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slides/slide93.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presentation.xml" ContentType="application/vnd.openxmlformats-officedocument.presentationml.presentation.main+xml"/>
  <Override PartName="/ppt/slides/slide9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1.xml" ContentType="application/vnd.openxmlformats-officedocument.presentationml.slide+xml"/>
  <Override PartName="/ppt/slides/slide67.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notesSlides/notesSlide18.xml" ContentType="application/vnd.openxmlformats-officedocument.presentationml.notesSlide+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notesSlides/notesSlide17.xml" ContentType="application/vnd.openxmlformats-officedocument.presentationml.notesSlide+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Layouts/slideLayout13.xml" ContentType="application/vnd.openxmlformats-officedocument.presentationml.slideLayout+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Layouts/slideLayout25.xml" ContentType="application/vnd.openxmlformats-officedocument.presentationml.slideLayout+xml"/>
  <Override PartName="/ppt/notesSlides/notesSlide14.xml" ContentType="application/vnd.openxmlformats-officedocument.presentationml.notesSlide+xml"/>
  <Override PartName="/ppt/slideLayouts/slideLayout24.xml" ContentType="application/vnd.openxmlformats-officedocument.presentationml.slideLayout+xml"/>
  <Override PartName="/ppt/notesSlides/notesSlide15.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2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Layouts/slideLayout28.xml" ContentType="application/vnd.openxmlformats-officedocument.presentationml.slideLayout+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notesSlides/notesSlide8.xml" ContentType="application/vnd.openxmlformats-officedocument.presentationml.notesSlide+xml"/>
  <Override PartName="/ppt/slideLayouts/slideLayout27.xml" ContentType="application/vnd.openxmlformats-officedocument.presentationml.slideLayout+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29.xml" ContentType="application/vnd.openxmlformats-officedocument.presentationml.slideLayout+xml"/>
  <Override PartName="/ppt/notesSlides/notesSlide10.xml" ContentType="application/vnd.openxmlformats-officedocument.presentationml.notesSl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theme/theme3.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commentAuthors.xml" ContentType="application/vnd.openxmlformats-officedocument.presentationml.commentAuthors+xml"/>
  <Override PartName="/ppt/theme/theme1.xml" ContentType="application/vnd.openxmlformats-officedocument.theme+xml"/>
  <Override PartName="/ppt/notesMasters/notesMaster1.xml" ContentType="application/vnd.openxmlformats-officedocument.presentationml.notesMaster+xml"/>
  <Override PartName="/ppt/comments/comment1.xml" ContentType="application/vnd.openxmlformats-officedocument.presentationml.comments+xml"/>
  <Override PartName="/ppt/comments/comment2.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7.xml" ContentType="application/vnd.openxmlformats-officedocument.presentationml.comments+xml"/>
  <Override PartName="/ppt/comments/comment6.xml" ContentType="application/vnd.openxmlformats-officedocument.presentationml.comments+xml"/>
  <Override PartName="/ppt/comments/comment5.xml" ContentType="application/vnd.openxmlformats-officedocument.presentationml.comments+xml"/>
  <Override PartName="/ppt/comments/comment4.xml" ContentType="application/vnd.openxmlformats-officedocument.presentationml.comments+xml"/>
  <Override PartName="/ppt/comments/comment3.xml" ContentType="application/vnd.openxmlformats-officedocument.presentationml.comments+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tags/tag2.xml" ContentType="application/vnd.openxmlformats-officedocument.presentationml.tags+xml"/>
  <Override PartName="/ppt/tags/tag1.xml" ContentType="application/vnd.openxmlformats-officedocument.presentationml.tags+xml"/>
  <Override PartName="/customXml/itemProps3.xml" ContentType="application/vnd.openxmlformats-officedocument.customXmlProperties+xml"/>
  <Override PartName="/ppt/tags/tag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customXml/itemProps1.xml" ContentType="application/vnd.openxmlformats-officedocument.customXmlProperties+xml"/>
  <Override PartName="/ppt/tags/tag3.xml" ContentType="application/vnd.openxmlformats-officedocument.presentationml.tags+xml"/>
  <Override PartName="/customXml/itemProps5.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88" r:id="rId6"/>
  </p:sldMasterIdLst>
  <p:notesMasterIdLst>
    <p:notesMasterId r:id="rId102"/>
  </p:notesMasterIdLst>
  <p:sldIdLst>
    <p:sldId id="282" r:id="rId7"/>
    <p:sldId id="293" r:id="rId8"/>
    <p:sldId id="387" r:id="rId9"/>
    <p:sldId id="363" r:id="rId10"/>
    <p:sldId id="383" r:id="rId11"/>
    <p:sldId id="384" r:id="rId12"/>
    <p:sldId id="296" r:id="rId13"/>
    <p:sldId id="382" r:id="rId14"/>
    <p:sldId id="368" r:id="rId15"/>
    <p:sldId id="369" r:id="rId16"/>
    <p:sldId id="371" r:id="rId17"/>
    <p:sldId id="392" r:id="rId18"/>
    <p:sldId id="364" r:id="rId19"/>
    <p:sldId id="366" r:id="rId20"/>
    <p:sldId id="367" r:id="rId21"/>
    <p:sldId id="318" r:id="rId22"/>
    <p:sldId id="319" r:id="rId23"/>
    <p:sldId id="350" r:id="rId24"/>
    <p:sldId id="317" r:id="rId25"/>
    <p:sldId id="361" r:id="rId26"/>
    <p:sldId id="362" r:id="rId27"/>
    <p:sldId id="370" r:id="rId28"/>
    <p:sldId id="385" r:id="rId29"/>
    <p:sldId id="386" r:id="rId30"/>
    <p:sldId id="394" r:id="rId31"/>
    <p:sldId id="395" r:id="rId32"/>
    <p:sldId id="393" r:id="rId33"/>
    <p:sldId id="297" r:id="rId34"/>
    <p:sldId id="304" r:id="rId35"/>
    <p:sldId id="320" r:id="rId36"/>
    <p:sldId id="321" r:id="rId37"/>
    <p:sldId id="397" r:id="rId38"/>
    <p:sldId id="398" r:id="rId39"/>
    <p:sldId id="313" r:id="rId40"/>
    <p:sldId id="322" r:id="rId41"/>
    <p:sldId id="396" r:id="rId42"/>
    <p:sldId id="312" r:id="rId43"/>
    <p:sldId id="323" r:id="rId44"/>
    <p:sldId id="325" r:id="rId45"/>
    <p:sldId id="315" r:id="rId46"/>
    <p:sldId id="308" r:id="rId47"/>
    <p:sldId id="301" r:id="rId48"/>
    <p:sldId id="359" r:id="rId49"/>
    <p:sldId id="389" r:id="rId50"/>
    <p:sldId id="351" r:id="rId51"/>
    <p:sldId id="352" r:id="rId52"/>
    <p:sldId id="353" r:id="rId53"/>
    <p:sldId id="358" r:id="rId54"/>
    <p:sldId id="402" r:id="rId55"/>
    <p:sldId id="403" r:id="rId56"/>
    <p:sldId id="404" r:id="rId57"/>
    <p:sldId id="388" r:id="rId58"/>
    <p:sldId id="326" r:id="rId59"/>
    <p:sldId id="344" r:id="rId60"/>
    <p:sldId id="345" r:id="rId61"/>
    <p:sldId id="343" r:id="rId62"/>
    <p:sldId id="341" r:id="rId63"/>
    <p:sldId id="335" r:id="rId64"/>
    <p:sldId id="346" r:id="rId65"/>
    <p:sldId id="400" r:id="rId66"/>
    <p:sldId id="401" r:id="rId67"/>
    <p:sldId id="399" r:id="rId68"/>
    <p:sldId id="337" r:id="rId69"/>
    <p:sldId id="339" r:id="rId70"/>
    <p:sldId id="347" r:id="rId71"/>
    <p:sldId id="332" r:id="rId72"/>
    <p:sldId id="348" r:id="rId73"/>
    <p:sldId id="349" r:id="rId74"/>
    <p:sldId id="286" r:id="rId75"/>
    <p:sldId id="257" r:id="rId76"/>
    <p:sldId id="261" r:id="rId77"/>
    <p:sldId id="374" r:id="rId78"/>
    <p:sldId id="272" r:id="rId79"/>
    <p:sldId id="378" r:id="rId80"/>
    <p:sldId id="377" r:id="rId81"/>
    <p:sldId id="271" r:id="rId82"/>
    <p:sldId id="379" r:id="rId83"/>
    <p:sldId id="273" r:id="rId84"/>
    <p:sldId id="381" r:id="rId85"/>
    <p:sldId id="281" r:id="rId86"/>
    <p:sldId id="292"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39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t Thacker" initials="NT" lastIdx="9" clrIdx="0">
    <p:extLst>
      <p:ext uri="{19B8F6BF-5375-455C-9EA6-DF929625EA0E}">
        <p15:presenceInfo xmlns:p15="http://schemas.microsoft.com/office/powerpoint/2012/main" userId="S-1-5-21-2127521184-1604012920-1887927527-16970038" providerId="AD"/>
      </p:ext>
    </p:extLst>
  </p:cmAuthor>
  <p:cmAuthor id="2" name="Scott Knackstedt" initials="SK" lastIdx="1" clrIdx="1">
    <p:extLst>
      <p:ext uri="{19B8F6BF-5375-455C-9EA6-DF929625EA0E}">
        <p15:presenceInfo xmlns:p15="http://schemas.microsoft.com/office/powerpoint/2012/main" userId="Scott Knacksted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5FF"/>
    <a:srgbClr val="F4E4F8"/>
    <a:srgbClr val="B957D2"/>
    <a:srgbClr val="FFCC00"/>
    <a:srgbClr val="B48900"/>
    <a:srgbClr val="C9F3FF"/>
    <a:srgbClr val="E5F9FF"/>
    <a:srgbClr val="E1F9FF"/>
    <a:srgbClr val="000000"/>
    <a:srgbClr val="A5E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4" autoAdjust="0"/>
    <p:restoredTop sz="94672" autoAdjust="0"/>
  </p:normalViewPr>
  <p:slideViewPr>
    <p:cSldViewPr snapToGrid="0">
      <p:cViewPr varScale="1">
        <p:scale>
          <a:sx n="69" d="100"/>
          <a:sy n="69" d="100"/>
        </p:scale>
        <p:origin x="792"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5" d="100"/>
          <a:sy n="85" d="100"/>
        </p:scale>
        <p:origin x="231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ableStyles" Target="tableStyle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commentAuthors" Target="commentAuthors.xml"/><Relationship Id="rId108" Type="http://schemas.openxmlformats.org/officeDocument/2006/relationships/customXml" Target="../customXml/item4.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customXml" Target="../customXml/item5.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05T19:41:21.172" idx="4">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12-20T17:17:06.779" idx="1">
    <p:pos x="10" y="10"/>
    <p:text>To show volume of data, play around with cylinder sizes for the 'partitions', or consider some alternative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1-05T19:41:47.334" idx="5">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1-05T19:41:51.567" idx="6">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1-05T19:41:56.726" idx="7">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1-05T19:42:00.812" idx="8">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1-05T19:42:04.234" idx="9">
    <p:pos x="10" y="10"/>
    <p:text>Replace the elephant icon with the Kafka icon on the left pane</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1-05T19:40:17.375" idx="2">
    <p:pos x="5938" y="3688"/>
    <p:text>Can align the table to center of slide</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01-05T19:40:47.036" idx="3">
    <p:pos x="6461" y="3426"/>
    <p:text>Can align the table to center of slide</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B9CED-B877-4AA5-AAD6-478829F8DEA7}"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1BB6A-F914-4B73-90ED-4E922066D54E}" type="slidenum">
              <a:rPr lang="en-US" smtClean="0"/>
              <a:t>‹#›</a:t>
            </a:fld>
            <a:endParaRPr lang="en-US"/>
          </a:p>
        </p:txBody>
      </p:sp>
    </p:spTree>
    <p:extLst>
      <p:ext uri="{BB962C8B-B14F-4D97-AF65-F5344CB8AC3E}">
        <p14:creationId xmlns:p14="http://schemas.microsoft.com/office/powerpoint/2010/main" val="17434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hortonworks.com/blog/expressing-data-processing-in-apache-tez/"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larsgeorge.com/2010/01/hbase-architecture-101-write-ahead-log.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C565FA-3C99-4787-98A7-FCE46D2F55AF}" type="datetime1">
              <a:rPr lang="en-US" smtClean="0">
                <a:solidFill>
                  <a:prstClr val="black"/>
                </a:solidFill>
              </a:rPr>
              <a:pPr/>
              <a:t>1/11/2017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60041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8FA4F2D-4EFF-4AD4-9494-DBEEEF16AFAB}" type="datetime1">
              <a:rPr lang="en-US" smtClean="0">
                <a:solidFill>
                  <a:prstClr val="black"/>
                </a:solidFill>
              </a:rPr>
              <a:pPr/>
              <a:t>1/11/2017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89011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D3A3F86D-4C8F-464B-A38B-16418B26E064}" type="datetime1">
              <a:rPr lang="en-US" smtClean="0">
                <a:solidFill>
                  <a:prstClr val="black"/>
                </a:solidFill>
              </a:rPr>
              <a:pPr/>
              <a:t>1/11/2017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87579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dirty="0">
                <a:solidFill>
                  <a:schemeClr val="tx1"/>
                </a:solidFill>
                <a:latin typeface="Segoe UI Light" pitchFamily="34" charset="0"/>
                <a:ea typeface="+mn-ea"/>
                <a:cs typeface="+mn-cs"/>
              </a:rPr>
              <a:t>Provide Open source Apache Storm as a fully </a:t>
            </a:r>
            <a:r>
              <a:rPr lang="en-US" sz="1800" dirty="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dirty="0"/>
              <a:t>SLA of 99.9% up time </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Build analytics pipeline on industry leading </a:t>
            </a:r>
            <a:r>
              <a:rPr lang="en-US" sz="1800" dirty="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dirty="0"/>
              <a:t>Examples of some of the companies running on Apache Storm: </a:t>
            </a:r>
            <a:r>
              <a:rPr lang="en-US" sz="1400" dirty="0">
                <a:hlinkClick r:id="rId3"/>
              </a:rPr>
              <a:t>https://storm.apache.org/documentation/Powered-By.html</a:t>
            </a:r>
            <a:r>
              <a:rPr lang="en-US" sz="1400" dirty="0"/>
              <a:t> </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dirty="0" err="1"/>
              <a:t>HDInsight</a:t>
            </a:r>
            <a:r>
              <a:rPr lang="en-US" sz="1400" dirty="0"/>
              <a:t> team runs a lab test that processes </a:t>
            </a:r>
            <a:r>
              <a:rPr lang="en-US" sz="1400" dirty="0">
                <a:latin typeface="Segoe UI Semibold" panose="020B0702040204020203" pitchFamily="34" charset="0"/>
                <a:cs typeface="Segoe UI Semibold" panose="020B0702040204020203" pitchFamily="34" charset="0"/>
              </a:rPr>
              <a:t>1 million messages per second </a:t>
            </a:r>
            <a:r>
              <a:rPr lang="en-US" sz="1400" dirty="0"/>
              <a:t>ingested from </a:t>
            </a:r>
            <a:r>
              <a:rPr lang="en-US" sz="1400" dirty="0" err="1"/>
              <a:t>Eventhub</a:t>
            </a:r>
            <a:endParaRPr lang="en-US" sz="1400" dirty="0"/>
          </a:p>
          <a:p>
            <a:pPr lvl="0" indent="0">
              <a:lnSpc>
                <a:spcPct val="100000"/>
              </a:lnSpc>
              <a:spcBef>
                <a:spcPts val="600"/>
              </a:spcBef>
              <a:buNone/>
            </a:pPr>
            <a:r>
              <a:rPr lang="en-US" sz="1800" kern="1200" dirty="0">
                <a:solidFill>
                  <a:schemeClr val="tx1"/>
                </a:solidFill>
                <a:latin typeface="Segoe UI Light" pitchFamily="34" charset="0"/>
                <a:ea typeface="+mn-ea"/>
                <a:cs typeface="+mn-cs"/>
              </a:rPr>
              <a:t>Built in </a:t>
            </a:r>
            <a:r>
              <a:rPr lang="en-US" sz="1800" dirty="0">
                <a:latin typeface="Segoe UI Semibold" panose="020B0702040204020203" pitchFamily="34" charset="0"/>
                <a:cs typeface="Segoe UI Semibold" panose="020B0702040204020203" pitchFamily="34" charset="0"/>
              </a:rPr>
              <a:t>Scale-up &amp; Scale-down </a:t>
            </a:r>
            <a:r>
              <a:rPr lang="en-US" sz="1800" kern="1200" dirty="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dirty="0"/>
              <a:t>Customers can scale up and scale down a running cluster; with no impact to a running topology</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Deep </a:t>
            </a:r>
            <a:r>
              <a:rPr lang="en-US" sz="1800" dirty="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dirty="0"/>
              <a:t>Enabled a first class support for writing </a:t>
            </a:r>
            <a:r>
              <a:rPr lang="en-US" sz="1400" dirty="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dirty="0"/>
              <a:t>We have taken ease of programming to the next level by enabling </a:t>
            </a:r>
            <a:r>
              <a:rPr lang="en-US" sz="1400" dirty="0">
                <a:latin typeface="Segoe UI Semibold" panose="020B0702040204020203" pitchFamily="34" charset="0"/>
                <a:cs typeface="Segoe UI Semibold" panose="020B0702040204020203" pitchFamily="34" charset="0"/>
              </a:rPr>
              <a:t>mixed mode topologies</a:t>
            </a:r>
            <a:r>
              <a:rPr lang="en-US" sz="1400" dirty="0"/>
              <a:t>, which means you can take an existing Spout written in Java but build the rest of the topology in </a:t>
            </a:r>
            <a:r>
              <a:rPr lang="en-US" sz="1400" dirty="0">
                <a:cs typeface="Segoe UI Semibold" panose="020B0702040204020203" pitchFamily="34" charset="0"/>
              </a:rPr>
              <a:t>C#</a:t>
            </a:r>
            <a:r>
              <a:rPr lang="en-US" sz="1400" dirty="0"/>
              <a:t>. </a:t>
            </a:r>
          </a:p>
          <a:p>
            <a:pPr marL="342900" lvl="1" indent="0">
              <a:lnSpc>
                <a:spcPct val="100000"/>
              </a:lnSpc>
              <a:spcBef>
                <a:spcPts val="100"/>
              </a:spcBef>
              <a:spcAft>
                <a:spcPts val="300"/>
              </a:spcAft>
              <a:buNone/>
            </a:pPr>
            <a:r>
              <a:rPr lang="en-US" sz="1400" dirty="0"/>
              <a:t>The Storm service also comes with the </a:t>
            </a:r>
            <a:r>
              <a:rPr lang="en-US" sz="1400" dirty="0">
                <a:latin typeface="Segoe UI Semibold" panose="020B0702040204020203" pitchFamily="34" charset="0"/>
                <a:cs typeface="Segoe UI Semibold" panose="020B0702040204020203" pitchFamily="34" charset="0"/>
              </a:rPr>
              <a:t>Trident</a:t>
            </a:r>
            <a:r>
              <a:rPr lang="en-US" sz="1400" dirty="0"/>
              <a:t> support.</a:t>
            </a:r>
          </a:p>
          <a:p>
            <a:pPr marL="342900" lvl="1" indent="0">
              <a:lnSpc>
                <a:spcPct val="100000"/>
              </a:lnSpc>
              <a:spcBef>
                <a:spcPts val="100"/>
              </a:spcBef>
              <a:spcAft>
                <a:spcPts val="300"/>
              </a:spcAft>
              <a:buNone/>
            </a:pPr>
            <a:r>
              <a:rPr lang="en-US" sz="1800" kern="1200" dirty="0">
                <a:solidFill>
                  <a:schemeClr val="tx1"/>
                </a:solidFill>
                <a:latin typeface="Segoe UI Light" pitchFamily="34" charset="0"/>
                <a:ea typeface="+mn-ea"/>
                <a:cs typeface="+mn-cs"/>
              </a:rPr>
              <a:t>Full integration with </a:t>
            </a:r>
            <a:r>
              <a:rPr lang="en-US" sz="1800" dirty="0">
                <a:latin typeface="Segoe UI Semibold" panose="020B0702040204020203" pitchFamily="34" charset="0"/>
                <a:cs typeface="Segoe UI Semibold" panose="020B0702040204020203" pitchFamily="34" charset="0"/>
              </a:rPr>
              <a:t>Visual Studio </a:t>
            </a:r>
            <a:r>
              <a:rPr lang="en-US" sz="1800" kern="1200" dirty="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dirty="0">
                <a:solidFill>
                  <a:schemeClr val="tx1"/>
                </a:solidFill>
                <a:latin typeface="Segoe UI Light" pitchFamily="34" charset="0"/>
                <a:ea typeface="+mn-ea"/>
                <a:cs typeface="+mn-cs"/>
              </a:rPr>
              <a:t>Write your data into </a:t>
            </a:r>
            <a:r>
              <a:rPr lang="en-US" sz="1800" dirty="0">
                <a:latin typeface="Segoe UI Semibold" panose="020B0702040204020203" pitchFamily="34" charset="0"/>
                <a:cs typeface="Segoe UI Semibold" panose="020B0702040204020203" pitchFamily="34" charset="0"/>
              </a:rPr>
              <a:t>HBase, SQL Azure, </a:t>
            </a:r>
            <a:r>
              <a:rPr lang="en-US" sz="1800" dirty="0" err="1">
                <a:latin typeface="Segoe UI Semibold" panose="020B0702040204020203" pitchFamily="34" charset="0"/>
                <a:cs typeface="Segoe UI Semibold" panose="020B0702040204020203" pitchFamily="34" charset="0"/>
              </a:rPr>
              <a:t>DocumentDB</a:t>
            </a:r>
            <a:endParaRPr lang="en-US" sz="1800" dirty="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2CB54E4B-7F57-4513-890A-EAC8C18A9214}" type="datetime1">
              <a:rPr lang="en-US" smtClean="0">
                <a:solidFill>
                  <a:prstClr val="black"/>
                </a:solidFill>
              </a:rPr>
              <a:pPr/>
              <a:t>1/11/2017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63247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590F7684-CECC-4566-98F8-54DC205EBE94}" type="datetime1">
              <a:rPr lang="en-US" smtClean="0">
                <a:solidFill>
                  <a:prstClr val="black"/>
                </a:solidFill>
              </a:rPr>
              <a:pPr/>
              <a:t>1/11/2017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14674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latin typeface="Segoe UI" pitchFamily="34" charset="0"/>
                <a:ea typeface="+mn-ea"/>
                <a:cs typeface="+mn-cs"/>
              </a:rPr>
              <a:t>COMPLETES</a:t>
            </a:r>
            <a:r>
              <a:rPr lang="en-US" sz="900" kern="1200" baseline="0" dirty="0">
                <a:solidFill>
                  <a:schemeClr val="tx1"/>
                </a:solidFill>
                <a:latin typeface="Segoe UI" pitchFamily="34" charset="0"/>
                <a:ea typeface="+mn-ea"/>
                <a:cs typeface="+mn-cs"/>
              </a:rPr>
              <a:t> THE OPEN SOURCE STACK FOR STREAMING ON HDINSIGHT</a:t>
            </a:r>
          </a:p>
          <a:p>
            <a:endParaRPr lang="en-US" sz="900" b="0" kern="1200" baseline="0" dirty="0">
              <a:solidFill>
                <a:schemeClr val="tx1"/>
              </a:solidFill>
              <a:latin typeface="Segoe U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Working with </a:t>
            </a:r>
            <a:r>
              <a:rPr lang="en-US" sz="1200" b="1" kern="1200" dirty="0">
                <a:solidFill>
                  <a:schemeClr val="tx1"/>
                </a:solidFill>
                <a:effectLst/>
                <a:latin typeface="+mn-lt"/>
                <a:ea typeface="+mn-ea"/>
                <a:cs typeface="+mn-cs"/>
              </a:rPr>
              <a:t>Top automobile</a:t>
            </a:r>
            <a:r>
              <a:rPr lang="en-US" sz="1200" kern="1200" dirty="0">
                <a:solidFill>
                  <a:schemeClr val="tx1"/>
                </a:solidFill>
                <a:effectLst/>
                <a:latin typeface="+mn-lt"/>
                <a:ea typeface="+mn-ea"/>
                <a:cs typeface="+mn-cs"/>
              </a:rPr>
              <a:t> companies to enable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scenarios</a:t>
            </a:r>
          </a:p>
          <a:p>
            <a:endParaRPr lang="en-US" sz="900" b="0" kern="1200" dirty="0">
              <a:solidFill>
                <a:schemeClr val="tx1"/>
              </a:solidFill>
              <a:latin typeface="Segoe UI" pitchFamily="34" charset="0"/>
              <a:ea typeface="+mn-ea"/>
              <a:cs typeface="+mn-cs"/>
            </a:endParaRPr>
          </a:p>
          <a:p>
            <a:r>
              <a:rPr lang="en-US" sz="900" b="0" kern="1200" dirty="0">
                <a:solidFill>
                  <a:schemeClr val="tx1"/>
                </a:solidFill>
                <a:latin typeface="Segoe UI" pitchFamily="34" charset="0"/>
                <a:ea typeface="+mn-ea"/>
                <a:cs typeface="+mn-cs"/>
              </a:rPr>
              <a:t>Kafka</a:t>
            </a:r>
            <a:r>
              <a:rPr lang="en-US" sz="900" b="0" kern="1200" baseline="0" dirty="0">
                <a:solidFill>
                  <a:schemeClr val="tx1"/>
                </a:solidFill>
                <a:latin typeface="Segoe UI" pitchFamily="34" charset="0"/>
                <a:ea typeface="+mn-ea"/>
                <a:cs typeface="+mn-cs"/>
              </a:rPr>
              <a:t> vs </a:t>
            </a:r>
            <a:r>
              <a:rPr lang="en-US" sz="900" b="0" kern="1200" baseline="0" dirty="0" err="1">
                <a:solidFill>
                  <a:schemeClr val="tx1"/>
                </a:solidFill>
                <a:latin typeface="Segoe UI" pitchFamily="34" charset="0"/>
                <a:ea typeface="+mn-ea"/>
                <a:cs typeface="+mn-cs"/>
              </a:rPr>
              <a:t>EventHubs</a:t>
            </a:r>
            <a:endParaRPr lang="en-US" sz="900" b="0" kern="1200" baseline="0" dirty="0">
              <a:solidFill>
                <a:schemeClr val="tx1"/>
              </a:solidFill>
              <a:latin typeface="Segoe UI" pitchFamily="34" charset="0"/>
              <a:ea typeface="+mn-ea"/>
              <a:cs typeface="+mn-cs"/>
            </a:endParaRPr>
          </a:p>
          <a:p>
            <a:endParaRPr lang="en-US" sz="900" b="0" kern="1200" baseline="0" dirty="0">
              <a:solidFill>
                <a:schemeClr val="tx1"/>
              </a:solidFill>
              <a:latin typeface="Segoe UI" pitchFamily="34" charset="0"/>
              <a:ea typeface="+mn-ea"/>
              <a:cs typeface="+mn-cs"/>
            </a:endParaRPr>
          </a:p>
          <a:p>
            <a:r>
              <a:rPr lang="en-US" sz="900" b="0" kern="1200" baseline="0" dirty="0">
                <a:solidFill>
                  <a:schemeClr val="tx1"/>
                </a:solidFill>
                <a:latin typeface="Segoe UI" pitchFamily="34" charset="0"/>
                <a:ea typeface="+mn-ea"/>
                <a:cs typeface="+mn-cs"/>
              </a:rPr>
              <a:t>-- Open source support</a:t>
            </a:r>
          </a:p>
          <a:p>
            <a:r>
              <a:rPr lang="en-US" sz="900" b="0" kern="1200" baseline="0" dirty="0">
                <a:solidFill>
                  <a:schemeClr val="tx1"/>
                </a:solidFill>
                <a:latin typeface="Segoe UI" pitchFamily="34" charset="0"/>
                <a:ea typeface="+mn-ea"/>
                <a:cs typeface="+mn-cs"/>
              </a:rPr>
              <a:t>-- Highly </a:t>
            </a:r>
            <a:r>
              <a:rPr lang="en-US" sz="900" b="0" kern="1200" baseline="0" dirty="0" err="1">
                <a:solidFill>
                  <a:schemeClr val="tx1"/>
                </a:solidFill>
                <a:latin typeface="Segoe UI" pitchFamily="34" charset="0"/>
                <a:ea typeface="+mn-ea"/>
                <a:cs typeface="+mn-cs"/>
              </a:rPr>
              <a:t>achieveable</a:t>
            </a:r>
            <a:r>
              <a:rPr lang="en-US" sz="900" b="0" kern="1200" baseline="0" dirty="0">
                <a:solidFill>
                  <a:schemeClr val="tx1"/>
                </a:solidFill>
                <a:latin typeface="Segoe UI" pitchFamily="34" charset="0"/>
                <a:ea typeface="+mn-ea"/>
                <a:cs typeface="+mn-cs"/>
              </a:rPr>
              <a:t> throughput with a small number of nodes</a:t>
            </a:r>
          </a:p>
          <a:p>
            <a:endParaRPr lang="en-US" sz="900" b="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1/11/2017 10:04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3714852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Two major components: Zookeeper and broker nodes</a:t>
            </a:r>
          </a:p>
          <a:p>
            <a:pPr lvl="1"/>
            <a:r>
              <a:rPr lang="en-US" sz="1200" kern="1200" dirty="0">
                <a:solidFill>
                  <a:schemeClr val="tx1"/>
                </a:solidFill>
                <a:effectLst/>
                <a:latin typeface="+mn-lt"/>
                <a:ea typeface="+mn-ea"/>
                <a:cs typeface="+mn-cs"/>
              </a:rPr>
              <a:t>How does it get used? Producers</a:t>
            </a:r>
          </a:p>
          <a:p>
            <a:pPr lvl="2"/>
            <a:r>
              <a:rPr lang="en-US" sz="1200" kern="1200" dirty="0">
                <a:solidFill>
                  <a:schemeClr val="tx1"/>
                </a:solidFill>
                <a:effectLst/>
                <a:latin typeface="+mn-lt"/>
                <a:ea typeface="+mn-ea"/>
                <a:cs typeface="+mn-cs"/>
              </a:rPr>
              <a:t>Producers are sensors (mobile devices, etc.), which create events for it. Then they send it to the Kafka ecosystem</a:t>
            </a:r>
          </a:p>
          <a:p>
            <a:pPr lvl="2"/>
            <a:r>
              <a:rPr lang="en-US" sz="1200" kern="1200" dirty="0">
                <a:solidFill>
                  <a:schemeClr val="tx1"/>
                </a:solidFill>
                <a:effectLst/>
                <a:latin typeface="+mn-lt"/>
                <a:ea typeface="+mn-ea"/>
                <a:cs typeface="+mn-cs"/>
              </a:rPr>
              <a:t>Once they have a Kafka broker id, then it gets pushed in the Kafka cluster</a:t>
            </a:r>
          </a:p>
          <a:p>
            <a:pPr lvl="2"/>
            <a:r>
              <a:rPr lang="en-US" sz="1200" kern="1200" dirty="0">
                <a:solidFill>
                  <a:schemeClr val="tx1"/>
                </a:solidFill>
                <a:effectLst/>
                <a:latin typeface="+mn-lt"/>
                <a:ea typeface="+mn-ea"/>
                <a:cs typeface="+mn-cs"/>
              </a:rPr>
              <a:t>Kafka buffers all that data, then zookeeper manager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14F7E-4936-4F32-BE37-1DAC1CEDFD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0584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points to mention</a:t>
            </a:r>
          </a:p>
          <a:p>
            <a:endParaRPr lang="en-US" baseline="0" dirty="0"/>
          </a:p>
          <a:p>
            <a:r>
              <a:rPr lang="en-US" baseline="0" dirty="0"/>
              <a:t>TOPICS – Dish TV Subscriber analogy. Topic is a HBO + Channel subscription, Dish is producer, you are consumer</a:t>
            </a:r>
          </a:p>
          <a:p>
            <a:endParaRPr lang="en-US" baseline="0" dirty="0"/>
          </a:p>
          <a:p>
            <a:r>
              <a:rPr lang="en-US" baseline="0" dirty="0"/>
              <a:t>Kafka is replicated to provide data </a:t>
            </a:r>
            <a:r>
              <a:rPr lang="en-US" baseline="0" dirty="0" err="1"/>
              <a:t>reliablility</a:t>
            </a:r>
            <a:endParaRPr lang="en-US" baseline="0" dirty="0"/>
          </a:p>
          <a:p>
            <a:r>
              <a:rPr lang="en-US" baseline="0" dirty="0"/>
              <a:t>Kafka has leader follower for high </a:t>
            </a:r>
            <a:r>
              <a:rPr lang="en-US" baseline="0" dirty="0" err="1"/>
              <a:t>avaiabiility</a:t>
            </a:r>
            <a:endParaRPr lang="en-US" baseline="0" dirty="0"/>
          </a:p>
          <a:p>
            <a:endParaRPr lang="en-US" baseline="0" dirty="0"/>
          </a:p>
          <a:p>
            <a:r>
              <a:rPr lang="en-US" baseline="0" dirty="0"/>
              <a:t>Kafka is partitioned for parallel processing</a:t>
            </a:r>
          </a:p>
          <a:p>
            <a:endParaRPr lang="en-US" baseline="0" dirty="0"/>
          </a:p>
          <a:p>
            <a:r>
              <a:rPr lang="en-US" baseline="0" dirty="0"/>
              <a:t>Put all of these together, we have High throughput, low latency that scales out elegantly without performance hits.</a:t>
            </a:r>
          </a:p>
          <a:p>
            <a:endParaRPr lang="en-US" baseline="0" dirty="0"/>
          </a:p>
          <a:p>
            <a:r>
              <a:rPr lang="en-US" baseline="0" dirty="0"/>
              <a:t>Put this on HDI – you don</a:t>
            </a:r>
            <a:r>
              <a:rPr lang="uk-UA" baseline="0" dirty="0"/>
              <a:t>’</a:t>
            </a:r>
            <a:r>
              <a:rPr lang="en-US" baseline="0" dirty="0"/>
              <a:t>t have to worry about broker management, or Kafka service. We do it for you.</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14F7E-4936-4F32-BE37-1DAC1CEDFD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8567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14F7E-4936-4F32-BE37-1DAC1CEDFD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5384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generally</a:t>
            </a:r>
            <a:r>
              <a:rPr lang="en-US" baseline="0" dirty="0"/>
              <a:t> don’t mention managed disks until cost reduction. </a:t>
            </a:r>
          </a:p>
          <a:p>
            <a:endParaRPr lang="en-US" baseline="0" dirty="0"/>
          </a:p>
          <a:p>
            <a:r>
              <a:rPr lang="en-US" baseline="0" dirty="0"/>
              <a:t>Once the customer is interested in Kafka, we learn about their architecture, then mention managed disks. </a:t>
            </a:r>
          </a:p>
          <a:p>
            <a:endParaRPr lang="en-US" baseline="0" dirty="0"/>
          </a:p>
          <a:p>
            <a:r>
              <a:rPr lang="en-US" baseline="0" dirty="0"/>
              <a:t>If they want to onboard pre-public preview, then we have to ensure that they are aware of the </a:t>
            </a:r>
            <a:r>
              <a:rPr lang="en-US" b="1" baseline="0" dirty="0"/>
              <a:t>assisted </a:t>
            </a:r>
            <a:r>
              <a:rPr lang="en-US" baseline="0" dirty="0"/>
              <a:t>migration that will take place</a:t>
            </a:r>
          </a:p>
          <a:p>
            <a:endParaRPr lang="en-US" baseline="0" dirty="0"/>
          </a:p>
          <a:p>
            <a:r>
              <a:rPr lang="en-US" baseline="0" dirty="0"/>
              <a:t>This migration has zero data loss, and zero downtime. Can share migration plan if needed.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14F7E-4936-4F32-BE37-1DAC1CEDFD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3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chemeClr val="tx1">
                    <a:lumMod val="95000"/>
                    <a:lumOff val="5000"/>
                  </a:schemeClr>
                </a:solidFill>
                <a:latin typeface="Segoe UI" panose="020B0502040204020203" pitchFamily="34" charset="0"/>
                <a:cs typeface="Times New Roman" panose="02020603050405020304" pitchFamily="18" charset="0"/>
              </a:rPr>
              <a:t>Providing</a:t>
            </a:r>
            <a:r>
              <a:rPr lang="en-US">
                <a:solidFill>
                  <a:schemeClr val="tx1">
                    <a:lumMod val="95000"/>
                    <a:lumOff val="5000"/>
                  </a:schemeClr>
                </a:solidFill>
                <a:latin typeface="Segoe UI" panose="020B0502040204020203" pitchFamily="34" charset="0"/>
                <a:cs typeface="Times New Roman" panose="02020603050405020304" pitchFamily="18" charset="0"/>
              </a:rPr>
              <a:t> </a:t>
            </a:r>
            <a:r>
              <a:rPr lang="en-US" dirty="0">
                <a:solidFill>
                  <a:schemeClr val="tx1">
                    <a:lumMod val="95000"/>
                    <a:lumOff val="5000"/>
                  </a:schemeClr>
                </a:solidFill>
                <a:latin typeface="Segoe UI" panose="020B0502040204020203" pitchFamily="34" charset="0"/>
                <a:cs typeface="Times New Roman" panose="02020603050405020304" pitchFamily="18" charset="0"/>
              </a:rPr>
              <a:t>managed Kafka, Storm, Spark, services enables you to use them as building blocks to architect a powerful streaming solution</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14F7E-4936-4F32-BE37-1DAC1CEDFD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923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r>
              <a:rPr lang="en-US" sz="900" u="sng" kern="1200" dirty="0">
                <a:solidFill>
                  <a:schemeClr val="tx1"/>
                </a:solidFill>
                <a:effectLst/>
                <a:latin typeface="Segoe UI Light" pitchFamily="34" charset="0"/>
                <a:ea typeface="+mn-ea"/>
                <a:cs typeface="+mn-cs"/>
                <a:hlinkClick r:id="rId3"/>
              </a:rPr>
              <a:t>Using </a:t>
            </a:r>
            <a:r>
              <a:rPr lang="en-US" sz="900" u="sng" kern="1200" dirty="0" err="1">
                <a:solidFill>
                  <a:schemeClr val="tx1"/>
                </a:solidFill>
                <a:effectLst/>
                <a:latin typeface="Segoe UI Light" pitchFamily="34" charset="0"/>
                <a:ea typeface="+mn-ea"/>
                <a:cs typeface="+mn-cs"/>
                <a:hlinkClick r:id="rId3"/>
              </a:rPr>
              <a:t>MapReduce</a:t>
            </a:r>
            <a:r>
              <a:rPr lang="en-US" sz="900" u="sng" kern="1200" dirty="0">
                <a:solidFill>
                  <a:schemeClr val="tx1"/>
                </a:solidFill>
                <a:effectLst/>
                <a:latin typeface="Segoe UI Light" pitchFamily="34" charset="0"/>
                <a:ea typeface="+mn-ea"/>
                <a:cs typeface="+mn-cs"/>
                <a:hlinkClick r:id="rId3"/>
              </a:rPr>
              <a:t> with </a:t>
            </a:r>
            <a:r>
              <a:rPr lang="en-US" sz="900" u="sng" kern="1200" dirty="0" err="1">
                <a:solidFill>
                  <a:schemeClr val="tx1"/>
                </a:solidFill>
                <a:effectLst/>
                <a:latin typeface="Segoe UI Light" pitchFamily="34" charset="0"/>
                <a:ea typeface="+mn-ea"/>
                <a:cs typeface="+mn-cs"/>
                <a:hlinkClick r:id="rId3"/>
              </a:rPr>
              <a:t>HDInsight</a:t>
            </a:r>
            <a:r>
              <a:rPr lang="en-US" sz="900" b="0" kern="1200" dirty="0">
                <a:solidFill>
                  <a:schemeClr val="tx1"/>
                </a:solidFill>
                <a:effectLst/>
                <a:latin typeface="Segoe UI Light" pitchFamily="34" charset="0"/>
                <a:ea typeface="+mn-ea"/>
                <a:cs typeface="+mn-cs"/>
              </a:rPr>
              <a:t>: http://www.windowsazure.com/en-us/manage/services/hdinsight/using-mapreduce-with-hdinsight/</a:t>
            </a:r>
            <a:endParaRPr lang="de-DE"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01739B5-FA55-41AD-8E04-E235281C006D}" type="datetime1">
              <a:rPr lang="en-US" smtClean="0">
                <a:solidFill>
                  <a:prstClr val="black"/>
                </a:solidFill>
              </a:rPr>
              <a:pPr/>
              <a:t>1/11/2017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56172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this slide with caution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Kafka vs Azure Event Hubs Customers would use these technologies as complementary services. That being said, comparing these technologies is not an apples to apples comparison.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Performance</a:t>
            </a: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Kafka for </a:t>
            </a:r>
            <a:r>
              <a:rPr lang="en-US" sz="1200" b="0" i="0" kern="1200" dirty="0" err="1">
                <a:solidFill>
                  <a:schemeClr val="tx1"/>
                </a:solidFill>
                <a:effectLst/>
                <a:latin typeface="+mn-lt"/>
                <a:ea typeface="+mn-ea"/>
                <a:cs typeface="+mn-cs"/>
              </a:rPr>
              <a:t>HDinsight’s</a:t>
            </a:r>
            <a:r>
              <a:rPr lang="en-US" sz="1200" b="0" i="0" kern="1200" dirty="0">
                <a:solidFill>
                  <a:schemeClr val="tx1"/>
                </a:solidFill>
                <a:effectLst/>
                <a:latin typeface="+mn-lt"/>
                <a:ea typeface="+mn-ea"/>
                <a:cs typeface="+mn-cs"/>
              </a:rPr>
              <a:t> architecture is very simple and elegant allowing for scaling to million+ events/sec with small to large message sizes and a large throughput of the system (</a:t>
            </a:r>
            <a:r>
              <a:rPr lang="en-US" sz="1200" b="0" i="0" kern="1200" dirty="0" err="1">
                <a:solidFill>
                  <a:schemeClr val="tx1"/>
                </a:solidFill>
                <a:effectLst/>
                <a:latin typeface="+mn-lt"/>
                <a:ea typeface="+mn-ea"/>
                <a:cs typeface="+mn-cs"/>
              </a:rPr>
              <a:t>hunders</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MBps</a:t>
            </a:r>
            <a:r>
              <a:rPr lang="en-US" sz="1200" b="0" i="0" kern="1200" dirty="0">
                <a:solidFill>
                  <a:schemeClr val="tx1"/>
                </a:solidFill>
                <a:effectLst/>
                <a:latin typeface="+mn-lt"/>
                <a:ea typeface="+mn-ea"/>
                <a:cs typeface="+mn-cs"/>
              </a:rPr>
              <a:t>). Azure Event Hubs on the other hand is a multi-tenant managed Azure service. Due to this multi-tenant nature, Azure Event Hubs throttles the users in some metrics. For ex. It can provide </a:t>
            </a:r>
            <a:r>
              <a:rPr lang="en-US" sz="1200" b="0" i="0" kern="1200" dirty="0" err="1">
                <a:solidFill>
                  <a:schemeClr val="tx1"/>
                </a:solidFill>
                <a:effectLst/>
                <a:latin typeface="+mn-lt"/>
                <a:ea typeface="+mn-ea"/>
                <a:cs typeface="+mn-cs"/>
              </a:rPr>
              <a:t>upto</a:t>
            </a:r>
            <a:r>
              <a:rPr lang="en-US" sz="1200" b="0" i="0" kern="1200" dirty="0">
                <a:solidFill>
                  <a:schemeClr val="tx1"/>
                </a:solidFill>
                <a:effectLst/>
                <a:latin typeface="+mn-lt"/>
                <a:ea typeface="+mn-ea"/>
                <a:cs typeface="+mn-cs"/>
              </a:rPr>
              <a:t> 1Mbps/ throughput unit, max 20 TUs. Another example of this is the message size limitation f 256 KB.</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Developer ecosystem</a:t>
            </a: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Kafka for HDInsight is part of the extensive open source offering that is built on top of Azure for enabling Big Data Solutions. There already exists a rich developer ecosystem for these open source technologies. For ex. If a user has an issue using Kafka, they can quickly search on </a:t>
            </a:r>
            <a:r>
              <a:rPr lang="en-US" sz="1200" b="0" i="0" kern="1200" dirty="0" err="1">
                <a:solidFill>
                  <a:schemeClr val="tx1"/>
                </a:solidFill>
                <a:effectLst/>
                <a:latin typeface="+mn-lt"/>
                <a:ea typeface="+mn-ea"/>
                <a:cs typeface="+mn-cs"/>
              </a:rPr>
              <a:t>StackOverflow</a:t>
            </a:r>
            <a:r>
              <a:rPr lang="en-US" sz="1200" b="0" i="0" kern="1200" dirty="0">
                <a:solidFill>
                  <a:schemeClr val="tx1"/>
                </a:solidFill>
                <a:effectLst/>
                <a:latin typeface="+mn-lt"/>
                <a:ea typeface="+mn-ea"/>
                <a:cs typeface="+mn-cs"/>
              </a:rPr>
              <a:t> and get the answer in seconds. For </a:t>
            </a:r>
            <a:r>
              <a:rPr lang="en-US" sz="1200" b="0" i="0" kern="1200" dirty="0" err="1">
                <a:solidFill>
                  <a:schemeClr val="tx1"/>
                </a:solidFill>
                <a:effectLst/>
                <a:latin typeface="+mn-lt"/>
                <a:ea typeface="+mn-ea"/>
                <a:cs typeface="+mn-cs"/>
              </a:rPr>
              <a:t>EventHubs</a:t>
            </a:r>
            <a:r>
              <a:rPr lang="en-US" sz="1200" b="0" i="0" kern="1200" dirty="0">
                <a:solidFill>
                  <a:schemeClr val="tx1"/>
                </a:solidFill>
                <a:effectLst/>
                <a:latin typeface="+mn-lt"/>
                <a:ea typeface="+mn-ea"/>
                <a:cs typeface="+mn-cs"/>
              </a:rPr>
              <a:t>, Microsoft support needs to be contacted.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Ease of use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While Kafka exposes a very simple API, there is still cluster management involved. </a:t>
            </a:r>
            <a:r>
              <a:rPr lang="en-US" sz="1200" b="0" i="0" kern="1200" dirty="0" err="1">
                <a:solidFill>
                  <a:schemeClr val="tx1"/>
                </a:solidFill>
                <a:effectLst/>
                <a:latin typeface="+mn-lt"/>
                <a:ea typeface="+mn-ea"/>
                <a:cs typeface="+mn-cs"/>
              </a:rPr>
              <a:t>EventHubs</a:t>
            </a:r>
            <a:r>
              <a:rPr lang="en-US" sz="1200" b="0" i="0" kern="1200" dirty="0">
                <a:solidFill>
                  <a:schemeClr val="tx1"/>
                </a:solidFill>
                <a:effectLst/>
                <a:latin typeface="+mn-lt"/>
                <a:ea typeface="+mn-ea"/>
                <a:cs typeface="+mn-cs"/>
              </a:rPr>
              <a:t> on the other hand do not need a cluster to be managed which might be easier to get started. While the note about performance was made earlier, </a:t>
            </a:r>
            <a:r>
              <a:rPr lang="en-US" sz="1200" b="0" i="0" kern="1200" dirty="0" err="1">
                <a:solidFill>
                  <a:schemeClr val="tx1"/>
                </a:solidFill>
                <a:effectLst/>
                <a:latin typeface="+mn-lt"/>
                <a:ea typeface="+mn-ea"/>
                <a:cs typeface="+mn-cs"/>
              </a:rPr>
              <a:t>EventHubs</a:t>
            </a:r>
            <a:r>
              <a:rPr lang="en-US" sz="1200" b="0" i="0" kern="1200" dirty="0">
                <a:solidFill>
                  <a:schemeClr val="tx1"/>
                </a:solidFill>
                <a:effectLst/>
                <a:latin typeface="+mn-lt"/>
                <a:ea typeface="+mn-ea"/>
                <a:cs typeface="+mn-cs"/>
              </a:rPr>
              <a:t> can handle million events/second – to get started, this might not be a bad choice.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2233C8-27DA-4405-B9F6-B8ED03A6B0F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Segoe UI" pitchFamily="34" charset="0"/>
            </a:endParaRPr>
          </a:p>
        </p:txBody>
      </p:sp>
    </p:spTree>
    <p:extLst>
      <p:ext uri="{BB962C8B-B14F-4D97-AF65-F5344CB8AC3E}">
        <p14:creationId xmlns:p14="http://schemas.microsoft.com/office/powerpoint/2010/main" val="377148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Tech Summit FY17</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1/11/2017 10:04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23540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95</a:t>
            </a:fld>
            <a:endParaRPr lang="en-US">
              <a:solidFill>
                <a:prstClr val="black"/>
              </a:solidFill>
            </a:endParaRPr>
          </a:p>
        </p:txBody>
      </p:sp>
    </p:spTree>
    <p:extLst>
      <p:ext uri="{BB962C8B-B14F-4D97-AF65-F5344CB8AC3E}">
        <p14:creationId xmlns:p14="http://schemas.microsoft.com/office/powerpoint/2010/main" val="327239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http://hortonworks.com/blog/expressing-data-processing-in-apache-tez/</a:t>
            </a:r>
            <a:endParaRPr lang="en-US" dirty="0"/>
          </a:p>
          <a:p>
            <a:endParaRPr lang="en-US" dirty="0"/>
          </a:p>
        </p:txBody>
      </p:sp>
      <p:sp>
        <p:nvSpPr>
          <p:cNvPr id="4" name="Slide Number Placeholder 3"/>
          <p:cNvSpPr>
            <a:spLocks noGrp="1"/>
          </p:cNvSpPr>
          <p:nvPr>
            <p:ph type="sldNum" sz="quarter" idx="10"/>
          </p:nvPr>
        </p:nvSpPr>
        <p:spPr/>
        <p:txBody>
          <a:bodyPr/>
          <a:lstStyle/>
          <a:p>
            <a:fld id="{58B1BB6A-F914-4B73-90ED-4E922066D54E}" type="slidenum">
              <a:rPr lang="en-US" smtClean="0"/>
              <a:t>18</a:t>
            </a:fld>
            <a:endParaRPr lang="en-US"/>
          </a:p>
        </p:txBody>
      </p:sp>
    </p:spTree>
    <p:extLst>
      <p:ext uri="{BB962C8B-B14F-4D97-AF65-F5344CB8AC3E}">
        <p14:creationId xmlns:p14="http://schemas.microsoft.com/office/powerpoint/2010/main" val="322479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This topic explores how you can get data into your Big Data solution. It describes several different but typical data ingestion techniques that are generally applicable to any Big Data solution. These techniques include ways to handle streaming data and for automating the ingestion process. While the focus is primarily on Microsoft Azure HDInsight, many of the techniques described here are equally relevant to solutions built on other Big Data frameworks and platforms.</a:t>
            </a:r>
          </a:p>
          <a:p>
            <a:pPr lvl="1"/>
            <a:r>
              <a:rPr lang="en-US" sz="900" kern="1200" dirty="0">
                <a:solidFill>
                  <a:schemeClr val="tx1"/>
                </a:solidFill>
                <a:effectLst/>
                <a:latin typeface="Segoe UI Light" pitchFamily="34" charset="0"/>
                <a:ea typeface="+mn-ea"/>
                <a:cs typeface="+mn-cs"/>
              </a:rPr>
              <a:t>The figure shows an overview of the techniques and technologies covered in this section of the guide.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40396B2-28DB-4FED-B8C9-9CF6C0335AB2}" type="datetime1">
              <a:rPr lang="en-US" smtClean="0">
                <a:solidFill>
                  <a:prstClr val="black"/>
                </a:solidFill>
              </a:rPr>
              <a:pPr/>
              <a:t>1/11/2017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2877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Databases</a:t>
            </a:r>
            <a:r>
              <a:rPr lang="en-US" sz="1100" dirty="0"/>
              <a:t>: Namespaces that separate tables and other data units from naming confliction.</a:t>
            </a:r>
          </a:p>
          <a:p>
            <a:r>
              <a:rPr lang="en-US" sz="1100" b="1" dirty="0"/>
              <a:t>Tables</a:t>
            </a:r>
            <a:r>
              <a:rPr lang="en-US" sz="1100" dirty="0"/>
              <a:t>: Homogeneous units of data which have the same schema. </a:t>
            </a:r>
            <a:r>
              <a:rPr lang="en-US" sz="1100" b="1" dirty="0"/>
              <a:t>Partitions</a:t>
            </a:r>
            <a:r>
              <a:rPr lang="en-US" sz="1100" dirty="0"/>
              <a:t>: Each Table can have one or more partition Keys which determines how the data is stored. Partitions - apart from being storage units - also allow the user to efficiently identify the rows that satisfy a certain criteria. For example, a </a:t>
            </a:r>
            <a:r>
              <a:rPr lang="en-US" sz="1100" dirty="0" err="1"/>
              <a:t>date_partition</a:t>
            </a:r>
            <a:r>
              <a:rPr lang="en-US" sz="1100" dirty="0"/>
              <a:t> of type STRING and </a:t>
            </a:r>
            <a:r>
              <a:rPr lang="en-US" sz="1100" dirty="0" err="1"/>
              <a:t>country_partition</a:t>
            </a:r>
            <a:r>
              <a:rPr lang="en-US" sz="1100" dirty="0"/>
              <a:t> of type STRING. Each unique value of the partition keys defines a partition of the Table. For example all "US" data from "2009-12-23" is a partition of the </a:t>
            </a:r>
            <a:r>
              <a:rPr lang="en-US" sz="1100" dirty="0" err="1"/>
              <a:t>page_views</a:t>
            </a:r>
            <a:r>
              <a:rPr lang="en-US" sz="1100" dirty="0"/>
              <a:t> table. Therefore, if you run analysis on only the "US" data for 2009-12-23, you can run that query only on the relevant partition of the table thereby speeding up the analysis significantly. Note however, that just because a partition is named 2009-12-23 does not mean that it contains all or only data from that date; partitions are named after dates for convenience but it is the user's job to guarantee the relationship between partition name and data content!). Partition columns are virtual columns, they are not part of the data itself but are derived on load.</a:t>
            </a:r>
          </a:p>
          <a:p>
            <a:r>
              <a:rPr lang="en-US" sz="1100" b="1" dirty="0"/>
              <a:t>Buckets</a:t>
            </a:r>
            <a:r>
              <a:rPr lang="en-US" sz="1100" dirty="0"/>
              <a:t> (or </a:t>
            </a:r>
            <a:r>
              <a:rPr lang="en-US" sz="1100" b="1" dirty="0"/>
              <a:t>Clusters</a:t>
            </a:r>
            <a:r>
              <a:rPr lang="en-US" sz="1100" dirty="0"/>
              <a:t>): Data in each partition may in turn be divided into Buckets based on the value of a hash function of some column of the Table. For example the </a:t>
            </a:r>
            <a:r>
              <a:rPr lang="en-US" sz="1100" dirty="0" err="1"/>
              <a:t>page_views</a:t>
            </a:r>
            <a:r>
              <a:rPr lang="en-US" sz="1100" dirty="0"/>
              <a:t> table may be bucketed by </a:t>
            </a:r>
            <a:r>
              <a:rPr lang="en-US" sz="1100" dirty="0" err="1"/>
              <a:t>userid</a:t>
            </a:r>
            <a:r>
              <a:rPr lang="en-US" sz="1100" dirty="0"/>
              <a:t>, which is one of the columns, other than the partitions columns, of the </a:t>
            </a:r>
            <a:r>
              <a:rPr lang="en-US" sz="1100" dirty="0" err="1"/>
              <a:t>page_view</a:t>
            </a:r>
            <a:r>
              <a:rPr lang="en-US" sz="1100" dirty="0"/>
              <a:t> table. These can be used to efficiently sample the data.</a:t>
            </a:r>
          </a:p>
          <a:p>
            <a:r>
              <a:rPr lang="en-US" sz="1100" dirty="0"/>
              <a:t>Note that it is not necessary for tables to be partitioned or bucketed, but these abstractions allow the system to prune large quantities of data during query processing, resulting in faster query execution.</a:t>
            </a:r>
          </a:p>
          <a:p>
            <a:endParaRPr lang="en-US" dirty="0"/>
          </a:p>
        </p:txBody>
      </p:sp>
      <p:sp>
        <p:nvSpPr>
          <p:cNvPr id="4" name="Slide Number Placeholder 3"/>
          <p:cNvSpPr>
            <a:spLocks noGrp="1"/>
          </p:cNvSpPr>
          <p:nvPr>
            <p:ph type="sldNum" sz="quarter" idx="10"/>
          </p:nvPr>
        </p:nvSpPr>
        <p:spPr/>
        <p:txBody>
          <a:bodyPr/>
          <a:lstStyle/>
          <a:p>
            <a:fld id="{58B1BB6A-F914-4B73-90ED-4E922066D54E}" type="slidenum">
              <a:rPr lang="en-US" smtClean="0"/>
              <a:t>31</a:t>
            </a:fld>
            <a:endParaRPr lang="en-US"/>
          </a:p>
        </p:txBody>
      </p:sp>
    </p:spTree>
    <p:extLst>
      <p:ext uri="{BB962C8B-B14F-4D97-AF65-F5344CB8AC3E}">
        <p14:creationId xmlns:p14="http://schemas.microsoft.com/office/powerpoint/2010/main" val="139949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TABLE Orders;</a:t>
            </a:r>
          </a:p>
          <a:p>
            <a:endParaRPr lang="en-US" dirty="0"/>
          </a:p>
          <a:p>
            <a:r>
              <a:rPr lang="en-US" dirty="0"/>
              <a:t>CREATE TABLE Orders(id </a:t>
            </a:r>
            <a:r>
              <a:rPr lang="en-US" dirty="0" err="1"/>
              <a:t>int,orderid</a:t>
            </a:r>
            <a:r>
              <a:rPr lang="en-US" dirty="0"/>
              <a:t> </a:t>
            </a:r>
            <a:r>
              <a:rPr lang="en-US" dirty="0" err="1"/>
              <a:t>string,orderdate</a:t>
            </a:r>
            <a:r>
              <a:rPr lang="en-US" dirty="0"/>
              <a:t> </a:t>
            </a:r>
            <a:r>
              <a:rPr lang="en-US" dirty="0" err="1"/>
              <a:t>string,items</a:t>
            </a:r>
            <a:r>
              <a:rPr lang="en-US" dirty="0"/>
              <a:t> map&lt;</a:t>
            </a:r>
            <a:r>
              <a:rPr lang="en-US" dirty="0" err="1"/>
              <a:t>string,string</a:t>
            </a:r>
            <a:r>
              <a:rPr lang="en-US" dirty="0"/>
              <a:t>&gt;)</a:t>
            </a:r>
          </a:p>
          <a:p>
            <a:r>
              <a:rPr lang="en-US" dirty="0"/>
              <a:t>ROW FORMAT DELIMITED</a:t>
            </a:r>
          </a:p>
          <a:p>
            <a:r>
              <a:rPr lang="en-US" dirty="0"/>
              <a:t>FIELDS TERMINATED BY '|'</a:t>
            </a:r>
          </a:p>
          <a:p>
            <a:r>
              <a:rPr lang="en-US" dirty="0"/>
              <a:t>COLLECTION ITEMS TERMINATED BY ','</a:t>
            </a:r>
          </a:p>
          <a:p>
            <a:r>
              <a:rPr lang="en-US" dirty="0"/>
              <a:t>MAP KEYS TERMINATED by '#';</a:t>
            </a:r>
          </a:p>
          <a:p>
            <a:endParaRPr lang="en-US" dirty="0"/>
          </a:p>
          <a:p>
            <a:endParaRPr lang="en-US" dirty="0"/>
          </a:p>
        </p:txBody>
      </p:sp>
      <p:sp>
        <p:nvSpPr>
          <p:cNvPr id="4" name="Slide Number Placeholder 3"/>
          <p:cNvSpPr>
            <a:spLocks noGrp="1"/>
          </p:cNvSpPr>
          <p:nvPr>
            <p:ph type="sldNum" sz="quarter" idx="10"/>
          </p:nvPr>
        </p:nvSpPr>
        <p:spPr/>
        <p:txBody>
          <a:bodyPr/>
          <a:lstStyle/>
          <a:p>
            <a:fld id="{58B1BB6A-F914-4B73-90ED-4E922066D54E}" type="slidenum">
              <a:rPr lang="en-US" smtClean="0"/>
              <a:t>34</a:t>
            </a:fld>
            <a:endParaRPr lang="en-US"/>
          </a:p>
        </p:txBody>
      </p:sp>
    </p:spTree>
    <p:extLst>
      <p:ext uri="{BB962C8B-B14F-4D97-AF65-F5344CB8AC3E}">
        <p14:creationId xmlns:p14="http://schemas.microsoft.com/office/powerpoint/2010/main" val="412155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DATA LOCAL INPATH '/home/</a:t>
            </a:r>
            <a:r>
              <a:rPr lang="en-US" dirty="0" err="1"/>
              <a:t>snapssh</a:t>
            </a:r>
            <a:r>
              <a:rPr lang="en-US" dirty="0"/>
              <a:t>/dataset/</a:t>
            </a:r>
            <a:r>
              <a:rPr lang="en-US" dirty="0" err="1"/>
              <a:t>customers_orders_hive</a:t>
            </a:r>
            <a:r>
              <a:rPr lang="en-US" dirty="0"/>
              <a:t>' OVERWRITE INTO table Orders;</a:t>
            </a:r>
          </a:p>
          <a:p>
            <a:endParaRPr lang="en-US" dirty="0"/>
          </a:p>
          <a:p>
            <a:r>
              <a:rPr lang="en-US" dirty="0"/>
              <a:t>Note that all the data has been loaded into the year=2015 partition. Now the year can be used in queries for partition elimination as if it was a regular table column.</a:t>
            </a:r>
          </a:p>
        </p:txBody>
      </p:sp>
      <p:sp>
        <p:nvSpPr>
          <p:cNvPr id="4" name="Slide Number Placeholder 3"/>
          <p:cNvSpPr>
            <a:spLocks noGrp="1"/>
          </p:cNvSpPr>
          <p:nvPr>
            <p:ph type="sldNum" sz="quarter" idx="10"/>
          </p:nvPr>
        </p:nvSpPr>
        <p:spPr/>
        <p:txBody>
          <a:bodyPr/>
          <a:lstStyle/>
          <a:p>
            <a:fld id="{58B1BB6A-F914-4B73-90ED-4E922066D54E}" type="slidenum">
              <a:rPr lang="en-US" smtClean="0"/>
              <a:t>35</a:t>
            </a:fld>
            <a:endParaRPr lang="en-US"/>
          </a:p>
        </p:txBody>
      </p:sp>
    </p:spTree>
    <p:extLst>
      <p:ext uri="{BB962C8B-B14F-4D97-AF65-F5344CB8AC3E}">
        <p14:creationId xmlns:p14="http://schemas.microsoft.com/office/powerpoint/2010/main" val="239592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305519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r>
              <a:rPr lang="en-US" baseline="0" dirty="0"/>
              <a:t> source</a:t>
            </a:r>
            <a:r>
              <a:rPr lang="en-US" dirty="0"/>
              <a:t>: </a:t>
            </a:r>
          </a:p>
          <a:p>
            <a:r>
              <a:rPr lang="en-US" dirty="0">
                <a:hlinkClick r:id="rId3"/>
              </a:rPr>
              <a:t>http://www.larsgeorge.com/2010/01/hbase-architecture-101-write-ahead-log.html</a:t>
            </a:r>
            <a:r>
              <a:rPr lang="en-US" dirty="0"/>
              <a:t> </a:t>
            </a:r>
          </a:p>
          <a:p>
            <a:endParaRPr lang="en-US" baseline="0"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7EC3234D-6EE1-40D4-82D4-0A5B803D660D}" type="datetime1">
              <a:rPr lang="en-US" smtClean="0">
                <a:solidFill>
                  <a:prstClr val="black"/>
                </a:solidFill>
              </a:rPr>
              <a:pPr/>
              <a:t>1/11/2017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50404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81255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058692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01714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289669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4801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746940644"/>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995423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916413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659382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6783710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369595074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4221007830"/>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253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4980001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71040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54095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068464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46812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856013921"/>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22827717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1001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69900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3834149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0066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bwMode="auto">
          <a:xfrm>
            <a:off x="1" y="487"/>
            <a:ext cx="5220356"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6" name="Rectangle 5"/>
          <p:cNvSpPr/>
          <p:nvPr userDrawn="1"/>
        </p:nvSpPr>
        <p:spPr bwMode="auto">
          <a:xfrm>
            <a:off x="1" y="6319659"/>
            <a:ext cx="5220356" cy="53785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10" name="Title 9"/>
          <p:cNvSpPr>
            <a:spLocks noGrp="1"/>
          </p:cNvSpPr>
          <p:nvPr>
            <p:ph type="title"/>
          </p:nvPr>
        </p:nvSpPr>
        <p:spPr>
          <a:xfrm>
            <a:off x="2" y="1161056"/>
            <a:ext cx="5220355" cy="2039344"/>
          </a:xfrm>
        </p:spPr>
        <p:txBody>
          <a:bodyPr lIns="265176"/>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1"/>
          </p:nvPr>
        </p:nvSpPr>
        <p:spPr>
          <a:xfrm>
            <a:off x="5220357" y="1283301"/>
            <a:ext cx="6553001" cy="2033314"/>
          </a:xfrm>
        </p:spPr>
        <p:txBody>
          <a:bodyPr/>
          <a:lstStyle>
            <a:lvl1pPr marL="336145" indent="-336145">
              <a:buFontTx/>
              <a:buBlip>
                <a:blip r:embed="rId2"/>
              </a:buBlip>
              <a:defRPr sz="3200">
                <a:solidFill>
                  <a:schemeClr val="accent1"/>
                </a:solidFill>
              </a:defRPr>
            </a:lvl1pPr>
            <a:lvl2pPr marL="344488" indent="-236538">
              <a:buFontTx/>
              <a:buBlip>
                <a:blip r:embed="rId2"/>
              </a:buBlip>
              <a:defRPr sz="2400"/>
            </a:lvl2pPr>
            <a:lvl3pPr marL="784338" indent="-224097">
              <a:buFontTx/>
              <a:buBlip>
                <a:blip r:embed="rId2"/>
              </a:buBlip>
              <a:defRPr sz="2000"/>
            </a:lvl3pPr>
            <a:lvl4pPr marL="1008435" indent="-224097">
              <a:buFontTx/>
              <a:buBlip>
                <a:blip r:embed="rId2"/>
              </a:buBlip>
              <a:defRPr sz="1800"/>
            </a:lvl4pPr>
            <a:lvl5pPr marL="1232531" indent="-224097">
              <a:buFontTx/>
              <a:buBlip>
                <a:blip r:embed="rId2"/>
              </a:buBlip>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98331" y="4483214"/>
            <a:ext cx="3676411" cy="1682527"/>
          </a:xfrm>
          <a:prstGeom prst="rect">
            <a:avLst/>
          </a:prstGeom>
        </p:spPr>
      </p:pic>
      <p:sp>
        <p:nvSpPr>
          <p:cNvPr id="9" name="Rectangle 8"/>
          <p:cNvSpPr>
            <a:spLocks/>
          </p:cNvSpPr>
          <p:nvPr userDrawn="1"/>
        </p:nvSpPr>
        <p:spPr bwMode="auto">
          <a:xfrm flipH="1">
            <a:off x="1458686" y="4249057"/>
            <a:ext cx="3761671" cy="2033439"/>
          </a:xfrm>
          <a:prstGeom prst="rect">
            <a:avLst/>
          </a:prstGeom>
          <a:solidFill>
            <a:schemeClr val="accent1">
              <a:alpha val="75000"/>
            </a:schemeClr>
          </a:solid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sz="2400" kern="0" dirty="0">
              <a:solidFill>
                <a:sysClr val="windowText" lastClr="000000"/>
              </a:solidFill>
            </a:endParaRPr>
          </a:p>
        </p:txBody>
      </p:sp>
    </p:spTree>
    <p:extLst>
      <p:ext uri="{BB962C8B-B14F-4D97-AF65-F5344CB8AC3E}">
        <p14:creationId xmlns:p14="http://schemas.microsoft.com/office/powerpoint/2010/main" val="24674524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9438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5881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327080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36303623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73953135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2044518282"/>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545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3271382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oleObject" Target="../embeddings/oleObject2.bin"/><Relationship Id="rId2" Type="http://schemas.openxmlformats.org/officeDocument/2006/relationships/slideLayout" Target="../slideLayouts/slideLayout14.xml"/><Relationship Id="rId16" Type="http://schemas.openxmlformats.org/officeDocument/2006/relationships/tags" Target="../tags/tag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vmlDrawing" Target="../drawings/vmlDrawing2.v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oleObject" Target="../embeddings/oleObject3.bin"/><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ags" Target="../tags/tag3.xml"/><Relationship Id="rId5" Type="http://schemas.openxmlformats.org/officeDocument/2006/relationships/slideLayout" Target="../slideLayouts/slideLayout30.xml"/><Relationship Id="rId10" Type="http://schemas.openxmlformats.org/officeDocument/2006/relationships/vmlDrawing" Target="../drawings/vmlDrawing3.vml"/><Relationship Id="rId4" Type="http://schemas.openxmlformats.org/officeDocument/2006/relationships/slideLayout" Target="../slideLayouts/slideLayout29.xml"/><Relationship Id="rId9" Type="http://schemas.openxmlformats.org/officeDocument/2006/relationships/theme" Target="../theme/theme3.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2" name="think-cell Slide" r:id="rId16" imgW="377" imgH="377" progId="TCLayout.ActiveDocument.1">
                  <p:embed/>
                </p:oleObj>
              </mc:Choice>
              <mc:Fallback>
                <p:oleObj name="think-cell Slide" r:id="rId16" imgW="377" imgH="377" progId="TCLayout.ActiveDocument.1">
                  <p:embed/>
                  <p:pic>
                    <p:nvPicPr>
                      <p:cNvPr id="0" name=""/>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654431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46"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259621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796" name="think-cell Slide" r:id="rId12" imgW="377" imgH="377" progId="TCLayout.ActiveDocument.1">
                  <p:embed/>
                </p:oleObj>
              </mc:Choice>
              <mc:Fallback>
                <p:oleObj name="think-cell Slide" r:id="rId12" imgW="377" imgH="377" progId="TCLayout.ActiveDocument.1">
                  <p:embed/>
                  <p:pic>
                    <p:nvPicPr>
                      <p:cNvPr id="4" name="Object 3" hidden="1"/>
                      <p:cNvPicPr/>
                      <p:nvPr/>
                    </p:nvPicPr>
                    <p:blipFill>
                      <a:blip r:embed="rId1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3088" indent="-238125" algn="l" defTabSz="913505" rtl="0" eaLnBrk="1" fontAlgn="base" hangingPunct="1">
        <a:lnSpc>
          <a:spcPct val="90000"/>
        </a:lnSpc>
        <a:spcBef>
          <a:spcPct val="20000"/>
        </a:spcBef>
        <a:spcAft>
          <a:spcPct val="0"/>
        </a:spcAft>
        <a:buSzPct val="100000"/>
        <a:buFontTx/>
        <a:buBlip>
          <a:blip r:embed="rId14"/>
        </a:buBlip>
        <a:defRPr sz="2353" kern="1200">
          <a:solidFill>
            <a:schemeClr val="tx2"/>
          </a:solidFill>
          <a:latin typeface="+mn-lt"/>
          <a:ea typeface="ＭＳ Ｐゴシック" charset="0"/>
          <a:cs typeface="+mn-cs"/>
        </a:defRPr>
      </a:lvl2pPr>
      <a:lvl3pPr marL="801688" indent="-241300" algn="l" defTabSz="913505" rtl="0" eaLnBrk="1" fontAlgn="base" hangingPunct="1">
        <a:lnSpc>
          <a:spcPct val="90000"/>
        </a:lnSpc>
        <a:spcBef>
          <a:spcPct val="20000"/>
        </a:spcBef>
        <a:spcAft>
          <a:spcPct val="0"/>
        </a:spcAft>
        <a:buSzPct val="100000"/>
        <a:buFontTx/>
        <a:buBlip>
          <a:blip r:embed="rId14"/>
        </a:buBlip>
        <a:defRPr sz="1961" kern="1200">
          <a:solidFill>
            <a:schemeClr val="tx2"/>
          </a:solidFill>
          <a:latin typeface="+mn-lt"/>
          <a:ea typeface="ＭＳ Ｐゴシック" charset="0"/>
          <a:cs typeface="+mn-cs"/>
        </a:defRPr>
      </a:lvl3pPr>
      <a:lvl4pPr marL="1030288" indent="-246063" algn="l" defTabSz="913505" rtl="0" eaLnBrk="1" fontAlgn="base" hangingPunct="1">
        <a:lnSpc>
          <a:spcPct val="90000"/>
        </a:lnSpc>
        <a:spcBef>
          <a:spcPct val="20000"/>
        </a:spcBef>
        <a:spcAft>
          <a:spcPct val="0"/>
        </a:spcAft>
        <a:buSzPct val="100000"/>
        <a:buFontTx/>
        <a:buBlip>
          <a:blip r:embed="rId14"/>
        </a:buBlip>
        <a:defRPr kern="1200">
          <a:solidFill>
            <a:schemeClr val="tx2"/>
          </a:solidFill>
          <a:latin typeface="+mn-lt"/>
          <a:ea typeface="ＭＳ Ｐゴシック" charset="0"/>
          <a:cs typeface="+mn-cs"/>
        </a:defRPr>
      </a:lvl4pPr>
      <a:lvl5pPr marL="1258888" indent="-250825" algn="l" defTabSz="913505" rtl="0" eaLnBrk="1" fontAlgn="base" hangingPunct="1">
        <a:lnSpc>
          <a:spcPct val="90000"/>
        </a:lnSpc>
        <a:spcBef>
          <a:spcPct val="20000"/>
        </a:spcBef>
        <a:spcAft>
          <a:spcPct val="0"/>
        </a:spcAft>
        <a:buSzPct val="100000"/>
        <a:buFontTx/>
        <a:buBlip>
          <a:blip r:embed="rId14"/>
        </a:buBlip>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wiki/apache.org/Hadoop/PoweredByYarn"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30.png"/><Relationship Id="rId5" Type="http://schemas.openxmlformats.org/officeDocument/2006/relationships/tags" Target="../tags/tag8.xml"/><Relationship Id="rId10" Type="http://schemas.openxmlformats.org/officeDocument/2006/relationships/image" Target="../media/image29.png"/><Relationship Id="rId4" Type="http://schemas.openxmlformats.org/officeDocument/2006/relationships/tags" Target="../tags/tag7.xml"/><Relationship Id="rId9"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use-hive-beeline/" TargetMode="External"/><Relationship Id="rId7" Type="http://schemas.openxmlformats.org/officeDocument/2006/relationships/hyperlink" Target="Windows%20PowerShell" TargetMode="External"/><Relationship Id="rId2" Type="http://schemas.openxmlformats.org/officeDocument/2006/relationships/hyperlink" Target="https://azure.microsoft.com/en-us/documentation/articles/hdinsight-hadoop-use-hive-ambari-view/" TargetMode="External"/><Relationship Id="rId1" Type="http://schemas.openxmlformats.org/officeDocument/2006/relationships/slideLayout" Target="../slideLayouts/slideLayout6.xml"/><Relationship Id="rId6" Type="http://schemas.openxmlformats.org/officeDocument/2006/relationships/hyperlink" Target="https://azure.microsoft.com/en-us/documentation/articles/hdinsight-hadoop-use-hive-visual-studio/" TargetMode="External"/><Relationship Id="rId5" Type="http://schemas.openxmlformats.org/officeDocument/2006/relationships/hyperlink" Target="https://azure.microsoft.com/en-us/documentation/articles/hdinsight-hadoop-use-hive-curl/" TargetMode="External"/><Relationship Id="rId4" Type="http://schemas.openxmlformats.org/officeDocument/2006/relationships/hyperlink" Target="https://azure.microsoft.com/en-us/documentation/articles/hdinsight-hadoop-use-hive-ssh/"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vmlDrawing" Target="../drawings/vmlDrawing4.v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1.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image" Target="../media/image58.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5.png"/><Relationship Id="rId5" Type="http://schemas.microsoft.com/office/2007/relationships/hdphoto" Target="../media/hdphoto3.wdp"/><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vmlDrawing" Target="../drawings/vmlDrawing6.vml"/><Relationship Id="rId6" Type="http://schemas.openxmlformats.org/officeDocument/2006/relationships/hyperlink" Target="http://storm.apache.org/javadoc/apidocs/backtype/storm/topology/IRichBolt.html" TargetMode="Externa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11.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nathanmarz/storm-kestrel" TargetMode="External"/><Relationship Id="rId2" Type="http://schemas.openxmlformats.org/officeDocument/2006/relationships/hyperlink" Target="https://github.com/apache/storm/tree/master/external/storm-kafka" TargetMode="Externa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comments" Target="../comments/comment2.xml"/></Relationships>
</file>

<file path=ppt/slides/_rels/slide8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hyperlink" Target="https://aws.amazon.com/emr/http:/www.zdnet.com/article/microsoft-hdinsight-gets-spark-2-0-faster-hive-and-better-security/" TargetMode="Externa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65" y="1138403"/>
            <a:ext cx="8884550" cy="4581196"/>
          </a:xfrm>
          <a:solidFill>
            <a:schemeClr val="accent3">
              <a:alpha val="78000"/>
            </a:schemeClr>
          </a:solidFill>
          <a:ln>
            <a:solidFill>
              <a:schemeClr val="accent3"/>
            </a:solidFill>
          </a:ln>
        </p:spPr>
        <p:txBody>
          <a:bodyPr vert="horz" wrap="square" lIns="268889" tIns="268889" rIns="146284" bIns="91427" rtlCol="0" anchor="t">
            <a:noAutofit/>
          </a:bodyPr>
          <a:lstStyle/>
          <a:p>
            <a:r>
              <a:rPr lang="en-US" sz="4312" dirty="0">
                <a:solidFill>
                  <a:schemeClr val="bg1"/>
                </a:solidFill>
              </a:rPr>
              <a:t>Hadoop on HDInsight</a:t>
            </a:r>
            <a:br>
              <a:rPr lang="en-US" sz="4312" dirty="0">
                <a:solidFill>
                  <a:schemeClr val="bg1"/>
                </a:solidFill>
              </a:rPr>
            </a:br>
            <a:r>
              <a:rPr lang="en-US" sz="2800" i="1" dirty="0">
                <a:solidFill>
                  <a:schemeClr val="bg1"/>
                </a:solidFill>
              </a:rPr>
              <a:t>Technical Overview</a:t>
            </a:r>
            <a:r>
              <a:rPr lang="en-US" sz="4312" dirty="0">
                <a:solidFill>
                  <a:schemeClr val="bg1"/>
                </a:solidFill>
              </a:rPr>
              <a:t/>
            </a:r>
            <a:br>
              <a:rPr lang="en-US" sz="4312" dirty="0">
                <a:solidFill>
                  <a:schemeClr val="bg1"/>
                </a:solidFill>
              </a:rPr>
            </a:br>
            <a:r>
              <a:rPr lang="en-US" sz="4312" dirty="0">
                <a:solidFill>
                  <a:schemeClr val="bg1"/>
                </a:solidFill>
              </a:rPr>
              <a:t/>
            </a:r>
            <a:br>
              <a:rPr lang="en-US" sz="4312" dirty="0">
                <a:solidFill>
                  <a:schemeClr val="bg1"/>
                </a:solidFill>
              </a:rPr>
            </a:br>
            <a:r>
              <a:rPr lang="en-US" sz="4312" dirty="0">
                <a:solidFill>
                  <a:schemeClr val="bg1"/>
                </a:solidFill>
              </a:rPr>
              <a:t/>
            </a:r>
            <a:br>
              <a:rPr lang="en-US" sz="4312" dirty="0">
                <a:solidFill>
                  <a:schemeClr val="bg1"/>
                </a:solidFill>
              </a:rPr>
            </a:br>
            <a:r>
              <a:rPr lang="en-US" sz="2745" dirty="0">
                <a:solidFill>
                  <a:schemeClr val="bg1"/>
                </a:solidFill>
              </a:rPr>
              <a:t>Nishant Thacker</a:t>
            </a:r>
            <a:br>
              <a:rPr lang="en-US" sz="2745" dirty="0">
                <a:solidFill>
                  <a:schemeClr val="bg1"/>
                </a:solidFill>
              </a:rPr>
            </a:br>
            <a:r>
              <a:rPr lang="en-US" sz="2745" dirty="0">
                <a:solidFill>
                  <a:schemeClr val="bg1"/>
                </a:solidFill>
              </a:rPr>
              <a:t>Technical Product Manager</a:t>
            </a:r>
            <a:br>
              <a:rPr lang="en-US" sz="2745" dirty="0">
                <a:solidFill>
                  <a:schemeClr val="bg1"/>
                </a:solidFill>
              </a:rPr>
            </a:br>
            <a:r>
              <a:rPr lang="en-US" sz="2745" dirty="0">
                <a:solidFill>
                  <a:schemeClr val="bg1"/>
                </a:solidFill>
              </a:rPr>
              <a:t>Microsoft</a:t>
            </a:r>
            <a:r>
              <a:rPr lang="en-US" sz="2745" dirty="0">
                <a:solidFill>
                  <a:schemeClr val="bg1"/>
                </a:solidFill>
                <a:latin typeface="+mn-lt"/>
              </a:rPr>
              <a:t/>
            </a:r>
            <a:br>
              <a:rPr lang="en-US" sz="2745" dirty="0">
                <a:solidFill>
                  <a:schemeClr val="bg1"/>
                </a:solidFill>
                <a:latin typeface="+mn-lt"/>
              </a:rPr>
            </a:br>
            <a:endParaRPr lang="en-US" sz="4312" dirty="0">
              <a:solidFill>
                <a:schemeClr val="bg1"/>
              </a:solidFill>
              <a:latin typeface="+mn-lt"/>
            </a:endParaRPr>
          </a:p>
        </p:txBody>
      </p:sp>
    </p:spTree>
    <p:extLst>
      <p:ext uri="{BB962C8B-B14F-4D97-AF65-F5344CB8AC3E}">
        <p14:creationId xmlns:p14="http://schemas.microsoft.com/office/powerpoint/2010/main" val="110873896"/>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Reading and Writing Data</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z="1200" smtClean="0"/>
              <a:pPr>
                <a:defRPr/>
              </a:pPr>
              <a:t>10</a:t>
            </a:fld>
            <a:endParaRPr lang="en-US" sz="1200" dirty="0"/>
          </a:p>
        </p:txBody>
      </p:sp>
      <p:grpSp>
        <p:nvGrpSpPr>
          <p:cNvPr id="15" name="Group 14"/>
          <p:cNvGrpSpPr/>
          <p:nvPr/>
        </p:nvGrpSpPr>
        <p:grpSpPr>
          <a:xfrm>
            <a:off x="1368232" y="1806442"/>
            <a:ext cx="9547418" cy="4375283"/>
            <a:chOff x="349057" y="1320667"/>
            <a:chExt cx="11473278" cy="5203396"/>
          </a:xfrm>
        </p:grpSpPr>
        <p:grpSp>
          <p:nvGrpSpPr>
            <p:cNvPr id="10" name="Group 9"/>
            <p:cNvGrpSpPr/>
            <p:nvPr/>
          </p:nvGrpSpPr>
          <p:grpSpPr>
            <a:xfrm>
              <a:off x="4392322" y="1364667"/>
              <a:ext cx="3399504" cy="1726551"/>
              <a:chOff x="4688297" y="1644446"/>
              <a:chExt cx="3399504" cy="1726551"/>
            </a:xfrm>
          </p:grpSpPr>
          <p:sp>
            <p:nvSpPr>
              <p:cNvPr id="4" name="Rectangle 3"/>
              <p:cNvSpPr/>
              <p:nvPr/>
            </p:nvSpPr>
            <p:spPr bwMode="auto">
              <a:xfrm>
                <a:off x="4688297" y="1644446"/>
                <a:ext cx="3399504" cy="172655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5" name="TextBox 4"/>
              <p:cNvSpPr txBox="1"/>
              <p:nvPr/>
            </p:nvSpPr>
            <p:spPr>
              <a:xfrm>
                <a:off x="5659692" y="1644446"/>
                <a:ext cx="1718187" cy="516194"/>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bg1"/>
                    </a:solidFill>
                  </a:rPr>
                  <a:t>Name Node</a:t>
                </a:r>
              </a:p>
            </p:txBody>
          </p:sp>
          <p:sp>
            <p:nvSpPr>
              <p:cNvPr id="6" name="Rounded Rectangle 5"/>
              <p:cNvSpPr/>
              <p:nvPr/>
            </p:nvSpPr>
            <p:spPr bwMode="auto">
              <a:xfrm>
                <a:off x="4895230" y="2354790"/>
                <a:ext cx="1380207" cy="560438"/>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 name="Rounded Rectangle 6"/>
              <p:cNvSpPr/>
              <p:nvPr/>
            </p:nvSpPr>
            <p:spPr bwMode="auto">
              <a:xfrm>
                <a:off x="6485603" y="2354790"/>
                <a:ext cx="1231490" cy="560438"/>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8" name="TextBox 7"/>
              <p:cNvSpPr txBox="1"/>
              <p:nvPr/>
            </p:nvSpPr>
            <p:spPr>
              <a:xfrm>
                <a:off x="4752350" y="2261074"/>
                <a:ext cx="1636304" cy="844076"/>
              </a:xfrm>
              <a:prstGeom prst="rect">
                <a:avLst/>
              </a:prstGeom>
              <a:noFill/>
            </p:spPr>
            <p:txBody>
              <a:bodyPr wrap="square" lIns="182880" tIns="146304" rIns="182880" bIns="146304" rtlCol="0">
                <a:noAutofit/>
              </a:bodyPr>
              <a:lstStyle/>
              <a:p>
                <a:pPr algn="ctr">
                  <a:lnSpc>
                    <a:spcPct val="90000"/>
                  </a:lnSpc>
                  <a:spcAft>
                    <a:spcPts val="600"/>
                  </a:spcAft>
                </a:pPr>
                <a:r>
                  <a:rPr lang="en-US" sz="1400" dirty="0">
                    <a:solidFill>
                      <a:schemeClr val="bg1"/>
                    </a:solidFill>
                  </a:rPr>
                  <a:t>Name Space</a:t>
                </a:r>
                <a:br>
                  <a:rPr lang="en-US" sz="1400" dirty="0">
                    <a:solidFill>
                      <a:schemeClr val="bg1"/>
                    </a:solidFill>
                  </a:rPr>
                </a:br>
                <a:r>
                  <a:rPr lang="en-US" sz="1400" dirty="0">
                    <a:solidFill>
                      <a:schemeClr val="bg1"/>
                    </a:solidFill>
                  </a:rPr>
                  <a:t>State</a:t>
                </a:r>
              </a:p>
            </p:txBody>
          </p:sp>
          <p:sp>
            <p:nvSpPr>
              <p:cNvPr id="9" name="TextBox 8"/>
              <p:cNvSpPr txBox="1"/>
              <p:nvPr/>
            </p:nvSpPr>
            <p:spPr>
              <a:xfrm>
                <a:off x="6531534" y="2250435"/>
                <a:ext cx="1229341" cy="844076"/>
              </a:xfrm>
              <a:prstGeom prst="rect">
                <a:avLst/>
              </a:prstGeom>
              <a:noFill/>
            </p:spPr>
            <p:txBody>
              <a:bodyPr wrap="square" lIns="182880" tIns="146304" rIns="182880" bIns="146304" rtlCol="0">
                <a:noAutofit/>
              </a:bodyPr>
              <a:lstStyle/>
              <a:p>
                <a:pPr algn="ctr">
                  <a:lnSpc>
                    <a:spcPct val="90000"/>
                  </a:lnSpc>
                  <a:spcAft>
                    <a:spcPts val="600"/>
                  </a:spcAft>
                </a:pPr>
                <a:r>
                  <a:rPr lang="en-US" sz="1400" dirty="0">
                    <a:solidFill>
                      <a:schemeClr val="bg1"/>
                    </a:solidFill>
                  </a:rPr>
                  <a:t>Block Map</a:t>
                </a:r>
              </a:p>
            </p:txBody>
          </p:sp>
        </p:grpSp>
        <p:sp>
          <p:nvSpPr>
            <p:cNvPr id="11" name="Rounded Rectangle 10"/>
            <p:cNvSpPr/>
            <p:nvPr/>
          </p:nvSpPr>
          <p:spPr bwMode="auto">
            <a:xfrm>
              <a:off x="349057"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a:off x="6489233"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9372562"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14" name="Rounded Rectangle 13"/>
            <p:cNvSpPr/>
            <p:nvPr/>
          </p:nvSpPr>
          <p:spPr bwMode="auto">
            <a:xfrm>
              <a:off x="3232386" y="4237629"/>
              <a:ext cx="2449773" cy="16445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21" name="TextBox 20"/>
            <p:cNvSpPr txBox="1"/>
            <p:nvPr/>
          </p:nvSpPr>
          <p:spPr>
            <a:xfrm>
              <a:off x="976854" y="4270304"/>
              <a:ext cx="1194179" cy="376759"/>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Data Node</a:t>
              </a:r>
            </a:p>
          </p:txBody>
        </p:sp>
        <p:sp>
          <p:nvSpPr>
            <p:cNvPr id="22" name="TextBox 21"/>
            <p:cNvSpPr txBox="1"/>
            <p:nvPr/>
          </p:nvSpPr>
          <p:spPr>
            <a:xfrm>
              <a:off x="3860183" y="4272578"/>
              <a:ext cx="1194179" cy="376759"/>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Data Node</a:t>
              </a:r>
            </a:p>
          </p:txBody>
        </p:sp>
        <p:sp>
          <p:nvSpPr>
            <p:cNvPr id="23" name="TextBox 22"/>
            <p:cNvSpPr txBox="1"/>
            <p:nvPr/>
          </p:nvSpPr>
          <p:spPr>
            <a:xfrm>
              <a:off x="7117030" y="4261203"/>
              <a:ext cx="1194179" cy="376759"/>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Data Node</a:t>
              </a:r>
            </a:p>
          </p:txBody>
        </p:sp>
        <p:sp>
          <p:nvSpPr>
            <p:cNvPr id="24" name="TextBox 23"/>
            <p:cNvSpPr txBox="1"/>
            <p:nvPr/>
          </p:nvSpPr>
          <p:spPr>
            <a:xfrm>
              <a:off x="10000359" y="4283948"/>
              <a:ext cx="1194179" cy="376759"/>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Data Node</a:t>
              </a:r>
            </a:p>
          </p:txBody>
        </p:sp>
        <p:sp>
          <p:nvSpPr>
            <p:cNvPr id="25" name="Rectangle 24"/>
            <p:cNvSpPr/>
            <p:nvPr/>
          </p:nvSpPr>
          <p:spPr bwMode="auto">
            <a:xfrm>
              <a:off x="819908" y="4690381"/>
              <a:ext cx="425579" cy="4076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26" name="Rectangle 25"/>
            <p:cNvSpPr/>
            <p:nvPr/>
          </p:nvSpPr>
          <p:spPr bwMode="auto">
            <a:xfrm>
              <a:off x="3654332" y="4641404"/>
              <a:ext cx="412909" cy="4247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28" name="Rectangle 27"/>
            <p:cNvSpPr/>
            <p:nvPr/>
          </p:nvSpPr>
          <p:spPr bwMode="auto">
            <a:xfrm>
              <a:off x="1994280" y="4697205"/>
              <a:ext cx="425579" cy="40767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29" name="Rectangle 28"/>
            <p:cNvSpPr/>
            <p:nvPr/>
          </p:nvSpPr>
          <p:spPr bwMode="auto">
            <a:xfrm>
              <a:off x="4759579" y="4637962"/>
              <a:ext cx="412909" cy="42472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31" name="Rectangle 30"/>
            <p:cNvSpPr/>
            <p:nvPr/>
          </p:nvSpPr>
          <p:spPr bwMode="auto">
            <a:xfrm>
              <a:off x="819426" y="5156054"/>
              <a:ext cx="425579" cy="4076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32" name="Rectangle 31"/>
            <p:cNvSpPr/>
            <p:nvPr/>
          </p:nvSpPr>
          <p:spPr bwMode="auto">
            <a:xfrm>
              <a:off x="6878785" y="4636914"/>
              <a:ext cx="430465" cy="4037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34" name="Rectangle 33"/>
            <p:cNvSpPr/>
            <p:nvPr/>
          </p:nvSpPr>
          <p:spPr bwMode="auto">
            <a:xfrm>
              <a:off x="4774818" y="5289124"/>
              <a:ext cx="412909" cy="424729"/>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36" name="Rectangle 35"/>
            <p:cNvSpPr/>
            <p:nvPr/>
          </p:nvSpPr>
          <p:spPr bwMode="auto">
            <a:xfrm>
              <a:off x="8033865" y="5289124"/>
              <a:ext cx="408308" cy="37729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cxnSp>
          <p:nvCxnSpPr>
            <p:cNvPr id="39" name="Straight Arrow Connector 38"/>
            <p:cNvCxnSpPr>
              <a:stCxn id="36" idx="1"/>
              <a:endCxn id="34" idx="3"/>
            </p:cNvCxnSpPr>
            <p:nvPr/>
          </p:nvCxnSpPr>
          <p:spPr>
            <a:xfrm flipH="1">
              <a:off x="5187727" y="5477771"/>
              <a:ext cx="2846138" cy="23718"/>
            </a:xfrm>
            <a:prstGeom prst="straightConnector1">
              <a:avLst/>
            </a:prstGeom>
            <a:ln w="571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6" idx="3"/>
              <a:endCxn id="78" idx="1"/>
            </p:cNvCxnSpPr>
            <p:nvPr/>
          </p:nvCxnSpPr>
          <p:spPr>
            <a:xfrm flipV="1">
              <a:off x="8442173" y="5453526"/>
              <a:ext cx="2664789" cy="24245"/>
            </a:xfrm>
            <a:prstGeom prst="straightConnector1">
              <a:avLst/>
            </a:prstGeom>
            <a:ln w="57150">
              <a:solidFill>
                <a:schemeClr val="accent5"/>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10498" y="5568727"/>
              <a:ext cx="1003111" cy="298820"/>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bg1"/>
                  </a:solidFill>
                </a:rPr>
                <a:t>Replicate</a:t>
              </a:r>
            </a:p>
          </p:txBody>
        </p:sp>
        <p:sp>
          <p:nvSpPr>
            <p:cNvPr id="49" name="TextBox 48"/>
            <p:cNvSpPr txBox="1"/>
            <p:nvPr/>
          </p:nvSpPr>
          <p:spPr>
            <a:xfrm>
              <a:off x="9901647" y="5584648"/>
              <a:ext cx="1003111" cy="298820"/>
            </a:xfrm>
            <a:prstGeom prst="rect">
              <a:avLst/>
            </a:prstGeom>
            <a:noFill/>
          </p:spPr>
          <p:txBody>
            <a:bodyPr wrap="square" lIns="0" tIns="0" rIns="0" bIns="0" rtlCol="0" anchor="ctr">
              <a:noAutofit/>
            </a:bodyPr>
            <a:lstStyle/>
            <a:p>
              <a:pPr>
                <a:lnSpc>
                  <a:spcPct val="90000"/>
                </a:lnSpc>
                <a:spcAft>
                  <a:spcPts val="600"/>
                </a:spcAft>
              </a:pPr>
              <a:r>
                <a:rPr lang="en-US" sz="1400" dirty="0">
                  <a:solidFill>
                    <a:schemeClr val="bg1"/>
                  </a:solidFill>
                </a:rPr>
                <a:t>Replicate</a:t>
              </a:r>
            </a:p>
          </p:txBody>
        </p:sp>
        <p:sp>
          <p:nvSpPr>
            <p:cNvPr id="50" name="TextBox 49"/>
            <p:cNvSpPr txBox="1"/>
            <p:nvPr/>
          </p:nvSpPr>
          <p:spPr>
            <a:xfrm>
              <a:off x="868962" y="1390332"/>
              <a:ext cx="1999397" cy="513174"/>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tx1">
                      <a:lumMod val="65000"/>
                      <a:lumOff val="35000"/>
                    </a:schemeClr>
                  </a:solidFill>
                </a:rPr>
                <a:t>Reading a Block</a:t>
              </a:r>
            </a:p>
          </p:txBody>
        </p:sp>
        <p:sp>
          <p:nvSpPr>
            <p:cNvPr id="51" name="Rounded Rectangle 50"/>
            <p:cNvSpPr/>
            <p:nvPr/>
          </p:nvSpPr>
          <p:spPr bwMode="auto">
            <a:xfrm>
              <a:off x="9648967" y="1850648"/>
              <a:ext cx="1609306" cy="75458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latin typeface="+mj-lt"/>
                  <a:ea typeface="Segoe UI" pitchFamily="34" charset="0"/>
                  <a:cs typeface="Segoe UI" pitchFamily="34" charset="0"/>
                </a:rPr>
                <a:t>Client</a:t>
              </a:r>
            </a:p>
          </p:txBody>
        </p:sp>
        <p:cxnSp>
          <p:nvCxnSpPr>
            <p:cNvPr id="53" name="Straight Arrow Connector 52"/>
            <p:cNvCxnSpPr>
              <a:stCxn id="51" idx="1"/>
              <a:endCxn id="4" idx="3"/>
            </p:cNvCxnSpPr>
            <p:nvPr/>
          </p:nvCxnSpPr>
          <p:spPr>
            <a:xfrm flipH="1">
              <a:off x="7791826" y="2227942"/>
              <a:ext cx="1857141"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317464" y="1788435"/>
              <a:ext cx="1400317" cy="914400"/>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tx1">
                      <a:lumMod val="65000"/>
                      <a:lumOff val="35000"/>
                    </a:schemeClr>
                  </a:solidFill>
                </a:rPr>
                <a:t>create</a:t>
              </a:r>
            </a:p>
            <a:p>
              <a:pPr>
                <a:lnSpc>
                  <a:spcPct val="90000"/>
                </a:lnSpc>
                <a:spcAft>
                  <a:spcPts val="600"/>
                </a:spcAft>
              </a:pPr>
              <a:r>
                <a:rPr lang="en-US" sz="1600" dirty="0" err="1">
                  <a:solidFill>
                    <a:schemeClr val="tx1">
                      <a:lumMod val="65000"/>
                      <a:lumOff val="35000"/>
                    </a:schemeClr>
                  </a:solidFill>
                </a:rPr>
                <a:t>addBlock</a:t>
              </a:r>
              <a:endParaRPr lang="en-US" sz="1600" dirty="0">
                <a:solidFill>
                  <a:schemeClr val="tx1">
                    <a:lumMod val="65000"/>
                    <a:lumOff val="35000"/>
                  </a:schemeClr>
                </a:solidFill>
              </a:endParaRPr>
            </a:p>
          </p:txBody>
        </p:sp>
        <p:cxnSp>
          <p:nvCxnSpPr>
            <p:cNvPr id="59" name="Straight Arrow Connector 58"/>
            <p:cNvCxnSpPr>
              <a:stCxn id="51" idx="2"/>
            </p:cNvCxnSpPr>
            <p:nvPr/>
          </p:nvCxnSpPr>
          <p:spPr>
            <a:xfrm flipH="1">
              <a:off x="8449453" y="2605236"/>
              <a:ext cx="2004167" cy="2659644"/>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p:cNvSpPr txBox="1"/>
            <p:nvPr/>
          </p:nvSpPr>
          <p:spPr>
            <a:xfrm>
              <a:off x="9451074" y="1320667"/>
              <a:ext cx="1999397" cy="513174"/>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tx1">
                      <a:lumMod val="65000"/>
                      <a:lumOff val="35000"/>
                    </a:schemeClr>
                  </a:solidFill>
                </a:rPr>
                <a:t>Adding a Block</a:t>
              </a:r>
            </a:p>
          </p:txBody>
        </p:sp>
        <p:sp>
          <p:nvSpPr>
            <p:cNvPr id="61" name="Rounded Rectangle 60"/>
            <p:cNvSpPr/>
            <p:nvPr/>
          </p:nvSpPr>
          <p:spPr bwMode="auto">
            <a:xfrm>
              <a:off x="1016616" y="1890767"/>
              <a:ext cx="1609306" cy="75458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latin typeface="+mj-lt"/>
                  <a:ea typeface="Segoe UI" pitchFamily="34" charset="0"/>
                  <a:cs typeface="Segoe UI" pitchFamily="34" charset="0"/>
                </a:rPr>
                <a:t>Client</a:t>
              </a:r>
            </a:p>
          </p:txBody>
        </p:sp>
        <p:cxnSp>
          <p:nvCxnSpPr>
            <p:cNvPr id="62" name="Straight Arrow Connector 61"/>
            <p:cNvCxnSpPr>
              <a:stCxn id="61" idx="3"/>
            </p:cNvCxnSpPr>
            <p:nvPr/>
          </p:nvCxnSpPr>
          <p:spPr>
            <a:xfrm>
              <a:off x="2625922" y="2268061"/>
              <a:ext cx="1735038"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2"/>
            </p:cNvCxnSpPr>
            <p:nvPr/>
          </p:nvCxnSpPr>
          <p:spPr>
            <a:xfrm>
              <a:off x="1821269" y="2645355"/>
              <a:ext cx="1822688" cy="201925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618697">
              <a:off x="9476523" y="2647269"/>
              <a:ext cx="914400" cy="477672"/>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tx1">
                      <a:lumMod val="65000"/>
                      <a:lumOff val="35000"/>
                    </a:schemeClr>
                  </a:solidFill>
                </a:rPr>
                <a:t>Write</a:t>
              </a:r>
            </a:p>
          </p:txBody>
        </p:sp>
        <p:sp>
          <p:nvSpPr>
            <p:cNvPr id="66" name="TextBox 65"/>
            <p:cNvSpPr txBox="1"/>
            <p:nvPr/>
          </p:nvSpPr>
          <p:spPr>
            <a:xfrm rot="2949165">
              <a:off x="2400988" y="2760643"/>
              <a:ext cx="914400" cy="42783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65000"/>
                      <a:lumOff val="35000"/>
                    </a:schemeClr>
                  </a:solidFill>
                </a:rPr>
                <a:t>Read</a:t>
              </a:r>
            </a:p>
          </p:txBody>
        </p:sp>
        <p:sp>
          <p:nvSpPr>
            <p:cNvPr id="67" name="TextBox 66"/>
            <p:cNvSpPr txBox="1"/>
            <p:nvPr/>
          </p:nvSpPr>
          <p:spPr>
            <a:xfrm>
              <a:off x="2614237" y="1754222"/>
              <a:ext cx="1852316" cy="914401"/>
            </a:xfrm>
            <a:prstGeom prst="rect">
              <a:avLst/>
            </a:prstGeom>
            <a:noFill/>
          </p:spPr>
          <p:txBody>
            <a:bodyPr wrap="none" lIns="182880" tIns="146304" rIns="182880" bIns="146304" rtlCol="0">
              <a:noAutofit/>
            </a:bodyPr>
            <a:lstStyle/>
            <a:p>
              <a:pPr>
                <a:lnSpc>
                  <a:spcPct val="90000"/>
                </a:lnSpc>
                <a:spcAft>
                  <a:spcPts val="600"/>
                </a:spcAft>
              </a:pPr>
              <a:r>
                <a:rPr lang="en-US" sz="1600" dirty="0" err="1">
                  <a:solidFill>
                    <a:schemeClr val="tx1">
                      <a:lumMod val="65000"/>
                      <a:lumOff val="35000"/>
                    </a:schemeClr>
                  </a:solidFill>
                </a:rPr>
                <a:t>getLocations</a:t>
              </a:r>
              <a:endParaRPr lang="en-US" sz="1600" dirty="0">
                <a:solidFill>
                  <a:schemeClr val="tx1">
                    <a:lumMod val="65000"/>
                    <a:lumOff val="35000"/>
                  </a:schemeClr>
                </a:solidFill>
              </a:endParaRPr>
            </a:p>
            <a:p>
              <a:pPr>
                <a:lnSpc>
                  <a:spcPct val="90000"/>
                </a:lnSpc>
                <a:spcAft>
                  <a:spcPts val="600"/>
                </a:spcAft>
              </a:pPr>
              <a:r>
                <a:rPr lang="en-US" sz="1600" dirty="0" err="1">
                  <a:solidFill>
                    <a:schemeClr val="tx1">
                      <a:lumMod val="65000"/>
                      <a:lumOff val="35000"/>
                    </a:schemeClr>
                  </a:solidFill>
                </a:rPr>
                <a:t>getFileinfo</a:t>
              </a:r>
              <a:endParaRPr lang="en-US" sz="1600" dirty="0">
                <a:solidFill>
                  <a:schemeClr val="tx1">
                    <a:lumMod val="65000"/>
                    <a:lumOff val="35000"/>
                  </a:schemeClr>
                </a:solidFill>
              </a:endParaRPr>
            </a:p>
          </p:txBody>
        </p:sp>
        <p:sp>
          <p:nvSpPr>
            <p:cNvPr id="68" name="Freeform 67"/>
            <p:cNvSpPr/>
            <p:nvPr/>
          </p:nvSpPr>
          <p:spPr>
            <a:xfrm flipH="1">
              <a:off x="3936917"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600">
                <a:solidFill>
                  <a:srgbClr val="FFFFFF"/>
                </a:solidFill>
              </a:endParaRPr>
            </a:p>
          </p:txBody>
        </p:sp>
        <p:sp>
          <p:nvSpPr>
            <p:cNvPr id="69" name="Freeform 68"/>
            <p:cNvSpPr/>
            <p:nvPr/>
          </p:nvSpPr>
          <p:spPr>
            <a:xfrm flipH="1">
              <a:off x="1053588"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600">
                <a:solidFill>
                  <a:srgbClr val="FFFFFF"/>
                </a:solidFill>
              </a:endParaRPr>
            </a:p>
          </p:txBody>
        </p:sp>
        <p:sp>
          <p:nvSpPr>
            <p:cNvPr id="70" name="Freeform 69"/>
            <p:cNvSpPr/>
            <p:nvPr/>
          </p:nvSpPr>
          <p:spPr>
            <a:xfrm flipH="1">
              <a:off x="7193764"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600">
                <a:solidFill>
                  <a:srgbClr val="FFFFFF"/>
                </a:solidFill>
              </a:endParaRPr>
            </a:p>
          </p:txBody>
        </p:sp>
        <p:sp>
          <p:nvSpPr>
            <p:cNvPr id="71" name="Freeform 70"/>
            <p:cNvSpPr/>
            <p:nvPr/>
          </p:nvSpPr>
          <p:spPr>
            <a:xfrm flipH="1">
              <a:off x="10077093" y="6026720"/>
              <a:ext cx="1040711" cy="497343"/>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600">
                <a:solidFill>
                  <a:srgbClr val="FFFFFF"/>
                </a:solidFill>
              </a:endParaRPr>
            </a:p>
          </p:txBody>
        </p:sp>
        <p:sp>
          <p:nvSpPr>
            <p:cNvPr id="75" name="Rectangle 74"/>
            <p:cNvSpPr/>
            <p:nvPr/>
          </p:nvSpPr>
          <p:spPr bwMode="auto">
            <a:xfrm>
              <a:off x="8033865" y="4626961"/>
              <a:ext cx="412909" cy="42472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6" name="Rectangle 75"/>
            <p:cNvSpPr/>
            <p:nvPr/>
          </p:nvSpPr>
          <p:spPr bwMode="auto">
            <a:xfrm>
              <a:off x="9667931" y="4654863"/>
              <a:ext cx="412909" cy="4247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7" name="Rectangle 76"/>
            <p:cNvSpPr/>
            <p:nvPr/>
          </p:nvSpPr>
          <p:spPr bwMode="auto">
            <a:xfrm>
              <a:off x="11109175" y="4595070"/>
              <a:ext cx="412909" cy="4247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8" name="Rectangle 77"/>
            <p:cNvSpPr/>
            <p:nvPr/>
          </p:nvSpPr>
          <p:spPr bwMode="auto">
            <a:xfrm>
              <a:off x="11106962" y="5241161"/>
              <a:ext cx="412909" cy="424729"/>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grpSp>
          <p:nvGrpSpPr>
            <p:cNvPr id="40" name="Group 39"/>
            <p:cNvGrpSpPr/>
            <p:nvPr/>
          </p:nvGrpSpPr>
          <p:grpSpPr>
            <a:xfrm>
              <a:off x="1579253" y="3107491"/>
              <a:ext cx="9035173" cy="1102610"/>
              <a:chOff x="1579253" y="3107491"/>
              <a:chExt cx="9035173" cy="1102610"/>
            </a:xfrm>
          </p:grpSpPr>
          <p:cxnSp>
            <p:nvCxnSpPr>
              <p:cNvPr id="16" name="Elbow Connector 15"/>
              <p:cNvCxnSpPr/>
              <p:nvPr/>
            </p:nvCxnSpPr>
            <p:spPr>
              <a:xfrm rot="16200000" flipH="1">
                <a:off x="6320674" y="2878891"/>
                <a:ext cx="1097280" cy="1554480"/>
              </a:xfrm>
              <a:prstGeom prst="bentConnector3">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5400000">
                <a:off x="4775725" y="2884221"/>
                <a:ext cx="1097280" cy="1554480"/>
              </a:xfrm>
              <a:prstGeom prst="bentConnector3">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2790833" y="2441579"/>
                <a:ext cx="548640" cy="2971800"/>
              </a:xfrm>
              <a:prstGeom prst="bentConnector3">
                <a:avLst>
                  <a:gd name="adj1" fmla="val -688"/>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16200000" flipH="1">
                <a:off x="8854206" y="2441448"/>
                <a:ext cx="548640" cy="2971800"/>
              </a:xfrm>
              <a:prstGeom prst="bentConnector3">
                <a:avLst>
                  <a:gd name="adj1" fmla="val -688"/>
                </a:avLst>
              </a:prstGeom>
              <a:ln w="1905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7" name="Rectangle 16"/>
          <p:cNvSpPr/>
          <p:nvPr/>
        </p:nvSpPr>
        <p:spPr bwMode="auto">
          <a:xfrm>
            <a:off x="846585" y="1463831"/>
            <a:ext cx="10601325" cy="4724400"/>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2352049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7014113" y="2169993"/>
            <a:ext cx="4859439" cy="25930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HDFS Components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11</a:t>
            </a:fld>
            <a:endParaRPr lang="en-US" dirty="0"/>
          </a:p>
        </p:txBody>
      </p:sp>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0602" y="2418794"/>
            <a:ext cx="4414361" cy="2084967"/>
          </a:xfrm>
          <a:prstGeom prst="rect">
            <a:avLst/>
          </a:prstGeom>
          <a:solidFill>
            <a:schemeClr val="bg2"/>
          </a:solidFill>
        </p:spPr>
      </p:pic>
      <p:sp>
        <p:nvSpPr>
          <p:cNvPr id="54" name="TextBox 53"/>
          <p:cNvSpPr txBox="1"/>
          <p:nvPr/>
        </p:nvSpPr>
        <p:spPr>
          <a:xfrm>
            <a:off x="292709" y="1196443"/>
            <a:ext cx="6827758" cy="4529668"/>
          </a:xfrm>
          <a:prstGeom prst="rect">
            <a:avLst/>
          </a:prstGeom>
          <a:noFill/>
        </p:spPr>
        <p:txBody>
          <a:bodyPr wrap="square" lIns="182880" tIns="146304" rIns="182880" bIns="146304" rtlCol="0">
            <a:noAutofit/>
          </a:bodyPr>
          <a:lstStyle/>
          <a:p>
            <a:pPr>
              <a:lnSpc>
                <a:spcPct val="90000"/>
              </a:lnSpc>
              <a:spcAft>
                <a:spcPts val="600"/>
              </a:spcAft>
            </a:pPr>
            <a:r>
              <a:rPr lang="en-US" sz="2000" dirty="0" err="1">
                <a:solidFill>
                  <a:schemeClr val="tx1">
                    <a:lumMod val="65000"/>
                    <a:lumOff val="35000"/>
                  </a:schemeClr>
                </a:solidFill>
                <a:latin typeface="Segoe UI Semibold" panose="020B0702040204020203" pitchFamily="34" charset="0"/>
                <a:cs typeface="Segoe UI Semibold" panose="020B0702040204020203" pitchFamily="34" charset="0"/>
              </a:rPr>
              <a:t>NameNode</a:t>
            </a:r>
            <a:endParaRPr lang="en-US" sz="2000" dirty="0">
              <a:solidFill>
                <a:schemeClr val="tx1">
                  <a:lumMod val="65000"/>
                  <a:lumOff val="35000"/>
                </a:schemeClr>
              </a:solidFill>
              <a:latin typeface="Segoe UI Semibold" panose="020B0702040204020203" pitchFamily="34" charset="0"/>
              <a:cs typeface="Segoe UI Semibold" panose="020B0702040204020203" pitchFamily="34" charset="0"/>
            </a:endParaRP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Keeps all namespaces in memory</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Maintains metadata (i.e. “</a:t>
            </a:r>
            <a:r>
              <a:rPr lang="en-US" dirty="0" err="1">
                <a:solidFill>
                  <a:schemeClr val="tx1">
                    <a:lumMod val="65000"/>
                    <a:lumOff val="35000"/>
                  </a:schemeClr>
                </a:solidFill>
              </a:rPr>
              <a:t>inode</a:t>
            </a:r>
            <a:r>
              <a:rPr lang="en-US" dirty="0">
                <a:solidFill>
                  <a:schemeClr val="tx1">
                    <a:lumMod val="65000"/>
                    <a:lumOff val="35000"/>
                  </a:schemeClr>
                </a:solidFill>
              </a:rPr>
              <a:t>”)</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Monitors Data Node health</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Replicates missing blocks</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Maintains mapping of list of blocks + locations</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Maintains Authorization and Authentication data</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Manages Checkpoint &amp; journal namespace changes</a:t>
            </a:r>
          </a:p>
          <a:p>
            <a:pPr>
              <a:lnSpc>
                <a:spcPct val="90000"/>
              </a:lnSpc>
              <a:spcBef>
                <a:spcPts val="600"/>
              </a:spcBef>
              <a:spcAft>
                <a:spcPts val="600"/>
              </a:spcAft>
            </a:pPr>
            <a:r>
              <a:rPr lang="en-US" sz="2000" dirty="0">
                <a:solidFill>
                  <a:schemeClr val="tx1">
                    <a:lumMod val="65000"/>
                    <a:lumOff val="35000"/>
                  </a:schemeClr>
                </a:solidFill>
                <a:latin typeface="Segoe UI Semibold" panose="020B0702040204020203" pitchFamily="34" charset="0"/>
                <a:cs typeface="Segoe UI Semibold" panose="020B0702040204020203" pitchFamily="34" charset="0"/>
              </a:rPr>
              <a:t>Data Node</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Serves data blocks directly to customers</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Handles block storage on multiple volumes &amp; block integrity</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Periodically sends heartbeats and block reports to NameNode</a:t>
            </a:r>
          </a:p>
          <a:p>
            <a:pPr marL="285750" indent="-285750">
              <a:lnSpc>
                <a:spcPct val="90000"/>
              </a:lnSpc>
              <a:spcAft>
                <a:spcPts val="600"/>
              </a:spcAft>
              <a:buClr>
                <a:schemeClr val="accent3"/>
              </a:buClr>
              <a:buSzPct val="50000"/>
              <a:buFont typeface="Wingdings" panose="05000000000000000000" pitchFamily="2" charset="2"/>
              <a:buChar char="v"/>
            </a:pPr>
            <a:r>
              <a:rPr lang="en-US" dirty="0">
                <a:solidFill>
                  <a:schemeClr val="tx1">
                    <a:lumMod val="65000"/>
                    <a:lumOff val="35000"/>
                  </a:schemeClr>
                </a:solidFill>
              </a:rPr>
              <a:t>Stores Blocks as underlying OS’s file</a:t>
            </a:r>
          </a:p>
          <a:p>
            <a:pPr marL="285750" indent="-285750">
              <a:lnSpc>
                <a:spcPct val="90000"/>
              </a:lnSpc>
              <a:spcAft>
                <a:spcPts val="600"/>
              </a:spcAft>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299854016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YARN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12</a:t>
            </a:fld>
            <a:endParaRPr lang="en-US" dirty="0"/>
          </a:p>
        </p:txBody>
      </p:sp>
      <p:sp>
        <p:nvSpPr>
          <p:cNvPr id="4" name="Rectangle 3"/>
          <p:cNvSpPr/>
          <p:nvPr/>
        </p:nvSpPr>
        <p:spPr bwMode="auto">
          <a:xfrm>
            <a:off x="440267" y="1280160"/>
            <a:ext cx="11239115" cy="70950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Is cluster resource manager for Hadoop that enables a variety of applications types including MapReduce and </a:t>
            </a:r>
            <a:r>
              <a:rPr lang="en-US" sz="2000" b="1" dirty="0" err="1">
                <a:solidFill>
                  <a:schemeClr val="bg1"/>
                </a:solidFill>
                <a:latin typeface="Segoe UI Semibold" panose="020B0702040204020203" pitchFamily="34" charset="0"/>
                <a:ea typeface="Segoe UI" pitchFamily="34" charset="0"/>
                <a:cs typeface="Segoe UI Semibold" panose="020B0702040204020203" pitchFamily="34" charset="0"/>
              </a:rPr>
              <a:t>Tez</a:t>
            </a: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 as well as non-MapReduce applications</a:t>
            </a:r>
          </a:p>
        </p:txBody>
      </p:sp>
      <p:sp>
        <p:nvSpPr>
          <p:cNvPr id="6" name="TextBox 5"/>
          <p:cNvSpPr txBox="1"/>
          <p:nvPr/>
        </p:nvSpPr>
        <p:spPr>
          <a:xfrm>
            <a:off x="440267" y="2128642"/>
            <a:ext cx="8730119" cy="3899625"/>
          </a:xfrm>
          <a:prstGeom prst="rect">
            <a:avLst/>
          </a:prstGeom>
          <a:noFill/>
        </p:spPr>
        <p:txBody>
          <a:bodyPr wrap="square" lIns="182880" tIns="146304" rIns="182880" bIns="146304" rtlCol="0">
            <a:noAutofit/>
          </a:bodyPr>
          <a:lstStyle/>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YARN – Yet Another Resource Negotiator (common concept in High Performance Computing Architectures)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Manages a set of resources (CPU, Memory, Disk) among a set of competing applications.</a:t>
            </a:r>
          </a:p>
          <a:p>
            <a:pPr marL="742950" lvl="2" indent="-285750">
              <a:lnSpc>
                <a:spcPct val="90000"/>
              </a:lnSpc>
              <a:spcAft>
                <a:spcPts val="600"/>
              </a:spcAft>
              <a:buClr>
                <a:schemeClr val="accent3"/>
              </a:buClr>
              <a:buSzPct val="75000"/>
              <a:buFont typeface="Wingdings" panose="05000000000000000000" pitchFamily="2" charset="2"/>
              <a:buChar char="§"/>
            </a:pPr>
            <a:r>
              <a:rPr lang="en-US" sz="1600" dirty="0">
                <a:solidFill>
                  <a:schemeClr val="tx1">
                    <a:lumMod val="65000"/>
                    <a:lumOff val="35000"/>
                  </a:schemeClr>
                </a:solidFill>
              </a:rPr>
              <a:t>Applications using YARN do not have to worry about other applications running on the same cluster</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YARN takes cares of common issues such in running apps on shared resources  including, scheduling, contention, starvation, pre-emption etc.</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Is a general-purpose resource manager. Support variety of application types:</a:t>
            </a:r>
          </a:p>
          <a:p>
            <a:pPr marL="742950" lvl="2" indent="-285750">
              <a:lnSpc>
                <a:spcPct val="90000"/>
              </a:lnSpc>
              <a:spcAft>
                <a:spcPts val="600"/>
              </a:spcAft>
              <a:buClr>
                <a:schemeClr val="accent3"/>
              </a:buClr>
              <a:buSzPct val="75000"/>
              <a:buFont typeface="Wingdings" panose="05000000000000000000" pitchFamily="2" charset="2"/>
              <a:buChar char="§"/>
            </a:pPr>
            <a:r>
              <a:rPr lang="en-US" sz="1600" dirty="0">
                <a:solidFill>
                  <a:schemeClr val="tx1">
                    <a:lumMod val="65000"/>
                    <a:lumOff val="35000"/>
                  </a:schemeClr>
                </a:solidFill>
              </a:rPr>
              <a:t>Distributed Shell, Impala, Apache </a:t>
            </a:r>
            <a:r>
              <a:rPr lang="en-US" sz="1600" dirty="0" err="1">
                <a:solidFill>
                  <a:schemeClr val="tx1">
                    <a:lumMod val="65000"/>
                    <a:lumOff val="35000"/>
                  </a:schemeClr>
                </a:solidFill>
              </a:rPr>
              <a:t>Giraph</a:t>
            </a:r>
            <a:r>
              <a:rPr lang="en-US" sz="1600" dirty="0">
                <a:solidFill>
                  <a:schemeClr val="tx1">
                    <a:lumMod val="65000"/>
                    <a:lumOff val="35000"/>
                  </a:schemeClr>
                </a:solidFill>
              </a:rPr>
              <a:t>, Spark, MapReduce</a:t>
            </a:r>
          </a:p>
          <a:p>
            <a:pPr marL="742950" lvl="2" indent="-285750">
              <a:lnSpc>
                <a:spcPct val="90000"/>
              </a:lnSpc>
              <a:spcAft>
                <a:spcPts val="600"/>
              </a:spcAft>
              <a:buClr>
                <a:schemeClr val="accent3"/>
              </a:buClr>
              <a:buSzPct val="75000"/>
              <a:buFont typeface="Wingdings" panose="05000000000000000000" pitchFamily="2" charset="2"/>
              <a:buChar char="§"/>
            </a:pPr>
            <a:r>
              <a:rPr lang="en-US" sz="1600" dirty="0">
                <a:solidFill>
                  <a:schemeClr val="tx1">
                    <a:lumMod val="65000"/>
                    <a:lumOff val="35000"/>
                  </a:schemeClr>
                </a:solidFill>
              </a:rPr>
              <a:t>Others: </a:t>
            </a:r>
            <a:r>
              <a:rPr lang="en-US" sz="1600" dirty="0">
                <a:solidFill>
                  <a:schemeClr val="tx1">
                    <a:lumMod val="65000"/>
                    <a:lumOff val="35000"/>
                  </a:schemeClr>
                </a:solidFill>
                <a:hlinkClick r:id="rId2"/>
              </a:rPr>
              <a:t>http://wiki/apache.org/Hadoop/PoweredByYarn</a:t>
            </a:r>
            <a:r>
              <a:rPr lang="en-US" sz="1600" dirty="0">
                <a:solidFill>
                  <a:schemeClr val="tx1">
                    <a:lumMod val="65000"/>
                    <a:lumOff val="35000"/>
                  </a:schemeClr>
                </a:solidFill>
              </a:rPr>
              <a:t>  </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Open source, Apache Project</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Is now part of most popular Hadoop Distributions</a:t>
            </a:r>
          </a:p>
        </p:txBody>
      </p:sp>
      <p:grpSp>
        <p:nvGrpSpPr>
          <p:cNvPr id="7" name="Group 6"/>
          <p:cNvGrpSpPr/>
          <p:nvPr/>
        </p:nvGrpSpPr>
        <p:grpSpPr>
          <a:xfrm>
            <a:off x="9958601" y="2144996"/>
            <a:ext cx="1686362" cy="3883271"/>
            <a:chOff x="9973718" y="2301400"/>
            <a:chExt cx="1686362" cy="3883271"/>
          </a:xfrm>
        </p:grpSpPr>
        <p:grpSp>
          <p:nvGrpSpPr>
            <p:cNvPr id="8" name="Group 7"/>
            <p:cNvGrpSpPr/>
            <p:nvPr/>
          </p:nvGrpSpPr>
          <p:grpSpPr>
            <a:xfrm>
              <a:off x="9980569" y="3558225"/>
              <a:ext cx="1679511" cy="1148642"/>
              <a:chOff x="9747530" y="4513754"/>
              <a:chExt cx="1679511" cy="1148642"/>
            </a:xfrm>
          </p:grpSpPr>
          <p:sp>
            <p:nvSpPr>
              <p:cNvPr id="32" name="Rectangle 31"/>
              <p:cNvSpPr/>
              <p:nvPr/>
            </p:nvSpPr>
            <p:spPr bwMode="auto">
              <a:xfrm>
                <a:off x="9747530" y="4513754"/>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50000"/>
                  </a:lnSpc>
                  <a:spcBef>
                    <a:spcPct val="0"/>
                  </a:spcBef>
                  <a:spcAft>
                    <a:spcPct val="0"/>
                  </a:spcAft>
                </a:pPr>
                <a:r>
                  <a:rPr lang="en-US" sz="1200" dirty="0">
                    <a:solidFill>
                      <a:schemeClr val="bg1"/>
                    </a:solidFill>
                    <a:latin typeface="Calibri" panose="020F0502020204030204" pitchFamily="34" charset="0"/>
                    <a:ea typeface="Segoe UI" pitchFamily="34" charset="0"/>
                    <a:cs typeface="Segoe UI" pitchFamily="34" charset="0"/>
                  </a:rPr>
                  <a:t>Hadoop 2.0 (pre-GA)</a:t>
                </a:r>
              </a:p>
            </p:txBody>
          </p:sp>
          <p:sp>
            <p:nvSpPr>
              <p:cNvPr id="33" name="Rectangle 32"/>
              <p:cNvSpPr/>
              <p:nvPr/>
            </p:nvSpPr>
            <p:spPr bwMode="auto">
              <a:xfrm>
                <a:off x="10629573" y="4819020"/>
                <a:ext cx="726932"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34" name="Group 33"/>
              <p:cNvGrpSpPr/>
              <p:nvPr/>
            </p:nvGrpSpPr>
            <p:grpSpPr>
              <a:xfrm>
                <a:off x="9857315" y="4819020"/>
                <a:ext cx="914400" cy="278778"/>
                <a:chOff x="9885307" y="4563943"/>
                <a:chExt cx="914400" cy="278778"/>
              </a:xfrm>
            </p:grpSpPr>
            <p:sp>
              <p:nvSpPr>
                <p:cNvPr id="39" name="Rectangle 38"/>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40" name="TextBox 39"/>
                <p:cNvSpPr txBox="1"/>
                <p:nvPr/>
              </p:nvSpPr>
              <p:spPr>
                <a:xfrm>
                  <a:off x="9885307" y="4637827"/>
                  <a:ext cx="914400" cy="204894"/>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HDFS</a:t>
                  </a:r>
                </a:p>
              </p:txBody>
            </p:sp>
          </p:grpSp>
          <p:sp>
            <p:nvSpPr>
              <p:cNvPr id="35" name="TextBox 34"/>
              <p:cNvSpPr txBox="1"/>
              <p:nvPr/>
            </p:nvSpPr>
            <p:spPr>
              <a:xfrm>
                <a:off x="10557886" y="4927203"/>
                <a:ext cx="647086" cy="136296"/>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MRv2/YARN</a:t>
                </a:r>
              </a:p>
            </p:txBody>
          </p:sp>
          <p:grpSp>
            <p:nvGrpSpPr>
              <p:cNvPr id="36" name="Group 35"/>
              <p:cNvGrpSpPr/>
              <p:nvPr/>
            </p:nvGrpSpPr>
            <p:grpSpPr>
              <a:xfrm>
                <a:off x="9857317" y="5224086"/>
                <a:ext cx="1493382" cy="333016"/>
                <a:chOff x="9885307" y="4563943"/>
                <a:chExt cx="662473" cy="333016"/>
              </a:xfrm>
            </p:grpSpPr>
            <p:sp>
              <p:nvSpPr>
                <p:cNvPr id="37" name="Rectangle 36"/>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38" name="TextBox 37"/>
                <p:cNvSpPr txBox="1"/>
                <p:nvPr/>
              </p:nvSpPr>
              <p:spPr>
                <a:xfrm>
                  <a:off x="9907899" y="4618181"/>
                  <a:ext cx="602453" cy="278778"/>
                </a:xfrm>
                <a:prstGeom prst="rect">
                  <a:avLst/>
                </a:prstGeom>
                <a:noFill/>
              </p:spPr>
              <p:txBody>
                <a:bodyPr wrap="none" lIns="182880" tIns="146304" rIns="182880" bIns="146304" rtlCol="0">
                  <a:noAutofit/>
                </a:bodyPr>
                <a:lstStyle/>
                <a:p>
                  <a:pPr algn="ctr">
                    <a:lnSpc>
                      <a:spcPct val="0"/>
                    </a:lnSpc>
                    <a:spcAft>
                      <a:spcPts val="600"/>
                    </a:spcAft>
                  </a:pPr>
                  <a:r>
                    <a:rPr lang="en-US" sz="900" dirty="0">
                      <a:solidFill>
                        <a:schemeClr val="tx1">
                          <a:lumMod val="85000"/>
                          <a:lumOff val="15000"/>
                        </a:schemeClr>
                      </a:solidFill>
                      <a:latin typeface="Calibri" panose="020F0502020204030204" pitchFamily="34" charset="0"/>
                    </a:rPr>
                    <a:t>Hadoop Common </a:t>
                  </a:r>
                </a:p>
              </p:txBody>
            </p:sp>
          </p:grpSp>
        </p:grpSp>
        <p:grpSp>
          <p:nvGrpSpPr>
            <p:cNvPr id="9" name="Group 8"/>
            <p:cNvGrpSpPr/>
            <p:nvPr/>
          </p:nvGrpSpPr>
          <p:grpSpPr>
            <a:xfrm>
              <a:off x="9973718" y="2301400"/>
              <a:ext cx="1686362" cy="3883271"/>
              <a:chOff x="9973718" y="2301400"/>
              <a:chExt cx="1686362" cy="3883271"/>
            </a:xfrm>
          </p:grpSpPr>
          <p:grpSp>
            <p:nvGrpSpPr>
              <p:cNvPr id="10" name="Group 9"/>
              <p:cNvGrpSpPr/>
              <p:nvPr/>
            </p:nvGrpSpPr>
            <p:grpSpPr>
              <a:xfrm>
                <a:off x="9973718" y="2301400"/>
                <a:ext cx="1679511" cy="1148642"/>
                <a:chOff x="9747530" y="4513754"/>
                <a:chExt cx="1679511" cy="1148642"/>
              </a:xfrm>
            </p:grpSpPr>
            <p:sp>
              <p:nvSpPr>
                <p:cNvPr id="23" name="Rectangle 22"/>
                <p:cNvSpPr/>
                <p:nvPr/>
              </p:nvSpPr>
              <p:spPr bwMode="auto">
                <a:xfrm>
                  <a:off x="9747530" y="4513754"/>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50000"/>
                    </a:lnSpc>
                    <a:spcBef>
                      <a:spcPct val="0"/>
                    </a:spcBef>
                    <a:spcAft>
                      <a:spcPct val="0"/>
                    </a:spcAft>
                  </a:pPr>
                  <a:r>
                    <a:rPr lang="en-US" sz="1200" dirty="0">
                      <a:solidFill>
                        <a:schemeClr val="bg1"/>
                      </a:solidFill>
                      <a:latin typeface="Calibri" panose="020F0502020204030204" pitchFamily="34" charset="0"/>
                      <a:ea typeface="Segoe UI" pitchFamily="34" charset="0"/>
                      <a:cs typeface="Segoe UI" pitchFamily="34" charset="0"/>
                    </a:rPr>
                    <a:t>Hadoop 0.20</a:t>
                  </a:r>
                </a:p>
              </p:txBody>
            </p:sp>
            <p:sp>
              <p:nvSpPr>
                <p:cNvPr id="24" name="Rectangle 23"/>
                <p:cNvSpPr/>
                <p:nvPr/>
              </p:nvSpPr>
              <p:spPr bwMode="auto">
                <a:xfrm>
                  <a:off x="10629573" y="4819020"/>
                  <a:ext cx="726932"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25" name="Group 24"/>
                <p:cNvGrpSpPr/>
                <p:nvPr/>
              </p:nvGrpSpPr>
              <p:grpSpPr>
                <a:xfrm>
                  <a:off x="9857315" y="4819020"/>
                  <a:ext cx="914400" cy="278778"/>
                  <a:chOff x="9885307" y="4563943"/>
                  <a:chExt cx="914400" cy="278778"/>
                </a:xfrm>
              </p:grpSpPr>
              <p:sp>
                <p:nvSpPr>
                  <p:cNvPr id="30" name="Rectangle 29"/>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31" name="TextBox 30"/>
                  <p:cNvSpPr txBox="1"/>
                  <p:nvPr/>
                </p:nvSpPr>
                <p:spPr>
                  <a:xfrm>
                    <a:off x="9885307" y="4637827"/>
                    <a:ext cx="914400" cy="204894"/>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HDFS</a:t>
                    </a:r>
                  </a:p>
                </p:txBody>
              </p:sp>
            </p:grpSp>
            <p:sp>
              <p:nvSpPr>
                <p:cNvPr id="26" name="TextBox 25"/>
                <p:cNvSpPr txBox="1"/>
                <p:nvPr/>
              </p:nvSpPr>
              <p:spPr>
                <a:xfrm>
                  <a:off x="10687808" y="4927203"/>
                  <a:ext cx="647086" cy="136296"/>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MRv1</a:t>
                  </a:r>
                </a:p>
              </p:txBody>
            </p:sp>
            <p:grpSp>
              <p:nvGrpSpPr>
                <p:cNvPr id="27" name="Group 26"/>
                <p:cNvGrpSpPr/>
                <p:nvPr/>
              </p:nvGrpSpPr>
              <p:grpSpPr>
                <a:xfrm>
                  <a:off x="9857317" y="5224086"/>
                  <a:ext cx="1493382" cy="333016"/>
                  <a:chOff x="9885307" y="4563943"/>
                  <a:chExt cx="662473" cy="333016"/>
                </a:xfrm>
              </p:grpSpPr>
              <p:sp>
                <p:nvSpPr>
                  <p:cNvPr id="28" name="Rectangle 27"/>
                  <p:cNvSpPr/>
                  <p:nvPr/>
                </p:nvSpPr>
                <p:spPr bwMode="auto">
                  <a:xfrm>
                    <a:off x="9885307" y="4563943"/>
                    <a:ext cx="662473" cy="278156"/>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29" name="TextBox 28"/>
                  <p:cNvSpPr txBox="1"/>
                  <p:nvPr/>
                </p:nvSpPr>
                <p:spPr>
                  <a:xfrm>
                    <a:off x="9907899" y="4618181"/>
                    <a:ext cx="602453" cy="278778"/>
                  </a:xfrm>
                  <a:prstGeom prst="rect">
                    <a:avLst/>
                  </a:prstGeom>
                  <a:noFill/>
                </p:spPr>
                <p:txBody>
                  <a:bodyPr wrap="none" lIns="182880" tIns="146304" rIns="182880" bIns="146304" rtlCol="0">
                    <a:noAutofit/>
                  </a:bodyPr>
                  <a:lstStyle/>
                  <a:p>
                    <a:pPr algn="ctr">
                      <a:lnSpc>
                        <a:spcPct val="0"/>
                      </a:lnSpc>
                      <a:spcAft>
                        <a:spcPts val="600"/>
                      </a:spcAft>
                    </a:pPr>
                    <a:r>
                      <a:rPr lang="en-US" sz="900" dirty="0">
                        <a:solidFill>
                          <a:schemeClr val="tx1">
                            <a:lumMod val="85000"/>
                            <a:lumOff val="15000"/>
                          </a:schemeClr>
                        </a:solidFill>
                        <a:latin typeface="Calibri" panose="020F0502020204030204" pitchFamily="34" charset="0"/>
                      </a:rPr>
                      <a:t>Hadoop Common </a:t>
                    </a:r>
                  </a:p>
                </p:txBody>
              </p:sp>
            </p:grpSp>
          </p:grpSp>
          <p:grpSp>
            <p:nvGrpSpPr>
              <p:cNvPr id="11" name="Group 10"/>
              <p:cNvGrpSpPr/>
              <p:nvPr/>
            </p:nvGrpSpPr>
            <p:grpSpPr>
              <a:xfrm>
                <a:off x="9980569" y="4780750"/>
                <a:ext cx="1679511" cy="1403921"/>
                <a:chOff x="9747530" y="4439502"/>
                <a:chExt cx="1679511" cy="1148642"/>
              </a:xfrm>
            </p:grpSpPr>
            <p:sp>
              <p:nvSpPr>
                <p:cNvPr id="14" name="Rectangle 13"/>
                <p:cNvSpPr/>
                <p:nvPr/>
              </p:nvSpPr>
              <p:spPr bwMode="auto">
                <a:xfrm>
                  <a:off x="9747530" y="4439502"/>
                  <a:ext cx="1679511" cy="1148642"/>
                </a:xfrm>
                <a:prstGeom prst="rect">
                  <a:avLst/>
                </a:prstGeom>
                <a:solidFill>
                  <a:srgbClr val="0F7FA7"/>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50000"/>
                    </a:lnSpc>
                    <a:spcBef>
                      <a:spcPct val="0"/>
                    </a:spcBef>
                    <a:spcAft>
                      <a:spcPct val="0"/>
                    </a:spcAft>
                  </a:pPr>
                  <a:r>
                    <a:rPr lang="en-US" sz="1200" dirty="0">
                      <a:solidFill>
                        <a:schemeClr val="bg1"/>
                      </a:solidFill>
                      <a:latin typeface="Calibri" panose="020F0502020204030204" pitchFamily="34" charset="0"/>
                      <a:ea typeface="Segoe UI" pitchFamily="34" charset="0"/>
                      <a:cs typeface="Segoe UI" pitchFamily="34" charset="0"/>
                    </a:rPr>
                    <a:t>Hadoop 2.0 (pre-GA)</a:t>
                  </a:r>
                </a:p>
              </p:txBody>
            </p:sp>
            <p:sp>
              <p:nvSpPr>
                <p:cNvPr id="15" name="Rectangle 14"/>
                <p:cNvSpPr/>
                <p:nvPr/>
              </p:nvSpPr>
              <p:spPr bwMode="auto">
                <a:xfrm>
                  <a:off x="10616916" y="4766907"/>
                  <a:ext cx="739589" cy="224870"/>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6" name="Group 15"/>
                <p:cNvGrpSpPr/>
                <p:nvPr/>
              </p:nvGrpSpPr>
              <p:grpSpPr>
                <a:xfrm>
                  <a:off x="9857315" y="4766906"/>
                  <a:ext cx="914400" cy="451625"/>
                  <a:chOff x="9885307" y="4511829"/>
                  <a:chExt cx="914400" cy="451625"/>
                </a:xfrm>
              </p:grpSpPr>
              <p:sp>
                <p:nvSpPr>
                  <p:cNvPr id="21" name="Rectangle 20"/>
                  <p:cNvSpPr/>
                  <p:nvPr/>
                </p:nvSpPr>
                <p:spPr bwMode="auto">
                  <a:xfrm>
                    <a:off x="9885307" y="4511829"/>
                    <a:ext cx="662473" cy="451625"/>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22" name="TextBox 21"/>
                  <p:cNvSpPr txBox="1"/>
                  <p:nvPr/>
                </p:nvSpPr>
                <p:spPr>
                  <a:xfrm>
                    <a:off x="9885307" y="4681670"/>
                    <a:ext cx="914400" cy="196386"/>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HDFS</a:t>
                    </a:r>
                  </a:p>
                </p:txBody>
              </p:sp>
            </p:grpSp>
            <p:sp>
              <p:nvSpPr>
                <p:cNvPr id="17" name="TextBox 16"/>
                <p:cNvSpPr txBox="1"/>
                <p:nvPr/>
              </p:nvSpPr>
              <p:spPr>
                <a:xfrm>
                  <a:off x="10656391" y="4836876"/>
                  <a:ext cx="696218" cy="134224"/>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MRv2</a:t>
                  </a:r>
                </a:p>
              </p:txBody>
            </p:sp>
            <p:grpSp>
              <p:nvGrpSpPr>
                <p:cNvPr id="18" name="Group 17"/>
                <p:cNvGrpSpPr/>
                <p:nvPr/>
              </p:nvGrpSpPr>
              <p:grpSpPr>
                <a:xfrm>
                  <a:off x="9857317" y="5292551"/>
                  <a:ext cx="1493382" cy="253384"/>
                  <a:chOff x="9885307" y="4632408"/>
                  <a:chExt cx="662473" cy="253384"/>
                </a:xfrm>
              </p:grpSpPr>
              <p:sp>
                <p:nvSpPr>
                  <p:cNvPr id="19" name="Rectangle 18"/>
                  <p:cNvSpPr/>
                  <p:nvPr/>
                </p:nvSpPr>
                <p:spPr bwMode="auto">
                  <a:xfrm>
                    <a:off x="9885307" y="4632408"/>
                    <a:ext cx="662473" cy="253384"/>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b="1" dirty="0">
                      <a:solidFill>
                        <a:schemeClr val="bg1"/>
                      </a:solidFill>
                      <a:latin typeface="+mj-lt"/>
                      <a:ea typeface="Segoe UI" pitchFamily="34" charset="0"/>
                      <a:cs typeface="Segoe UI" pitchFamily="34" charset="0"/>
                    </a:endParaRPr>
                  </a:p>
                </p:txBody>
              </p:sp>
              <p:sp>
                <p:nvSpPr>
                  <p:cNvPr id="20" name="TextBox 19"/>
                  <p:cNvSpPr txBox="1"/>
                  <p:nvPr/>
                </p:nvSpPr>
                <p:spPr>
                  <a:xfrm>
                    <a:off x="9912278" y="4679702"/>
                    <a:ext cx="602453" cy="206090"/>
                  </a:xfrm>
                  <a:prstGeom prst="rect">
                    <a:avLst/>
                  </a:prstGeom>
                  <a:noFill/>
                </p:spPr>
                <p:txBody>
                  <a:bodyPr wrap="none" lIns="182880" tIns="146304" rIns="182880" bIns="146304" rtlCol="0">
                    <a:noAutofit/>
                  </a:bodyPr>
                  <a:lstStyle/>
                  <a:p>
                    <a:pPr algn="ctr">
                      <a:lnSpc>
                        <a:spcPct val="0"/>
                      </a:lnSpc>
                      <a:spcAft>
                        <a:spcPts val="600"/>
                      </a:spcAft>
                    </a:pPr>
                    <a:r>
                      <a:rPr lang="en-US" sz="900" dirty="0">
                        <a:solidFill>
                          <a:schemeClr val="tx1">
                            <a:lumMod val="85000"/>
                            <a:lumOff val="15000"/>
                          </a:schemeClr>
                        </a:solidFill>
                        <a:latin typeface="Calibri" panose="020F0502020204030204" pitchFamily="34" charset="0"/>
                      </a:rPr>
                      <a:t>Hadoop Common </a:t>
                    </a:r>
                  </a:p>
                </p:txBody>
              </p:sp>
            </p:grpSp>
          </p:grpSp>
          <p:sp>
            <p:nvSpPr>
              <p:cNvPr id="12" name="Rectangle 11"/>
              <p:cNvSpPr/>
              <p:nvPr/>
            </p:nvSpPr>
            <p:spPr bwMode="auto">
              <a:xfrm>
                <a:off x="10849955" y="5488299"/>
                <a:ext cx="726932" cy="246974"/>
              </a:xfrm>
              <a:prstGeom prst="rect">
                <a:avLst/>
              </a:prstGeom>
              <a:solidFill>
                <a:srgbClr val="5CC9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TextBox 12"/>
              <p:cNvSpPr txBox="1"/>
              <p:nvPr/>
            </p:nvSpPr>
            <p:spPr>
              <a:xfrm>
                <a:off x="10902535" y="5566327"/>
                <a:ext cx="647086" cy="166587"/>
              </a:xfrm>
              <a:prstGeom prst="rect">
                <a:avLst/>
              </a:prstGeom>
              <a:noFill/>
            </p:spPr>
            <p:txBody>
              <a:bodyPr wrap="none" lIns="182880" tIns="146304" rIns="182880" bIns="146304" rtlCol="0">
                <a:noAutofit/>
              </a:bodyPr>
              <a:lstStyle/>
              <a:p>
                <a:pPr>
                  <a:lnSpc>
                    <a:spcPct val="0"/>
                  </a:lnSpc>
                  <a:spcAft>
                    <a:spcPts val="600"/>
                  </a:spcAft>
                </a:pPr>
                <a:r>
                  <a:rPr lang="en-US" sz="900" dirty="0">
                    <a:solidFill>
                      <a:schemeClr val="tx1">
                        <a:lumMod val="85000"/>
                        <a:lumOff val="15000"/>
                      </a:schemeClr>
                    </a:solidFill>
                    <a:latin typeface="Calibri" panose="020F0502020204030204" pitchFamily="34" charset="0"/>
                  </a:rPr>
                  <a:t>YARN</a:t>
                </a:r>
              </a:p>
            </p:txBody>
          </p:sp>
        </p:grpSp>
      </p:grpSp>
    </p:spTree>
    <p:extLst>
      <p:ext uri="{BB962C8B-B14F-4D97-AF65-F5344CB8AC3E}">
        <p14:creationId xmlns:p14="http://schemas.microsoft.com/office/powerpoint/2010/main" val="397031754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819811" y="5404884"/>
            <a:ext cx="4932710" cy="132553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Rectangle 25"/>
          <p:cNvSpPr/>
          <p:nvPr/>
        </p:nvSpPr>
        <p:spPr bwMode="auto">
          <a:xfrm>
            <a:off x="6826900" y="4093518"/>
            <a:ext cx="4932710" cy="122984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Rectangle 24"/>
          <p:cNvSpPr/>
          <p:nvPr/>
        </p:nvSpPr>
        <p:spPr bwMode="auto">
          <a:xfrm>
            <a:off x="1180214" y="4316808"/>
            <a:ext cx="4362579" cy="18444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YARN – Motivation</a:t>
            </a:r>
          </a:p>
        </p:txBody>
      </p:sp>
      <p:sp>
        <p:nvSpPr>
          <p:cNvPr id="3" name="Slide Number Placeholder 2"/>
          <p:cNvSpPr>
            <a:spLocks noGrp="1"/>
          </p:cNvSpPr>
          <p:nvPr>
            <p:ph type="sldNum" sz="quarter" idx="11"/>
          </p:nvPr>
        </p:nvSpPr>
        <p:spPr>
          <a:xfrm>
            <a:off x="11367165" y="6522806"/>
            <a:ext cx="555597" cy="133860"/>
          </a:xfrm>
        </p:spPr>
        <p:txBody>
          <a:bodyPr/>
          <a:lstStyle/>
          <a:p>
            <a:pPr>
              <a:defRPr/>
            </a:pPr>
            <a:fld id="{F8A0AC42-AA1D-4944-8D96-660DE70C7E1B}" type="slidenum">
              <a:rPr lang="en-US" smtClean="0"/>
              <a:pPr>
                <a:defRPr/>
              </a:pPr>
              <a:t>13</a:t>
            </a:fld>
            <a:endParaRPr lang="en-US" dirty="0"/>
          </a:p>
        </p:txBody>
      </p:sp>
      <p:sp>
        <p:nvSpPr>
          <p:cNvPr id="4" name="TextBox 3"/>
          <p:cNvSpPr txBox="1"/>
          <p:nvPr/>
        </p:nvSpPr>
        <p:spPr>
          <a:xfrm>
            <a:off x="355367" y="1118624"/>
            <a:ext cx="5949740" cy="2943678"/>
          </a:xfrm>
          <a:prstGeom prst="rect">
            <a:avLst/>
          </a:prstGeom>
          <a:noFill/>
          <a:ln>
            <a:solidFill>
              <a:schemeClr val="tx1">
                <a:lumMod val="50000"/>
                <a:lumOff val="50000"/>
              </a:schemeClr>
            </a:solidFill>
          </a:ln>
        </p:spPr>
        <p:txBody>
          <a:bodyPr wrap="square" lIns="182880" tIns="146304" rIns="182880" bIns="146304" rtlCol="0">
            <a:noAutofit/>
          </a:bodyPr>
          <a:lstStyle/>
          <a:p>
            <a:pPr algn="ctr">
              <a:lnSpc>
                <a:spcPct val="90000"/>
              </a:lnSpc>
              <a:spcAft>
                <a:spcPts val="600"/>
              </a:spcAft>
            </a:pPr>
            <a:r>
              <a:rPr lang="en-US" sz="2000" dirty="0">
                <a:solidFill>
                  <a:schemeClr val="tx1">
                    <a:lumMod val="65000"/>
                    <a:lumOff val="35000"/>
                  </a:schemeClr>
                </a:solidFill>
                <a:latin typeface="Segoe UI Semibold" panose="020B0702040204020203" pitchFamily="34" charset="0"/>
                <a:cs typeface="Segoe UI Semibold" panose="020B0702040204020203" pitchFamily="34" charset="0"/>
              </a:rPr>
              <a:t>Drawbacks of the pre-YARN architecture</a:t>
            </a:r>
          </a:p>
          <a:p>
            <a:pPr marL="285750" indent="-285750">
              <a:lnSpc>
                <a:spcPct val="90000"/>
              </a:lnSpc>
              <a:spcAft>
                <a:spcPts val="600"/>
              </a:spcAft>
              <a:buClr>
                <a:schemeClr val="accent3"/>
              </a:buClr>
              <a:buFont typeface="Wingdings" panose="05000000000000000000" pitchFamily="2" charset="2"/>
              <a:buChar char="§"/>
            </a:pPr>
            <a:r>
              <a:rPr lang="en-US" sz="1600" dirty="0">
                <a:solidFill>
                  <a:schemeClr val="tx1">
                    <a:lumMod val="65000"/>
                    <a:lumOff val="35000"/>
                  </a:schemeClr>
                </a:solidFill>
              </a:rPr>
              <a:t>Jobs scheduling, Resource management and data processing was all inflexibly coupled (MR)</a:t>
            </a:r>
          </a:p>
          <a:p>
            <a:pPr marL="285750" indent="-285750">
              <a:lnSpc>
                <a:spcPct val="90000"/>
              </a:lnSpc>
              <a:spcAft>
                <a:spcPts val="600"/>
              </a:spcAft>
              <a:buClr>
                <a:schemeClr val="accent3"/>
              </a:buClr>
              <a:buFont typeface="Wingdings" panose="05000000000000000000" pitchFamily="2" charset="2"/>
              <a:buChar char="§"/>
            </a:pPr>
            <a:r>
              <a:rPr lang="en-US" sz="1600" dirty="0">
                <a:solidFill>
                  <a:schemeClr val="tx1">
                    <a:lumMod val="65000"/>
                    <a:lumOff val="35000"/>
                  </a:schemeClr>
                </a:solidFill>
              </a:rPr>
              <a:t>Inflexible “slots” were configured on node – Map or Reduce, but not both.</a:t>
            </a:r>
          </a:p>
          <a:p>
            <a:pPr marL="742950" lvl="1" indent="-285750">
              <a:lnSpc>
                <a:spcPct val="90000"/>
              </a:lnSpc>
              <a:spcAft>
                <a:spcPts val="600"/>
              </a:spcAft>
              <a:buClr>
                <a:schemeClr val="accent3"/>
              </a:buClr>
              <a:buFont typeface="Wingdings" panose="05000000000000000000" pitchFamily="2" charset="2"/>
              <a:buChar char="§"/>
            </a:pPr>
            <a:r>
              <a:rPr lang="en-US" sz="1400" dirty="0">
                <a:solidFill>
                  <a:schemeClr val="tx1">
                    <a:lumMod val="65000"/>
                    <a:lumOff val="35000"/>
                  </a:schemeClr>
                </a:solidFill>
              </a:rPr>
              <a:t>Underutilization of cluster when more map or reduce tasks are running</a:t>
            </a:r>
          </a:p>
          <a:p>
            <a:pPr marL="285750" indent="-285750">
              <a:lnSpc>
                <a:spcPct val="90000"/>
              </a:lnSpc>
              <a:spcAft>
                <a:spcPts val="600"/>
              </a:spcAft>
              <a:buClr>
                <a:schemeClr val="accent3"/>
              </a:buClr>
              <a:buFont typeface="Wingdings" panose="05000000000000000000" pitchFamily="2" charset="2"/>
              <a:buChar char="§"/>
            </a:pPr>
            <a:r>
              <a:rPr lang="en-US" sz="1600" dirty="0">
                <a:solidFill>
                  <a:schemeClr val="tx1">
                    <a:lumMod val="65000"/>
                    <a:lumOff val="35000"/>
                  </a:schemeClr>
                </a:solidFill>
              </a:rPr>
              <a:t>Cannot share resources with non-MR applications on Hadoop Cluster (e.g. Impala, </a:t>
            </a:r>
            <a:r>
              <a:rPr lang="en-US" sz="1600" dirty="0" err="1">
                <a:solidFill>
                  <a:schemeClr val="tx1">
                    <a:lumMod val="65000"/>
                    <a:lumOff val="35000"/>
                  </a:schemeClr>
                </a:solidFill>
              </a:rPr>
              <a:t>Giraph</a:t>
            </a:r>
            <a:r>
              <a:rPr lang="en-US" sz="1600" dirty="0">
                <a:solidFill>
                  <a:schemeClr val="tx1">
                    <a:lumMod val="65000"/>
                    <a:lumOff val="35000"/>
                  </a:schemeClr>
                </a:solidFill>
              </a:rPr>
              <a:t>)</a:t>
            </a:r>
          </a:p>
          <a:p>
            <a:pPr marL="285750" indent="-285750">
              <a:lnSpc>
                <a:spcPct val="90000"/>
              </a:lnSpc>
              <a:spcAft>
                <a:spcPts val="600"/>
              </a:spcAft>
              <a:buClr>
                <a:schemeClr val="accent3"/>
              </a:buClr>
              <a:buFont typeface="Wingdings" panose="05000000000000000000" pitchFamily="2" charset="2"/>
              <a:buChar char="§"/>
            </a:pPr>
            <a:r>
              <a:rPr lang="en-US" sz="1600" dirty="0">
                <a:solidFill>
                  <a:schemeClr val="tx1">
                    <a:lumMod val="65000"/>
                    <a:lumOff val="35000"/>
                  </a:schemeClr>
                </a:solidFill>
              </a:rPr>
              <a:t>One JobTracker per cluster limited scalability (max of 4000 nodes)</a:t>
            </a:r>
          </a:p>
          <a:p>
            <a:pPr marL="285750" indent="-285750">
              <a:lnSpc>
                <a:spcPct val="90000"/>
              </a:lnSpc>
              <a:spcAft>
                <a:spcPts val="600"/>
              </a:spcAft>
              <a:buFont typeface="Arial" panose="020B0604020202020204" pitchFamily="34" charset="0"/>
              <a:buChar char="•"/>
            </a:pPr>
            <a:endParaRPr lang="en-US" dirty="0">
              <a:solidFill>
                <a:schemeClr val="tx1">
                  <a:lumMod val="85000"/>
                  <a:lumOff val="15000"/>
                </a:schemeClr>
              </a:solidFill>
            </a:endParaRPr>
          </a:p>
        </p:txBody>
      </p:sp>
      <p:sp>
        <p:nvSpPr>
          <p:cNvPr id="5" name="TextBox 4"/>
          <p:cNvSpPr txBox="1"/>
          <p:nvPr/>
        </p:nvSpPr>
        <p:spPr>
          <a:xfrm>
            <a:off x="6391547" y="1118622"/>
            <a:ext cx="5570096" cy="2943679"/>
          </a:xfrm>
          <a:prstGeom prst="rect">
            <a:avLst/>
          </a:prstGeom>
          <a:noFill/>
          <a:ln>
            <a:solidFill>
              <a:schemeClr val="tx1">
                <a:lumMod val="50000"/>
                <a:lumOff val="50000"/>
              </a:schemeClr>
            </a:solidFill>
          </a:ln>
        </p:spPr>
        <p:txBody>
          <a:bodyPr wrap="square" lIns="182880" tIns="146304" rIns="182880" bIns="146304" rtlCol="0">
            <a:noAutofit/>
          </a:bodyPr>
          <a:lstStyle/>
          <a:p>
            <a:pPr algn="ctr">
              <a:lnSpc>
                <a:spcPct val="90000"/>
              </a:lnSpc>
              <a:spcAft>
                <a:spcPts val="600"/>
              </a:spcAft>
            </a:pPr>
            <a:r>
              <a:rPr lang="en-US" sz="2000" dirty="0">
                <a:solidFill>
                  <a:schemeClr val="tx1">
                    <a:lumMod val="65000"/>
                    <a:lumOff val="35000"/>
                  </a:schemeClr>
                </a:solidFill>
                <a:latin typeface="Segoe UI Semibold" panose="020B0702040204020203" pitchFamily="34" charset="0"/>
                <a:cs typeface="Segoe UI Semibold" panose="020B0702040204020203" pitchFamily="34" charset="0"/>
              </a:rPr>
              <a:t>How YARN addresses the limitations</a:t>
            </a:r>
          </a:p>
          <a:p>
            <a:pPr marL="400050" indent="-285750">
              <a:lnSpc>
                <a:spcPct val="90000"/>
              </a:lnSpc>
              <a:spcAft>
                <a:spcPts val="600"/>
              </a:spcAft>
              <a:buClr>
                <a:schemeClr val="accent3"/>
              </a:buClr>
              <a:buFont typeface="Wingdings" panose="05000000000000000000" pitchFamily="2" charset="2"/>
              <a:buChar char="§"/>
            </a:pPr>
            <a:r>
              <a:rPr lang="en-US" dirty="0">
                <a:solidFill>
                  <a:schemeClr val="tx1">
                    <a:lumMod val="65000"/>
                    <a:lumOff val="35000"/>
                  </a:schemeClr>
                </a:solidFill>
              </a:rPr>
              <a:t>No slots. Node have resources—memory and CPU cores– which are allocated to applications when requested.</a:t>
            </a:r>
          </a:p>
          <a:p>
            <a:pPr marL="400050" indent="-285750">
              <a:lnSpc>
                <a:spcPct val="90000"/>
              </a:lnSpc>
              <a:spcAft>
                <a:spcPts val="600"/>
              </a:spcAft>
              <a:buClr>
                <a:schemeClr val="accent3"/>
              </a:buClr>
              <a:buFont typeface="Wingdings" panose="05000000000000000000" pitchFamily="2" charset="2"/>
              <a:buChar char="§"/>
            </a:pPr>
            <a:r>
              <a:rPr lang="en-US" dirty="0">
                <a:solidFill>
                  <a:schemeClr val="tx1">
                    <a:lumMod val="65000"/>
                    <a:lumOff val="35000"/>
                  </a:schemeClr>
                </a:solidFill>
              </a:rPr>
              <a:t>Support both MR and non-MR applications running on the same cluster</a:t>
            </a:r>
          </a:p>
          <a:p>
            <a:pPr marL="400050" indent="-285750">
              <a:lnSpc>
                <a:spcPct val="90000"/>
              </a:lnSpc>
              <a:spcAft>
                <a:spcPts val="600"/>
              </a:spcAft>
              <a:buClr>
                <a:schemeClr val="accent3"/>
              </a:buClr>
              <a:buFont typeface="Wingdings" panose="05000000000000000000" pitchFamily="2" charset="2"/>
              <a:buChar char="§"/>
            </a:pPr>
            <a:r>
              <a:rPr lang="en-US" dirty="0">
                <a:solidFill>
                  <a:schemeClr val="tx1">
                    <a:lumMod val="65000"/>
                    <a:lumOff val="35000"/>
                  </a:schemeClr>
                </a:solidFill>
              </a:rPr>
              <a:t>Most Job Tracker functions moved to Application Master– one cluster can have many Application Masters</a:t>
            </a:r>
          </a:p>
          <a:p>
            <a:pPr marL="285750" indent="-285750">
              <a:lnSpc>
                <a:spcPct val="90000"/>
              </a:lnSpc>
              <a:spcAft>
                <a:spcPts val="600"/>
              </a:spcAft>
              <a:buFont typeface="Arial" panose="020B0604020202020204" pitchFamily="34" charset="0"/>
              <a:buChar char="•"/>
            </a:pPr>
            <a:endParaRPr lang="en-US" dirty="0">
              <a:solidFill>
                <a:schemeClr val="tx1">
                  <a:lumMod val="85000"/>
                  <a:lumOff val="15000"/>
                </a:schemeClr>
              </a:solidFill>
            </a:endParaRPr>
          </a:p>
        </p:txBody>
      </p:sp>
      <p:sp>
        <p:nvSpPr>
          <p:cNvPr id="6" name="Rounded Rectangle 5"/>
          <p:cNvSpPr/>
          <p:nvPr/>
        </p:nvSpPr>
        <p:spPr bwMode="auto">
          <a:xfrm>
            <a:off x="1368052" y="5582087"/>
            <a:ext cx="4054552"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7" name="TextBox 6"/>
          <p:cNvSpPr txBox="1"/>
          <p:nvPr/>
        </p:nvSpPr>
        <p:spPr>
          <a:xfrm>
            <a:off x="1410739" y="5592720"/>
            <a:ext cx="4132054" cy="528724"/>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chemeClr val="bg1"/>
                </a:solidFill>
              </a:rPr>
              <a:t>Resource Management  &amp; Job Scheduling</a:t>
            </a:r>
          </a:p>
        </p:txBody>
      </p:sp>
      <p:sp>
        <p:nvSpPr>
          <p:cNvPr id="10" name="Rounded Rectangle 9"/>
          <p:cNvSpPr/>
          <p:nvPr/>
        </p:nvSpPr>
        <p:spPr bwMode="auto">
          <a:xfrm>
            <a:off x="1368051" y="5085901"/>
            <a:ext cx="4054553"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a:off x="1368051" y="4579082"/>
            <a:ext cx="4054553"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13" name="TextBox 12"/>
          <p:cNvSpPr txBox="1"/>
          <p:nvPr/>
        </p:nvSpPr>
        <p:spPr>
          <a:xfrm>
            <a:off x="1492568" y="4579082"/>
            <a:ext cx="1697195" cy="528724"/>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bg1"/>
                </a:solidFill>
              </a:rPr>
              <a:t>Unified API</a:t>
            </a:r>
          </a:p>
        </p:txBody>
      </p:sp>
      <p:sp>
        <p:nvSpPr>
          <p:cNvPr id="14" name="Rounded Rectangle 13"/>
          <p:cNvSpPr/>
          <p:nvPr/>
        </p:nvSpPr>
        <p:spPr bwMode="auto">
          <a:xfrm>
            <a:off x="6921812" y="4823627"/>
            <a:ext cx="4742104"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Rounded Rectangle 15"/>
          <p:cNvSpPr/>
          <p:nvPr/>
        </p:nvSpPr>
        <p:spPr bwMode="auto">
          <a:xfrm>
            <a:off x="6921812" y="4316808"/>
            <a:ext cx="4742104"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 name="TextBox 16"/>
          <p:cNvSpPr txBox="1"/>
          <p:nvPr/>
        </p:nvSpPr>
        <p:spPr>
          <a:xfrm>
            <a:off x="7053412" y="4316808"/>
            <a:ext cx="2647507" cy="528724"/>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MR API</a:t>
            </a:r>
          </a:p>
        </p:txBody>
      </p:sp>
      <p:sp>
        <p:nvSpPr>
          <p:cNvPr id="18" name="Rounded Rectangle 17"/>
          <p:cNvSpPr/>
          <p:nvPr/>
        </p:nvSpPr>
        <p:spPr bwMode="auto">
          <a:xfrm>
            <a:off x="6932446" y="6138535"/>
            <a:ext cx="4731470"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0" name="Rounded Rectangle 19"/>
          <p:cNvSpPr/>
          <p:nvPr/>
        </p:nvSpPr>
        <p:spPr bwMode="auto">
          <a:xfrm>
            <a:off x="6932446" y="5631716"/>
            <a:ext cx="4731470" cy="46783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TextBox 20"/>
          <p:cNvSpPr txBox="1"/>
          <p:nvPr/>
        </p:nvSpPr>
        <p:spPr>
          <a:xfrm>
            <a:off x="7053412" y="5631716"/>
            <a:ext cx="2647507" cy="528724"/>
          </a:xfrm>
          <a:prstGeom prst="rect">
            <a:avLst/>
          </a:prstGeom>
          <a:noFill/>
        </p:spPr>
        <p:txBody>
          <a:bodyPr wrap="none" lIns="182880" tIns="146304" rIns="182880" bIns="146304" rtlCol="0">
            <a:noAutofit/>
          </a:bodyPr>
          <a:lstStyle/>
          <a:p>
            <a:pPr>
              <a:lnSpc>
                <a:spcPct val="90000"/>
              </a:lnSpc>
              <a:spcAft>
                <a:spcPts val="600"/>
              </a:spcAft>
            </a:pPr>
            <a:r>
              <a:rPr lang="en-US" sz="1600" dirty="0">
                <a:solidFill>
                  <a:schemeClr val="bg1"/>
                </a:solidFill>
              </a:rPr>
              <a:t>YARN API</a:t>
            </a:r>
          </a:p>
        </p:txBody>
      </p:sp>
      <p:sp>
        <p:nvSpPr>
          <p:cNvPr id="22" name="TextBox 21"/>
          <p:cNvSpPr txBox="1"/>
          <p:nvPr/>
        </p:nvSpPr>
        <p:spPr>
          <a:xfrm>
            <a:off x="7053412" y="6159796"/>
            <a:ext cx="4330519" cy="369271"/>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chemeClr val="bg1"/>
                </a:solidFill>
              </a:rPr>
              <a:t>Resource Management &amp; Job Scheduling</a:t>
            </a:r>
          </a:p>
        </p:txBody>
      </p:sp>
      <p:sp>
        <p:nvSpPr>
          <p:cNvPr id="11" name="TextBox 10"/>
          <p:cNvSpPr txBox="1"/>
          <p:nvPr/>
        </p:nvSpPr>
        <p:spPr>
          <a:xfrm>
            <a:off x="7053412" y="4820084"/>
            <a:ext cx="4185201" cy="424662"/>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chemeClr val="bg1"/>
                </a:solidFill>
              </a:rPr>
              <a:t>Data Processing Framework</a:t>
            </a:r>
          </a:p>
        </p:txBody>
      </p:sp>
      <p:sp>
        <p:nvSpPr>
          <p:cNvPr id="23" name="TextBox 22"/>
          <p:cNvSpPr txBox="1"/>
          <p:nvPr/>
        </p:nvSpPr>
        <p:spPr>
          <a:xfrm>
            <a:off x="1485474" y="5121343"/>
            <a:ext cx="3437396" cy="389869"/>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chemeClr val="bg1"/>
                </a:solidFill>
              </a:rPr>
              <a:t>Data Processing Framework</a:t>
            </a:r>
          </a:p>
        </p:txBody>
      </p:sp>
      <p:sp>
        <p:nvSpPr>
          <p:cNvPr id="24" name="Striped Right Arrow 23"/>
          <p:cNvSpPr/>
          <p:nvPr/>
        </p:nvSpPr>
        <p:spPr bwMode="auto">
          <a:xfrm>
            <a:off x="5858540" y="5121343"/>
            <a:ext cx="712381" cy="471377"/>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9" name="TextBox 28"/>
          <p:cNvSpPr txBox="1"/>
          <p:nvPr/>
        </p:nvSpPr>
        <p:spPr>
          <a:xfrm>
            <a:off x="2454512" y="4280348"/>
            <a:ext cx="2083977" cy="335194"/>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tx1">
                    <a:lumMod val="65000"/>
                    <a:lumOff val="35000"/>
                  </a:schemeClr>
                </a:solidFill>
              </a:rPr>
              <a:t>MapReduce 1</a:t>
            </a:r>
          </a:p>
        </p:txBody>
      </p:sp>
      <p:sp>
        <p:nvSpPr>
          <p:cNvPr id="30" name="TextBox 29"/>
          <p:cNvSpPr txBox="1"/>
          <p:nvPr/>
        </p:nvSpPr>
        <p:spPr>
          <a:xfrm>
            <a:off x="8210283" y="4049968"/>
            <a:ext cx="2083977" cy="335194"/>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tx1">
                    <a:lumMod val="65000"/>
                    <a:lumOff val="35000"/>
                  </a:schemeClr>
                </a:solidFill>
              </a:rPr>
              <a:t>MapReduce 2</a:t>
            </a:r>
          </a:p>
        </p:txBody>
      </p:sp>
      <p:sp>
        <p:nvSpPr>
          <p:cNvPr id="31" name="TextBox 30"/>
          <p:cNvSpPr txBox="1"/>
          <p:nvPr/>
        </p:nvSpPr>
        <p:spPr>
          <a:xfrm>
            <a:off x="8277623" y="5361317"/>
            <a:ext cx="2083977" cy="335194"/>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tx1">
                    <a:lumMod val="65000"/>
                    <a:lumOff val="35000"/>
                  </a:schemeClr>
                </a:solidFill>
              </a:rPr>
              <a:t>YARN</a:t>
            </a:r>
          </a:p>
        </p:txBody>
      </p:sp>
    </p:spTree>
    <p:extLst>
      <p:ext uri="{BB962C8B-B14F-4D97-AF65-F5344CB8AC3E}">
        <p14:creationId xmlns:p14="http://schemas.microsoft.com/office/powerpoint/2010/main" val="181514364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Cluster Components</a:t>
            </a:r>
            <a:br>
              <a:rPr lang="en-US" dirty="0"/>
            </a:b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14</a:t>
            </a:fld>
            <a:endParaRPr lang="en-US" dirty="0"/>
          </a:p>
        </p:txBody>
      </p:sp>
      <p:pic>
        <p:nvPicPr>
          <p:cNvPr id="4" name="Picture 3"/>
          <p:cNvPicPr>
            <a:picLocks noChangeAspect="1"/>
          </p:cNvPicPr>
          <p:nvPr/>
        </p:nvPicPr>
        <p:blipFill>
          <a:blip r:embed="rId2"/>
          <a:stretch>
            <a:fillRect/>
          </a:stretch>
        </p:blipFill>
        <p:spPr>
          <a:xfrm>
            <a:off x="6408717" y="2214889"/>
            <a:ext cx="5579635" cy="3749306"/>
          </a:xfrm>
          <a:prstGeom prst="rect">
            <a:avLst/>
          </a:prstGeom>
        </p:spPr>
      </p:pic>
      <p:sp>
        <p:nvSpPr>
          <p:cNvPr id="5" name="TextBox 4"/>
          <p:cNvSpPr txBox="1"/>
          <p:nvPr/>
        </p:nvSpPr>
        <p:spPr>
          <a:xfrm>
            <a:off x="268927" y="1358153"/>
            <a:ext cx="7103938" cy="4836634"/>
          </a:xfrm>
          <a:prstGeom prst="rect">
            <a:avLst/>
          </a:prstGeom>
          <a:noFill/>
        </p:spPr>
        <p:txBody>
          <a:bodyPr wrap="square" lIns="182880" tIns="146304" rIns="182880" bIns="146304" rtlCol="0">
            <a:noAutofit/>
          </a:bodyPr>
          <a:lstStyle/>
          <a:p>
            <a:pPr marL="285750" indent="-285750">
              <a:lnSpc>
                <a:spcPct val="90000"/>
              </a:lnSpc>
              <a:spcAft>
                <a:spcPts val="600"/>
              </a:spcAft>
              <a:buClr>
                <a:schemeClr val="accent3"/>
              </a:buClr>
              <a:buFont typeface="Wingdings" panose="05000000000000000000" pitchFamily="2" charset="2"/>
              <a:buChar char="v"/>
            </a:pPr>
            <a:r>
              <a:rPr lang="en-US" dirty="0">
                <a:solidFill>
                  <a:schemeClr val="tx1">
                    <a:lumMod val="65000"/>
                    <a:lumOff val="35000"/>
                  </a:schemeClr>
                </a:solidFill>
              </a:rPr>
              <a:t>Resource Manager</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Runs on the master node</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Arbitrates system resources between competing apps</a:t>
            </a:r>
          </a:p>
          <a:p>
            <a:pPr marL="285750" indent="-285750">
              <a:lnSpc>
                <a:spcPct val="90000"/>
              </a:lnSpc>
              <a:spcAft>
                <a:spcPts val="600"/>
              </a:spcAft>
              <a:buClr>
                <a:schemeClr val="accent3"/>
              </a:buClr>
              <a:buFont typeface="Wingdings" panose="05000000000000000000" pitchFamily="2" charset="2"/>
              <a:buChar char="v"/>
            </a:pPr>
            <a:r>
              <a:rPr lang="en-US" dirty="0">
                <a:solidFill>
                  <a:schemeClr val="tx1">
                    <a:lumMod val="65000"/>
                    <a:lumOff val="35000"/>
                  </a:schemeClr>
                </a:solidFill>
              </a:rPr>
              <a:t>Node Manager</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Runs on the slave nodes</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Communicates with the RM</a:t>
            </a:r>
          </a:p>
          <a:p>
            <a:pPr marL="285750" indent="-285750">
              <a:lnSpc>
                <a:spcPct val="90000"/>
              </a:lnSpc>
              <a:spcAft>
                <a:spcPts val="600"/>
              </a:spcAft>
              <a:buClr>
                <a:schemeClr val="accent3"/>
              </a:buClr>
              <a:buFont typeface="Wingdings" panose="05000000000000000000" pitchFamily="2" charset="2"/>
              <a:buChar char="v"/>
            </a:pPr>
            <a:r>
              <a:rPr lang="en-US" dirty="0">
                <a:solidFill>
                  <a:schemeClr val="tx1">
                    <a:lumMod val="65000"/>
                    <a:lumOff val="35000"/>
                  </a:schemeClr>
                </a:solidFill>
              </a:rPr>
              <a:t>Containers</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Where the application code runs.</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Allocated by the RM upon request</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Consists of some amount of resources (CPU, Memory)</a:t>
            </a:r>
          </a:p>
          <a:p>
            <a:pPr marL="285750" indent="-285750">
              <a:lnSpc>
                <a:spcPct val="90000"/>
              </a:lnSpc>
              <a:spcAft>
                <a:spcPts val="600"/>
              </a:spcAft>
              <a:buClr>
                <a:schemeClr val="accent3"/>
              </a:buClr>
              <a:buFont typeface="Wingdings" panose="05000000000000000000" pitchFamily="2" charset="2"/>
              <a:buChar char="v"/>
            </a:pPr>
            <a:r>
              <a:rPr lang="en-US" dirty="0">
                <a:solidFill>
                  <a:schemeClr val="tx1">
                    <a:lumMod val="65000"/>
                    <a:lumOff val="35000"/>
                  </a:schemeClr>
                </a:solidFill>
              </a:rPr>
              <a:t>Application Master</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One per application</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Runs in a container. </a:t>
            </a:r>
          </a:p>
          <a:p>
            <a:pPr marL="54864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Requests containers on run application tasks</a:t>
            </a:r>
          </a:p>
          <a:p>
            <a:pPr>
              <a:lnSpc>
                <a:spcPct val="90000"/>
              </a:lnSpc>
              <a:spcAft>
                <a:spcPts val="600"/>
              </a:spcAft>
            </a:pPr>
            <a:endParaRPr lang="en-US" dirty="0">
              <a:solidFill>
                <a:schemeClr val="tx1">
                  <a:lumMod val="85000"/>
                  <a:lumOff val="15000"/>
                </a:schemeClr>
              </a:solidFill>
            </a:endParaRPr>
          </a:p>
        </p:txBody>
      </p:sp>
    </p:spTree>
    <p:extLst>
      <p:ext uri="{BB962C8B-B14F-4D97-AF65-F5344CB8AC3E}">
        <p14:creationId xmlns:p14="http://schemas.microsoft.com/office/powerpoint/2010/main" val="331507777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00242"/>
            <a:ext cx="11653523" cy="927940"/>
          </a:xfrm>
        </p:spPr>
        <p:txBody>
          <a:bodyPr/>
          <a:lstStyle/>
          <a:p>
            <a:r>
              <a:rPr lang="en-US" dirty="0"/>
              <a:t>YARN: Process Flow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15</a:t>
            </a:fld>
            <a:endParaRPr lang="en-US" dirty="0"/>
          </a:p>
        </p:txBody>
      </p:sp>
      <p:pic>
        <p:nvPicPr>
          <p:cNvPr id="4" name="Picture 3"/>
          <p:cNvPicPr>
            <a:picLocks noChangeAspect="1"/>
          </p:cNvPicPr>
          <p:nvPr/>
        </p:nvPicPr>
        <p:blipFill>
          <a:blip r:embed="rId2"/>
          <a:stretch>
            <a:fillRect/>
          </a:stretch>
        </p:blipFill>
        <p:spPr>
          <a:xfrm>
            <a:off x="8045739" y="2400466"/>
            <a:ext cx="3965420" cy="2669677"/>
          </a:xfrm>
          <a:prstGeom prst="rect">
            <a:avLst/>
          </a:prstGeom>
        </p:spPr>
      </p:pic>
      <p:sp>
        <p:nvSpPr>
          <p:cNvPr id="5" name="TextBox 4"/>
          <p:cNvSpPr txBox="1"/>
          <p:nvPr/>
        </p:nvSpPr>
        <p:spPr>
          <a:xfrm>
            <a:off x="336789" y="1128182"/>
            <a:ext cx="7804099" cy="5198876"/>
          </a:xfrm>
          <a:prstGeom prst="rect">
            <a:avLst/>
          </a:prstGeom>
          <a:noFill/>
        </p:spPr>
        <p:txBody>
          <a:bodyPr wrap="square" lIns="182880" tIns="146304" rIns="182880" bIns="146304" rtlCol="0">
            <a:noAutofit/>
          </a:bodyPr>
          <a:lstStyle/>
          <a:p>
            <a:pPr marL="342900" indent="-342900">
              <a:lnSpc>
                <a:spcPct val="90000"/>
              </a:lnSpc>
              <a:spcAft>
                <a:spcPts val="600"/>
              </a:spcAft>
              <a:buFont typeface="+mj-lt"/>
              <a:buAutoNum type="arabicPeriod"/>
            </a:pPr>
            <a:r>
              <a:rPr lang="en-US" dirty="0">
                <a:solidFill>
                  <a:schemeClr val="tx1">
                    <a:lumMod val="65000"/>
                    <a:lumOff val="35000"/>
                  </a:schemeClr>
                </a:solidFill>
              </a:rPr>
              <a:t>Client ask the RM for resources.</a:t>
            </a:r>
          </a:p>
          <a:p>
            <a:pPr marL="342900" indent="-342900">
              <a:lnSpc>
                <a:spcPct val="90000"/>
              </a:lnSpc>
              <a:spcAft>
                <a:spcPts val="600"/>
              </a:spcAft>
              <a:buFont typeface="+mj-lt"/>
              <a:buAutoNum type="arabicPeriod"/>
            </a:pPr>
            <a:r>
              <a:rPr lang="en-US" dirty="0">
                <a:solidFill>
                  <a:schemeClr val="tx1">
                    <a:lumMod val="65000"/>
                    <a:lumOff val="35000"/>
                  </a:schemeClr>
                </a:solidFill>
              </a:rPr>
              <a:t>RM asks a Node Manager to launches an instance of the AM.</a:t>
            </a:r>
          </a:p>
          <a:p>
            <a:pPr marL="342900" indent="-342900">
              <a:lnSpc>
                <a:spcPct val="90000"/>
              </a:lnSpc>
              <a:spcAft>
                <a:spcPts val="600"/>
              </a:spcAft>
              <a:buFont typeface="+mj-lt"/>
              <a:buAutoNum type="arabicPeriod"/>
            </a:pPr>
            <a:r>
              <a:rPr lang="en-US" dirty="0">
                <a:solidFill>
                  <a:schemeClr val="tx1">
                    <a:lumMod val="65000"/>
                    <a:lumOff val="35000"/>
                  </a:schemeClr>
                </a:solidFill>
              </a:rPr>
              <a:t>After launch, AM requests resources from the RM. A Resource Request includes</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Priority (within this application, not between applications)</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Memory (MB) and CPU (number of cores)</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Number of containers</a:t>
            </a:r>
          </a:p>
          <a:p>
            <a:pPr marL="342900" indent="-342900">
              <a:lnSpc>
                <a:spcPct val="90000"/>
              </a:lnSpc>
              <a:spcAft>
                <a:spcPts val="600"/>
              </a:spcAft>
              <a:buFont typeface="+mj-lt"/>
              <a:buAutoNum type="arabicPeriod"/>
            </a:pPr>
            <a:r>
              <a:rPr lang="en-US" dirty="0">
                <a:solidFill>
                  <a:schemeClr val="tx1">
                    <a:lumMod val="65000"/>
                    <a:lumOff val="35000"/>
                  </a:schemeClr>
                </a:solidFill>
              </a:rPr>
              <a:t>RM communicates with the Node Mangers to allocate the desired number of containers somewhere in the cluster</a:t>
            </a:r>
          </a:p>
          <a:p>
            <a:pPr marL="342900" indent="-342900">
              <a:lnSpc>
                <a:spcPct val="90000"/>
              </a:lnSpc>
              <a:spcAft>
                <a:spcPts val="600"/>
              </a:spcAft>
              <a:buFont typeface="+mj-lt"/>
              <a:buAutoNum type="arabicPeriod"/>
            </a:pPr>
            <a:r>
              <a:rPr lang="en-US" dirty="0">
                <a:solidFill>
                  <a:schemeClr val="tx1">
                    <a:lumMod val="65000"/>
                    <a:lumOff val="35000"/>
                  </a:schemeClr>
                </a:solidFill>
              </a:rPr>
              <a:t>RM passes the container IDs to the AM.</a:t>
            </a:r>
          </a:p>
          <a:p>
            <a:pPr marL="342900" indent="-342900">
              <a:lnSpc>
                <a:spcPct val="90000"/>
              </a:lnSpc>
              <a:buFont typeface="+mj-lt"/>
              <a:buAutoNum type="arabicPeriod"/>
            </a:pPr>
            <a:r>
              <a:rPr lang="en-US" dirty="0">
                <a:solidFill>
                  <a:schemeClr val="tx1">
                    <a:lumMod val="65000"/>
                    <a:lumOff val="35000"/>
                  </a:schemeClr>
                </a:solidFill>
              </a:rPr>
              <a:t>AM request the Node Manager to launch the application processes by passing on the following information:</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The Container ID</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Commands to start the application</a:t>
            </a:r>
          </a:p>
          <a:p>
            <a:pPr marL="800100" lvl="1" indent="-342900">
              <a:lnSpc>
                <a:spcPct val="90000"/>
              </a:lnSpc>
              <a:buFont typeface="Arial" panose="020B0604020202020204" pitchFamily="34" charset="0"/>
              <a:buChar char="•"/>
            </a:pPr>
            <a:r>
              <a:rPr lang="en-US" sz="1600" dirty="0">
                <a:solidFill>
                  <a:schemeClr val="tx1">
                    <a:lumMod val="65000"/>
                    <a:lumOff val="35000"/>
                  </a:schemeClr>
                </a:solidFill>
              </a:rPr>
              <a:t>Environment information, </a:t>
            </a:r>
          </a:p>
          <a:p>
            <a:pPr marL="800100" lvl="1" indent="-342900">
              <a:lnSpc>
                <a:spcPct val="90000"/>
              </a:lnSpc>
              <a:spcAft>
                <a:spcPts val="300"/>
              </a:spcAft>
              <a:buFont typeface="Arial" panose="020B0604020202020204" pitchFamily="34" charset="0"/>
              <a:buChar char="•"/>
            </a:pPr>
            <a:r>
              <a:rPr lang="en-US" sz="1600" dirty="0">
                <a:solidFill>
                  <a:schemeClr val="tx1">
                    <a:lumMod val="65000"/>
                    <a:lumOff val="35000"/>
                  </a:schemeClr>
                </a:solidFill>
              </a:rPr>
              <a:t>Application Binary etc. </a:t>
            </a:r>
          </a:p>
          <a:p>
            <a:pPr marL="342900" indent="-342900">
              <a:lnSpc>
                <a:spcPct val="90000"/>
              </a:lnSpc>
              <a:spcAft>
                <a:spcPts val="600"/>
              </a:spcAft>
              <a:buFont typeface="+mj-lt"/>
              <a:buAutoNum type="arabicPeriod"/>
            </a:pPr>
            <a:r>
              <a:rPr lang="en-US" dirty="0">
                <a:solidFill>
                  <a:schemeClr val="tx1">
                    <a:lumMod val="65000"/>
                    <a:lumOff val="35000"/>
                  </a:schemeClr>
                </a:solidFill>
              </a:rPr>
              <a:t>After the application code finishes execution, the AM informs the RM.</a:t>
            </a:r>
          </a:p>
          <a:p>
            <a:pPr marL="342900" indent="-342900">
              <a:lnSpc>
                <a:spcPct val="90000"/>
              </a:lnSpc>
              <a:spcAft>
                <a:spcPts val="600"/>
              </a:spcAft>
              <a:buFont typeface="+mj-lt"/>
              <a:buAutoNum type="arabicPeriod"/>
            </a:pPr>
            <a:r>
              <a:rPr lang="en-US" dirty="0">
                <a:solidFill>
                  <a:schemeClr val="tx1">
                    <a:lumMod val="65000"/>
                    <a:lumOff val="35000"/>
                  </a:schemeClr>
                </a:solidFill>
              </a:rPr>
              <a:t>RM asks the Node Manager to deallocate the containers and free up the resources.</a:t>
            </a:r>
          </a:p>
        </p:txBody>
      </p:sp>
    </p:spTree>
    <p:extLst>
      <p:ext uri="{BB962C8B-B14F-4D97-AF65-F5344CB8AC3E}">
        <p14:creationId xmlns:p14="http://schemas.microsoft.com/office/powerpoint/2010/main" val="246694149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err="1"/>
              <a:t>Tez</a:t>
            </a:r>
            <a:r>
              <a:rPr lang="en-US" dirty="0"/>
              <a:t>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16</a:t>
            </a:fld>
            <a:endParaRPr lang="en-US" dirty="0"/>
          </a:p>
        </p:txBody>
      </p:sp>
      <p:sp>
        <p:nvSpPr>
          <p:cNvPr id="4" name="TextBox 3"/>
          <p:cNvSpPr txBox="1"/>
          <p:nvPr/>
        </p:nvSpPr>
        <p:spPr>
          <a:xfrm>
            <a:off x="493776" y="1132025"/>
            <a:ext cx="11428674" cy="855588"/>
          </a:xfrm>
          <a:prstGeom prst="rect">
            <a:avLst/>
          </a:prstGeom>
          <a:solidFill>
            <a:schemeClr val="accent3"/>
          </a:solidFill>
        </p:spPr>
        <p:txBody>
          <a:bodyPr wrap="square" lIns="182880" tIns="146304" rIns="182880" bIns="146304" rtlCol="0">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A YARN-based framework for running high performance batch and interactive data processing applications in Apache Hadoop.  </a:t>
            </a:r>
          </a:p>
        </p:txBody>
      </p:sp>
      <p:sp>
        <p:nvSpPr>
          <p:cNvPr id="6" name="TextBox 5"/>
          <p:cNvSpPr txBox="1"/>
          <p:nvPr/>
        </p:nvSpPr>
        <p:spPr>
          <a:xfrm>
            <a:off x="364884" y="1974228"/>
            <a:ext cx="5843229" cy="4463514"/>
          </a:xfrm>
          <a:prstGeom prst="rect">
            <a:avLst/>
          </a:prstGeom>
          <a:noFill/>
        </p:spPr>
        <p:txBody>
          <a:bodyPr wrap="square" lIns="182880" tIns="146304" rIns="182880" bIns="146304" rtlCol="0">
            <a:noAutofit/>
          </a:bodyPr>
          <a:lstStyle>
            <a:defPPr>
              <a:defRPr lang="en-US"/>
            </a:defPPr>
            <a:lvl1pPr marL="283464" indent="-285750">
              <a:lnSpc>
                <a:spcPts val="2300"/>
              </a:lnSpc>
              <a:spcBef>
                <a:spcPts val="600"/>
              </a:spcBef>
              <a:spcAft>
                <a:spcPts val="600"/>
              </a:spcAft>
              <a:buClr>
                <a:schemeClr val="accent3"/>
              </a:buClr>
              <a:buFont typeface="Wingdings" panose="05000000000000000000" pitchFamily="2" charset="2"/>
              <a:buChar char="v"/>
              <a:defRPr>
                <a:solidFill>
                  <a:schemeClr val="tx1">
                    <a:lumMod val="85000"/>
                    <a:lumOff val="15000"/>
                  </a:schemeClr>
                </a:solidFill>
              </a:defRPr>
            </a:lvl1pPr>
            <a:lvl2pPr marL="740664" lvl="1" indent="-285750">
              <a:lnSpc>
                <a:spcPts val="2300"/>
              </a:lnSpc>
              <a:spcBef>
                <a:spcPts val="600"/>
              </a:spcBef>
              <a:spcAft>
                <a:spcPts val="300"/>
              </a:spcAft>
              <a:buClr>
                <a:schemeClr val="accent3"/>
              </a:buClr>
              <a:buFont typeface="Wingdings" panose="05000000000000000000" pitchFamily="2" charset="2"/>
              <a:buChar char="§"/>
              <a:defRPr sz="1600">
                <a:solidFill>
                  <a:schemeClr val="tx1">
                    <a:lumMod val="85000"/>
                    <a:lumOff val="15000"/>
                  </a:schemeClr>
                </a:solidFill>
              </a:defRPr>
            </a:lvl2pPr>
          </a:lstStyle>
          <a:p>
            <a:pPr>
              <a:spcAft>
                <a:spcPts val="0"/>
              </a:spcAft>
            </a:pPr>
            <a:r>
              <a:rPr lang="en-US" dirty="0">
                <a:solidFill>
                  <a:schemeClr val="tx1">
                    <a:lumMod val="65000"/>
                    <a:lumOff val="35000"/>
                  </a:schemeClr>
                </a:solidFill>
              </a:rPr>
              <a:t>What is it?</a:t>
            </a:r>
          </a:p>
          <a:p>
            <a:pPr lvl="1">
              <a:spcAft>
                <a:spcPts val="0"/>
              </a:spcAft>
            </a:pPr>
            <a:r>
              <a:rPr lang="en-US" dirty="0">
                <a:solidFill>
                  <a:schemeClr val="tx1">
                    <a:lumMod val="65000"/>
                    <a:lumOff val="35000"/>
                  </a:schemeClr>
                </a:solidFill>
              </a:rPr>
              <a:t>Developer API and an execution framework</a:t>
            </a:r>
          </a:p>
          <a:p>
            <a:pPr lvl="1">
              <a:spcAft>
                <a:spcPts val="0"/>
              </a:spcAft>
            </a:pPr>
            <a:r>
              <a:rPr lang="en-US" dirty="0">
                <a:solidFill>
                  <a:schemeClr val="tx1">
                    <a:lumMod val="65000"/>
                    <a:lumOff val="35000"/>
                  </a:schemeClr>
                </a:solidFill>
              </a:rPr>
              <a:t>Programming model that expresses computation as a dataflow graph (DAG) </a:t>
            </a:r>
          </a:p>
          <a:p>
            <a:pPr lvl="1">
              <a:spcAft>
                <a:spcPts val="0"/>
              </a:spcAft>
            </a:pPr>
            <a:r>
              <a:rPr lang="en-US" dirty="0">
                <a:solidFill>
                  <a:schemeClr val="tx1">
                    <a:lumMod val="65000"/>
                    <a:lumOff val="35000"/>
                  </a:schemeClr>
                </a:solidFill>
              </a:rPr>
              <a:t>Uses YARN for cluster resource management</a:t>
            </a:r>
          </a:p>
          <a:p>
            <a:pPr lvl="1">
              <a:spcAft>
                <a:spcPts val="0"/>
              </a:spcAft>
            </a:pPr>
            <a:r>
              <a:rPr lang="en-US" dirty="0">
                <a:solidFill>
                  <a:schemeClr val="tx1">
                    <a:lumMod val="65000"/>
                    <a:lumOff val="35000"/>
                  </a:schemeClr>
                </a:solidFill>
              </a:rPr>
              <a:t>Supported  by Hadoop ecosystem projects (Pig, Hive, Cascading).</a:t>
            </a:r>
          </a:p>
          <a:p>
            <a:pPr>
              <a:spcAft>
                <a:spcPts val="0"/>
              </a:spcAft>
            </a:pPr>
            <a:r>
              <a:rPr lang="en-US" dirty="0">
                <a:solidFill>
                  <a:schemeClr val="tx1">
                    <a:lumMod val="65000"/>
                    <a:lumOff val="35000"/>
                  </a:schemeClr>
                </a:solidFill>
              </a:rPr>
              <a:t>Benefits</a:t>
            </a:r>
          </a:p>
          <a:p>
            <a:pPr lvl="1">
              <a:spcAft>
                <a:spcPts val="0"/>
              </a:spcAft>
            </a:pPr>
            <a:r>
              <a:rPr lang="en-US" dirty="0">
                <a:solidFill>
                  <a:schemeClr val="tx1">
                    <a:lumMod val="65000"/>
                    <a:lumOff val="35000"/>
                  </a:schemeClr>
                </a:solidFill>
              </a:rPr>
              <a:t>Much faster than MapReduce for  many applications.</a:t>
            </a:r>
          </a:p>
          <a:p>
            <a:pPr lvl="1">
              <a:spcAft>
                <a:spcPts val="0"/>
              </a:spcAft>
            </a:pPr>
            <a:r>
              <a:rPr lang="en-US" dirty="0">
                <a:solidFill>
                  <a:schemeClr val="tx1">
                    <a:lumMod val="65000"/>
                    <a:lumOff val="35000"/>
                  </a:schemeClr>
                </a:solidFill>
              </a:rPr>
              <a:t>Supports a wider range of applications than MR</a:t>
            </a:r>
          </a:p>
          <a:p>
            <a:pPr lvl="1">
              <a:spcAft>
                <a:spcPts val="0"/>
              </a:spcAft>
            </a:pPr>
            <a:r>
              <a:rPr lang="en-US" dirty="0">
                <a:solidFill>
                  <a:schemeClr val="tx1">
                    <a:lumMod val="65000"/>
                    <a:lumOff val="35000"/>
                  </a:schemeClr>
                </a:solidFill>
              </a:rPr>
              <a:t>Provides apps greater control over executions </a:t>
            </a:r>
          </a:p>
          <a:p>
            <a:endParaRPr lang="en-US" dirty="0"/>
          </a:p>
          <a:p>
            <a:endParaRPr lang="en-US" dirty="0"/>
          </a:p>
          <a:p>
            <a:endParaRPr lang="en-US" dirty="0"/>
          </a:p>
        </p:txBody>
      </p:sp>
      <p:grpSp>
        <p:nvGrpSpPr>
          <p:cNvPr id="7" name="Group 6"/>
          <p:cNvGrpSpPr/>
          <p:nvPr/>
        </p:nvGrpSpPr>
        <p:grpSpPr>
          <a:xfrm>
            <a:off x="6393519" y="2429810"/>
            <a:ext cx="5343525" cy="3762375"/>
            <a:chOff x="6578925" y="2059965"/>
            <a:chExt cx="5343525" cy="3762375"/>
          </a:xfrm>
        </p:grpSpPr>
        <p:grpSp>
          <p:nvGrpSpPr>
            <p:cNvPr id="8" name="Group 7"/>
            <p:cNvGrpSpPr/>
            <p:nvPr/>
          </p:nvGrpSpPr>
          <p:grpSpPr>
            <a:xfrm>
              <a:off x="6578925" y="2059965"/>
              <a:ext cx="5343525" cy="3762375"/>
              <a:chOff x="6578925" y="2212237"/>
              <a:chExt cx="5343525" cy="3762375"/>
            </a:xfrm>
          </p:grpSpPr>
          <p:sp>
            <p:nvSpPr>
              <p:cNvPr id="11" name="Rectangle 10"/>
              <p:cNvSpPr/>
              <p:nvPr/>
            </p:nvSpPr>
            <p:spPr bwMode="auto">
              <a:xfrm>
                <a:off x="6578925" y="2212237"/>
                <a:ext cx="5343525" cy="3762375"/>
              </a:xfrm>
              <a:prstGeom prst="rect">
                <a:avLst/>
              </a:prstGeom>
              <a:solidFill>
                <a:srgbClr val="F0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ectangle 11"/>
              <p:cNvSpPr/>
              <p:nvPr/>
            </p:nvSpPr>
            <p:spPr bwMode="auto">
              <a:xfrm>
                <a:off x="6669412" y="2375719"/>
                <a:ext cx="5162550" cy="1692121"/>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ectangle 12"/>
              <p:cNvSpPr/>
              <p:nvPr/>
            </p:nvSpPr>
            <p:spPr bwMode="auto">
              <a:xfrm>
                <a:off x="6669412" y="4231321"/>
                <a:ext cx="5162550" cy="1645604"/>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ectangle 13"/>
              <p:cNvSpPr/>
              <p:nvPr/>
            </p:nvSpPr>
            <p:spPr bwMode="auto">
              <a:xfrm>
                <a:off x="6754634" y="3485583"/>
                <a:ext cx="5029303" cy="1028346"/>
              </a:xfrm>
              <a:prstGeom prst="rect">
                <a:avLst/>
              </a:prstGeom>
              <a:solidFill>
                <a:srgbClr val="729FCC"/>
              </a:solidFill>
              <a:ln w="19050">
                <a:solidFill>
                  <a:srgbClr val="5B8FC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5" name="Group 14"/>
              <p:cNvGrpSpPr/>
              <p:nvPr/>
            </p:nvGrpSpPr>
            <p:grpSpPr>
              <a:xfrm>
                <a:off x="6754634" y="2472370"/>
                <a:ext cx="714375" cy="1232949"/>
                <a:chOff x="6754634" y="2472370"/>
                <a:chExt cx="714375" cy="1232949"/>
              </a:xfrm>
            </p:grpSpPr>
            <p:sp>
              <p:nvSpPr>
                <p:cNvPr id="56" name="Rectangle 55"/>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7" name="Trapezoid 56"/>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6" name="Group 15"/>
              <p:cNvGrpSpPr/>
              <p:nvPr/>
            </p:nvGrpSpPr>
            <p:grpSpPr>
              <a:xfrm>
                <a:off x="7578184" y="2477213"/>
                <a:ext cx="714375" cy="1232949"/>
                <a:chOff x="6754634" y="2472370"/>
                <a:chExt cx="714375" cy="1232949"/>
              </a:xfrm>
            </p:grpSpPr>
            <p:sp>
              <p:nvSpPr>
                <p:cNvPr id="54" name="Rectangle 53"/>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5" name="Trapezoid 54"/>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8352561" y="2462688"/>
                <a:ext cx="811932" cy="1232949"/>
                <a:chOff x="6754634" y="2472370"/>
                <a:chExt cx="714375" cy="1232949"/>
              </a:xfrm>
            </p:grpSpPr>
            <p:sp>
              <p:nvSpPr>
                <p:cNvPr id="52" name="Rectangle 51"/>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3" name="Trapezoid 52"/>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8" name="Group 17"/>
              <p:cNvGrpSpPr/>
              <p:nvPr/>
            </p:nvGrpSpPr>
            <p:grpSpPr>
              <a:xfrm>
                <a:off x="9215066" y="2472901"/>
                <a:ext cx="807375" cy="1213413"/>
                <a:chOff x="6754634" y="2472370"/>
                <a:chExt cx="807375" cy="1293904"/>
              </a:xfrm>
            </p:grpSpPr>
            <p:sp>
              <p:nvSpPr>
                <p:cNvPr id="50" name="Rectangle 49"/>
                <p:cNvSpPr/>
                <p:nvPr/>
              </p:nvSpPr>
              <p:spPr bwMode="auto">
                <a:xfrm>
                  <a:off x="6754634" y="2472370"/>
                  <a:ext cx="807375" cy="1194226"/>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1" name="Trapezoid 50"/>
                <p:cNvSpPr/>
                <p:nvPr/>
              </p:nvSpPr>
              <p:spPr bwMode="auto">
                <a:xfrm rot="10800000">
                  <a:off x="7029795" y="3600682"/>
                  <a:ext cx="245973" cy="165592"/>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9" name="Group 18"/>
              <p:cNvGrpSpPr/>
              <p:nvPr/>
            </p:nvGrpSpPr>
            <p:grpSpPr>
              <a:xfrm>
                <a:off x="10138633" y="2492850"/>
                <a:ext cx="714375" cy="1232949"/>
                <a:chOff x="6754634" y="2472370"/>
                <a:chExt cx="714375" cy="1232949"/>
              </a:xfrm>
            </p:grpSpPr>
            <p:sp>
              <p:nvSpPr>
                <p:cNvPr id="48" name="Rectangle 47"/>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9" name="Trapezoid 48"/>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11021239" y="2498043"/>
                <a:ext cx="714375" cy="1232949"/>
                <a:chOff x="6754634" y="2472370"/>
                <a:chExt cx="714375" cy="1232949"/>
              </a:xfrm>
            </p:grpSpPr>
            <p:sp>
              <p:nvSpPr>
                <p:cNvPr id="46" name="Rectangle 45"/>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7" name="Trapezoid 46"/>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1" name="Group 20"/>
              <p:cNvGrpSpPr/>
              <p:nvPr/>
            </p:nvGrpSpPr>
            <p:grpSpPr>
              <a:xfrm>
                <a:off x="6844331" y="3291553"/>
                <a:ext cx="534983" cy="271223"/>
                <a:chOff x="6196646" y="6215960"/>
                <a:chExt cx="534983" cy="271223"/>
              </a:xfrm>
            </p:grpSpPr>
            <p:sp>
              <p:nvSpPr>
                <p:cNvPr id="44" name="Rectangle 43"/>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5" name="TextBox 32"/>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2" name="Group 21"/>
              <p:cNvGrpSpPr/>
              <p:nvPr/>
            </p:nvGrpSpPr>
            <p:grpSpPr>
              <a:xfrm>
                <a:off x="8478866" y="3291553"/>
                <a:ext cx="534983" cy="271223"/>
                <a:chOff x="6196646" y="6215960"/>
                <a:chExt cx="534983" cy="271223"/>
              </a:xfrm>
            </p:grpSpPr>
            <p:sp>
              <p:nvSpPr>
                <p:cNvPr id="42" name="Rectangle 41"/>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3" name="TextBox 37"/>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3" name="Group 22"/>
              <p:cNvGrpSpPr/>
              <p:nvPr/>
            </p:nvGrpSpPr>
            <p:grpSpPr>
              <a:xfrm>
                <a:off x="10228327" y="3311098"/>
                <a:ext cx="534983" cy="271223"/>
                <a:chOff x="6196646" y="6215960"/>
                <a:chExt cx="534983" cy="271223"/>
              </a:xfrm>
            </p:grpSpPr>
            <p:sp>
              <p:nvSpPr>
                <p:cNvPr id="40" name="Rectangle 39"/>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1" name="TextBox 40"/>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4" name="Group 23"/>
              <p:cNvGrpSpPr/>
              <p:nvPr/>
            </p:nvGrpSpPr>
            <p:grpSpPr>
              <a:xfrm>
                <a:off x="7676219" y="3291553"/>
                <a:ext cx="534983" cy="271223"/>
                <a:chOff x="6196646" y="6215960"/>
                <a:chExt cx="534983" cy="271223"/>
              </a:xfrm>
            </p:grpSpPr>
            <p:sp>
              <p:nvSpPr>
                <p:cNvPr id="38" name="Rectangle 37"/>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39" name="TextBox 43"/>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sp>
            <p:nvSpPr>
              <p:cNvPr id="25" name="TextBox 44"/>
              <p:cNvSpPr txBox="1"/>
              <p:nvPr/>
            </p:nvSpPr>
            <p:spPr>
              <a:xfrm>
                <a:off x="6678440" y="237708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Script</a:t>
                </a:r>
              </a:p>
            </p:txBody>
          </p:sp>
          <p:sp>
            <p:nvSpPr>
              <p:cNvPr id="26" name="TextBox 45"/>
              <p:cNvSpPr txBox="1"/>
              <p:nvPr/>
            </p:nvSpPr>
            <p:spPr>
              <a:xfrm>
                <a:off x="7616324" y="2371008"/>
                <a:ext cx="61021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SQL</a:t>
                </a:r>
              </a:p>
            </p:txBody>
          </p:sp>
          <p:sp>
            <p:nvSpPr>
              <p:cNvPr id="27" name="TextBox 46"/>
              <p:cNvSpPr txBox="1"/>
              <p:nvPr/>
            </p:nvSpPr>
            <p:spPr>
              <a:xfrm>
                <a:off x="8397617" y="2368395"/>
                <a:ext cx="547727" cy="365649"/>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Java</a:t>
                </a:r>
              </a:p>
            </p:txBody>
          </p:sp>
          <p:sp>
            <p:nvSpPr>
              <p:cNvPr id="28" name="TextBox 47"/>
              <p:cNvSpPr txBox="1"/>
              <p:nvPr/>
            </p:nvSpPr>
            <p:spPr>
              <a:xfrm>
                <a:off x="9116477" y="2359394"/>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Engines</a:t>
                </a:r>
              </a:p>
            </p:txBody>
          </p:sp>
          <p:sp>
            <p:nvSpPr>
              <p:cNvPr id="29" name="TextBox 48"/>
              <p:cNvSpPr txBox="1"/>
              <p:nvPr/>
            </p:nvSpPr>
            <p:spPr>
              <a:xfrm>
                <a:off x="10075968" y="2368119"/>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b="1" dirty="0">
                    <a:solidFill>
                      <a:srgbClr val="5B8FC3"/>
                    </a:solidFill>
                    <a:latin typeface="Calibri" panose="020F0502020204030204" pitchFamily="34" charset="0"/>
                  </a:rPr>
                  <a:t>Others</a:t>
                </a:r>
              </a:p>
            </p:txBody>
          </p:sp>
          <p:sp>
            <p:nvSpPr>
              <p:cNvPr id="30" name="TextBox 49"/>
              <p:cNvSpPr txBox="1"/>
              <p:nvPr/>
            </p:nvSpPr>
            <p:spPr>
              <a:xfrm>
                <a:off x="10910134" y="237940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Others</a:t>
                </a:r>
              </a:p>
            </p:txBody>
          </p:sp>
          <p:sp>
            <p:nvSpPr>
              <p:cNvPr id="31" name="TextBox 50"/>
              <p:cNvSpPr txBox="1"/>
              <p:nvPr/>
            </p:nvSpPr>
            <p:spPr>
              <a:xfrm>
                <a:off x="6819085" y="2796129"/>
                <a:ext cx="490780"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200" dirty="0">
                    <a:solidFill>
                      <a:srgbClr val="5B8FC3"/>
                    </a:solidFill>
                    <a:cs typeface="Arial" panose="020B0604020202020204" pitchFamily="34" charset="0"/>
                  </a:rPr>
                  <a:t>Pig</a:t>
                </a:r>
              </a:p>
            </p:txBody>
          </p:sp>
          <p:sp>
            <p:nvSpPr>
              <p:cNvPr id="32" name="TextBox 51"/>
              <p:cNvSpPr txBox="1"/>
              <p:nvPr/>
            </p:nvSpPr>
            <p:spPr>
              <a:xfrm>
                <a:off x="7605984" y="2804122"/>
                <a:ext cx="5802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200" dirty="0">
                    <a:solidFill>
                      <a:srgbClr val="5B8FC3"/>
                    </a:solidFill>
                    <a:cs typeface="Arial" panose="020B0604020202020204" pitchFamily="34" charset="0"/>
                  </a:rPr>
                  <a:t>Hive</a:t>
                </a:r>
              </a:p>
            </p:txBody>
          </p:sp>
          <p:sp>
            <p:nvSpPr>
              <p:cNvPr id="33" name="TextBox 52"/>
              <p:cNvSpPr txBox="1"/>
              <p:nvPr/>
            </p:nvSpPr>
            <p:spPr>
              <a:xfrm>
                <a:off x="8351317" y="2794683"/>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Cascading</a:t>
                </a:r>
              </a:p>
            </p:txBody>
          </p:sp>
          <p:sp>
            <p:nvSpPr>
              <p:cNvPr id="34" name="TextBox 53"/>
              <p:cNvSpPr txBox="1"/>
              <p:nvPr/>
            </p:nvSpPr>
            <p:spPr>
              <a:xfrm>
                <a:off x="9197827" y="2859121"/>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050" dirty="0" err="1">
                    <a:solidFill>
                      <a:srgbClr val="5B8FC3"/>
                    </a:solidFill>
                    <a:cs typeface="Arial" panose="020B0604020202020204" pitchFamily="34" charset="0"/>
                  </a:rPr>
                  <a:t>Hbase</a:t>
                </a:r>
                <a:r>
                  <a:rPr lang="en-US" sz="1050" dirty="0">
                    <a:solidFill>
                      <a:srgbClr val="5B8FC3"/>
                    </a:solidFill>
                    <a:cs typeface="Arial" panose="020B0604020202020204" pitchFamily="34" charset="0"/>
                  </a:rPr>
                  <a:t> </a:t>
                </a:r>
              </a:p>
              <a:p>
                <a:pPr algn="ctr">
                  <a:lnSpc>
                    <a:spcPct val="50000"/>
                  </a:lnSpc>
                  <a:spcAft>
                    <a:spcPts val="600"/>
                  </a:spcAft>
                </a:pPr>
                <a:r>
                  <a:rPr lang="en-US" sz="1050" dirty="0" err="1">
                    <a:solidFill>
                      <a:srgbClr val="5B8FC3"/>
                    </a:solidFill>
                    <a:cs typeface="Arial" panose="020B0604020202020204" pitchFamily="34" charset="0"/>
                  </a:rPr>
                  <a:t>Accumulo</a:t>
                </a:r>
                <a:endParaRPr lang="en-US" sz="1050" dirty="0">
                  <a:solidFill>
                    <a:srgbClr val="5B8FC3"/>
                  </a:solidFill>
                  <a:cs typeface="Arial" panose="020B0604020202020204" pitchFamily="34" charset="0"/>
                </a:endParaRPr>
              </a:p>
              <a:p>
                <a:pPr algn="ctr">
                  <a:lnSpc>
                    <a:spcPct val="50000"/>
                  </a:lnSpc>
                  <a:spcAft>
                    <a:spcPts val="600"/>
                  </a:spcAft>
                </a:pPr>
                <a:r>
                  <a:rPr lang="en-US" sz="1050" dirty="0">
                    <a:solidFill>
                      <a:srgbClr val="5B8FC3"/>
                    </a:solidFill>
                    <a:cs typeface="Arial" panose="020B0604020202020204" pitchFamily="34" charset="0"/>
                  </a:rPr>
                  <a:t>Storm, </a:t>
                </a:r>
                <a:r>
                  <a:rPr lang="en-US" sz="1050" dirty="0" err="1">
                    <a:solidFill>
                      <a:srgbClr val="5B8FC3"/>
                    </a:solidFill>
                    <a:cs typeface="Arial" panose="020B0604020202020204" pitchFamily="34" charset="0"/>
                  </a:rPr>
                  <a:t>Solr</a:t>
                </a:r>
                <a:endParaRPr lang="en-US" sz="1050" dirty="0">
                  <a:solidFill>
                    <a:srgbClr val="5B8FC3"/>
                  </a:solidFill>
                  <a:cs typeface="Arial" panose="020B0604020202020204" pitchFamily="34" charset="0"/>
                </a:endParaRPr>
              </a:p>
              <a:p>
                <a:pPr algn="ctr">
                  <a:lnSpc>
                    <a:spcPct val="50000"/>
                  </a:lnSpc>
                  <a:spcAft>
                    <a:spcPts val="600"/>
                  </a:spcAft>
                </a:pPr>
                <a:r>
                  <a:rPr lang="en-US" sz="1050" dirty="0">
                    <a:solidFill>
                      <a:srgbClr val="5B8FC3"/>
                    </a:solidFill>
                    <a:cs typeface="Arial" panose="020B0604020202020204" pitchFamily="34" charset="0"/>
                  </a:rPr>
                  <a:t>Spark</a:t>
                </a:r>
              </a:p>
            </p:txBody>
          </p:sp>
          <p:sp>
            <p:nvSpPr>
              <p:cNvPr id="35" name="TextBox 54"/>
              <p:cNvSpPr txBox="1"/>
              <p:nvPr/>
            </p:nvSpPr>
            <p:spPr>
              <a:xfrm>
                <a:off x="10071072"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Engines</a:t>
                </a:r>
              </a:p>
            </p:txBody>
          </p:sp>
          <p:sp>
            <p:nvSpPr>
              <p:cNvPr id="36" name="TextBox 55"/>
              <p:cNvSpPr txBox="1"/>
              <p:nvPr/>
            </p:nvSpPr>
            <p:spPr>
              <a:xfrm>
                <a:off x="10956734"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ISV</a:t>
                </a:r>
              </a:p>
              <a:p>
                <a:pPr algn="ctr">
                  <a:lnSpc>
                    <a:spcPct val="90000"/>
                  </a:lnSpc>
                  <a:spcAft>
                    <a:spcPts val="600"/>
                  </a:spcAft>
                </a:pPr>
                <a:r>
                  <a:rPr lang="en-US" sz="1200" dirty="0">
                    <a:solidFill>
                      <a:srgbClr val="5B8FC3"/>
                    </a:solidFill>
                    <a:cs typeface="Arial" panose="020B0604020202020204" pitchFamily="34" charset="0"/>
                  </a:rPr>
                  <a:t>Engines</a:t>
                </a:r>
              </a:p>
            </p:txBody>
          </p:sp>
          <p:sp>
            <p:nvSpPr>
              <p:cNvPr id="37" name="TextBox 56"/>
              <p:cNvSpPr txBox="1"/>
              <p:nvPr/>
            </p:nvSpPr>
            <p:spPr>
              <a:xfrm>
                <a:off x="7527801" y="3833878"/>
                <a:ext cx="3784572" cy="744108"/>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2400" b="1" dirty="0">
                    <a:solidFill>
                      <a:schemeClr val="bg1"/>
                    </a:solidFill>
                  </a:rPr>
                  <a:t>YARN</a:t>
                </a:r>
                <a:r>
                  <a:rPr lang="en-US" dirty="0">
                    <a:solidFill>
                      <a:schemeClr val="bg1"/>
                    </a:solidFill>
                  </a:rPr>
                  <a:t>:</a:t>
                </a:r>
                <a:r>
                  <a:rPr lang="en-US" dirty="0">
                    <a:solidFill>
                      <a:schemeClr val="tx1">
                        <a:lumMod val="85000"/>
                        <a:lumOff val="15000"/>
                      </a:schemeClr>
                    </a:solidFill>
                  </a:rPr>
                  <a:t> </a:t>
                </a:r>
                <a:r>
                  <a:rPr lang="en-US" b="1" dirty="0">
                    <a:solidFill>
                      <a:schemeClr val="bg1"/>
                    </a:solidFill>
                  </a:rPr>
                  <a:t>Data Operation System</a:t>
                </a:r>
              </a:p>
              <a:p>
                <a:pPr algn="ctr">
                  <a:lnSpc>
                    <a:spcPct val="50000"/>
                  </a:lnSpc>
                  <a:spcAft>
                    <a:spcPts val="600"/>
                  </a:spcAft>
                </a:pPr>
                <a:r>
                  <a:rPr lang="en-US" sz="1600" dirty="0">
                    <a:solidFill>
                      <a:schemeClr val="bg1"/>
                    </a:solidFill>
                  </a:rPr>
                  <a:t>(Cluster Resource Management)</a:t>
                </a:r>
              </a:p>
            </p:txBody>
          </p:sp>
        </p:grpSp>
        <p:sp>
          <p:nvSpPr>
            <p:cNvPr id="9" name="Rectangle 8"/>
            <p:cNvSpPr/>
            <p:nvPr/>
          </p:nvSpPr>
          <p:spPr bwMode="auto">
            <a:xfrm>
              <a:off x="6758747" y="4435685"/>
              <a:ext cx="5018847" cy="1179493"/>
            </a:xfrm>
            <a:prstGeom prst="rect">
              <a:avLst/>
            </a:prstGeom>
            <a:solidFill>
              <a:schemeClr val="bg1"/>
            </a:solidFill>
            <a:ln w="19050">
              <a:solidFill>
                <a:srgbClr val="729F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TextBox 9"/>
            <p:cNvSpPr txBox="1"/>
            <p:nvPr/>
          </p:nvSpPr>
          <p:spPr>
            <a:xfrm>
              <a:off x="8898308" y="4535630"/>
              <a:ext cx="961053" cy="914400"/>
            </a:xfrm>
            <a:prstGeom prst="rect">
              <a:avLst/>
            </a:prstGeom>
            <a:noFill/>
          </p:spPr>
          <p:txBody>
            <a:bodyPr wrap="none" lIns="182880" tIns="146304" rIns="182880" bIns="146304" rtlCol="0">
              <a:noAutofit/>
            </a:bodyPr>
            <a:lstStyle/>
            <a:p>
              <a:pPr>
                <a:lnSpc>
                  <a:spcPct val="90000"/>
                </a:lnSpc>
                <a:spcAft>
                  <a:spcPts val="600"/>
                </a:spcAft>
              </a:pPr>
              <a:r>
                <a:rPr lang="en-US" b="1" dirty="0">
                  <a:solidFill>
                    <a:srgbClr val="538AC0"/>
                  </a:solidFill>
                </a:rPr>
                <a:t>HDFS</a:t>
              </a:r>
            </a:p>
            <a:p>
              <a:pPr algn="ctr">
                <a:lnSpc>
                  <a:spcPct val="90000"/>
                </a:lnSpc>
                <a:spcAft>
                  <a:spcPts val="600"/>
                </a:spcAft>
              </a:pPr>
              <a:r>
                <a:rPr lang="en-US" sz="1600" dirty="0">
                  <a:solidFill>
                    <a:srgbClr val="538AC0"/>
                  </a:solidFill>
                </a:rPr>
                <a:t>(Hadoop Distributed File System)</a:t>
              </a:r>
            </a:p>
          </p:txBody>
        </p:sp>
      </p:grpSp>
    </p:spTree>
    <p:extLst>
      <p:ext uri="{BB962C8B-B14F-4D97-AF65-F5344CB8AC3E}">
        <p14:creationId xmlns:p14="http://schemas.microsoft.com/office/powerpoint/2010/main" val="333451235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Tez DAG Components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17</a:t>
            </a:fld>
            <a:endParaRPr lang="en-US" dirty="0"/>
          </a:p>
        </p:txBody>
      </p:sp>
      <p:sp>
        <p:nvSpPr>
          <p:cNvPr id="5" name="TextBox 4"/>
          <p:cNvSpPr txBox="1"/>
          <p:nvPr/>
        </p:nvSpPr>
        <p:spPr>
          <a:xfrm>
            <a:off x="439048" y="1382232"/>
            <a:ext cx="7620431" cy="4720855"/>
          </a:xfrm>
          <a:prstGeom prst="rect">
            <a:avLst/>
          </a:prstGeom>
          <a:noFill/>
        </p:spPr>
        <p:txBody>
          <a:bodyPr wrap="square" lIns="182880" tIns="146304" rIns="182880" bIns="146304" rtlCol="0">
            <a:noAutofit/>
          </a:bodyPr>
          <a:lstStyle/>
          <a:p>
            <a:pPr marL="285750" indent="-285750">
              <a:spcBef>
                <a:spcPts val="600"/>
              </a:spcBef>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Tez defines a simple Java API to express a DAG of data processing.  </a:t>
            </a:r>
          </a:p>
          <a:p>
            <a:pPr marL="285750" indent="-285750">
              <a:spcBef>
                <a:spcPts val="600"/>
              </a:spcBef>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Tez models data processing as a dataflow graph, with the graph vertices representing application logic and its edges representing movement of data. </a:t>
            </a:r>
            <a:endParaRPr lang="en-US" sz="2000" dirty="0">
              <a:solidFill>
                <a:schemeClr val="tx1">
                  <a:lumMod val="65000"/>
                  <a:lumOff val="35000"/>
                </a:schemeClr>
              </a:solidFill>
            </a:endParaRPr>
          </a:p>
          <a:p>
            <a:pPr marL="285750" indent="-285750">
              <a:spcBef>
                <a:spcPts val="600"/>
              </a:spcBef>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The API has three components:</a:t>
            </a:r>
          </a:p>
          <a:p>
            <a:pPr marL="742950" lvl="1" indent="-285750">
              <a:spcBef>
                <a:spcPts val="600"/>
              </a:spcBef>
              <a:spcAft>
                <a:spcPts val="600"/>
              </a:spcAft>
              <a:buClr>
                <a:schemeClr val="accent3"/>
              </a:buClr>
              <a:buSzPct val="75000"/>
              <a:buFont typeface="Wingdings" panose="05000000000000000000" pitchFamily="2" charset="2"/>
              <a:buChar char="§"/>
            </a:pPr>
            <a:r>
              <a:rPr lang="en-US" i="1" dirty="0">
                <a:solidFill>
                  <a:schemeClr val="tx1">
                    <a:lumMod val="65000"/>
                    <a:lumOff val="35000"/>
                  </a:schemeClr>
                </a:solidFill>
              </a:rPr>
              <a:t>DAG</a:t>
            </a:r>
            <a:r>
              <a:rPr lang="en-US" dirty="0">
                <a:solidFill>
                  <a:schemeClr val="tx1">
                    <a:lumMod val="65000"/>
                    <a:lumOff val="35000"/>
                  </a:schemeClr>
                </a:solidFill>
              </a:rPr>
              <a:t> – defines the overall job. The user creates a DAG object for each data processing job. </a:t>
            </a:r>
          </a:p>
          <a:p>
            <a:pPr marL="742950" lvl="1" indent="-285750">
              <a:spcBef>
                <a:spcPts val="600"/>
              </a:spcBef>
              <a:spcAft>
                <a:spcPts val="600"/>
              </a:spcAft>
              <a:buClr>
                <a:schemeClr val="accent3"/>
              </a:buClr>
              <a:buSzPct val="75000"/>
              <a:buFont typeface="Wingdings" panose="05000000000000000000" pitchFamily="2" charset="2"/>
              <a:buChar char="§"/>
            </a:pPr>
            <a:r>
              <a:rPr lang="en-US" i="1" dirty="0">
                <a:solidFill>
                  <a:schemeClr val="tx1">
                    <a:lumMod val="65000"/>
                    <a:lumOff val="35000"/>
                  </a:schemeClr>
                </a:solidFill>
              </a:rPr>
              <a:t>Vertex</a:t>
            </a:r>
            <a:r>
              <a:rPr lang="en-US" dirty="0">
                <a:solidFill>
                  <a:schemeClr val="tx1">
                    <a:lumMod val="65000"/>
                    <a:lumOff val="35000"/>
                  </a:schemeClr>
                </a:solidFill>
              </a:rPr>
              <a:t> – defines the user logic and the resources &amp; environment needed to execute the user logic. The user creates a Vertex object for each step in the job and adds it to the DAG</a:t>
            </a:r>
          </a:p>
          <a:p>
            <a:pPr marL="742950" lvl="1" indent="-285750">
              <a:spcBef>
                <a:spcPts val="600"/>
              </a:spcBef>
              <a:spcAft>
                <a:spcPts val="600"/>
              </a:spcAft>
              <a:buClr>
                <a:schemeClr val="accent3"/>
              </a:buClr>
              <a:buSzPct val="75000"/>
              <a:buFont typeface="Wingdings" panose="05000000000000000000" pitchFamily="2" charset="2"/>
              <a:buChar char="§"/>
            </a:pPr>
            <a:r>
              <a:rPr lang="en-US" i="1" dirty="0">
                <a:solidFill>
                  <a:schemeClr val="tx1">
                    <a:lumMod val="65000"/>
                    <a:lumOff val="35000"/>
                  </a:schemeClr>
                </a:solidFill>
              </a:rPr>
              <a:t>Edge</a:t>
            </a:r>
            <a:r>
              <a:rPr lang="en-US" dirty="0">
                <a:solidFill>
                  <a:schemeClr val="tx1">
                    <a:lumMod val="65000"/>
                    <a:lumOff val="35000"/>
                  </a:schemeClr>
                </a:solidFill>
              </a:rPr>
              <a:t> – defines the connection between producer and consumer vertices. The user creates an Edge object and connects the producer and consumer vertices using it</a:t>
            </a:r>
            <a:r>
              <a:rPr lang="en-US" dirty="0">
                <a:solidFill>
                  <a:schemeClr val="tx1">
                    <a:lumMod val="75000"/>
                    <a:lumOff val="25000"/>
                  </a:schemeClr>
                </a:solidFill>
              </a:rPr>
              <a:t>.</a:t>
            </a:r>
          </a:p>
          <a:p>
            <a:pPr algn="ctr">
              <a:lnSpc>
                <a:spcPct val="90000"/>
              </a:lnSpc>
              <a:spcAft>
                <a:spcPts val="600"/>
              </a:spcAft>
            </a:pPr>
            <a:endParaRPr lang="en-US" dirty="0">
              <a:solidFill>
                <a:schemeClr val="tx1">
                  <a:lumMod val="75000"/>
                  <a:lumOff val="25000"/>
                </a:schemeClr>
              </a:solidFill>
            </a:endParaRPr>
          </a:p>
          <a:p>
            <a:pPr marL="742950" lvl="1" indent="-285750">
              <a:lnSpc>
                <a:spcPct val="90000"/>
              </a:lnSpc>
              <a:spcAft>
                <a:spcPts val="600"/>
              </a:spcAft>
              <a:buFont typeface="Arial" panose="020B0604020202020204" pitchFamily="34" charset="0"/>
              <a:buChar char="•"/>
            </a:pPr>
            <a:endParaRPr lang="en-US" dirty="0">
              <a:solidFill>
                <a:schemeClr val="tx1">
                  <a:lumMod val="75000"/>
                  <a:lumOff val="25000"/>
                </a:schemeClr>
              </a:solidFill>
            </a:endParaRPr>
          </a:p>
          <a:p>
            <a:pPr lvl="1">
              <a:lnSpc>
                <a:spcPct val="90000"/>
              </a:lnSpc>
              <a:spcAft>
                <a:spcPts val="600"/>
              </a:spcAft>
            </a:pPr>
            <a:r>
              <a:rPr lang="en-US" dirty="0">
                <a:solidFill>
                  <a:schemeClr val="tx1">
                    <a:lumMod val="75000"/>
                    <a:lumOff val="25000"/>
                  </a:schemeClr>
                </a:solidFill>
              </a:rPr>
              <a:t> </a:t>
            </a:r>
          </a:p>
        </p:txBody>
      </p:sp>
      <p:pic>
        <p:nvPicPr>
          <p:cNvPr id="10" name="Picture 2" descr="https://svn.apache.org/repos/asf/tez/site/images/ApacheTez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6820" y="2289143"/>
            <a:ext cx="2794282" cy="279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81496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Tez: DAG Execution </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18</a:t>
            </a:fld>
            <a:endParaRPr lang="en-US" dirty="0"/>
          </a:p>
        </p:txBody>
      </p:sp>
      <p:pic>
        <p:nvPicPr>
          <p:cNvPr id="4" name="Picture 3"/>
          <p:cNvPicPr>
            <a:picLocks noChangeAspect="1"/>
          </p:cNvPicPr>
          <p:nvPr/>
        </p:nvPicPr>
        <p:blipFill>
          <a:blip r:embed="rId3"/>
          <a:stretch>
            <a:fillRect/>
          </a:stretch>
        </p:blipFill>
        <p:spPr>
          <a:xfrm>
            <a:off x="609169" y="1471594"/>
            <a:ext cx="5568347" cy="3537605"/>
          </a:xfrm>
          <a:prstGeom prst="rect">
            <a:avLst/>
          </a:prstGeom>
          <a:solidFill>
            <a:srgbClr val="B48900"/>
          </a:solidFill>
          <a:ln>
            <a:solidFill>
              <a:schemeClr val="accent1">
                <a:lumMod val="75000"/>
              </a:schemeClr>
            </a:solidFill>
          </a:ln>
        </p:spPr>
      </p:pic>
      <p:pic>
        <p:nvPicPr>
          <p:cNvPr id="6" name="Picture 5"/>
          <p:cNvPicPr>
            <a:picLocks noChangeAspect="1"/>
          </p:cNvPicPr>
          <p:nvPr/>
        </p:nvPicPr>
        <p:blipFill>
          <a:blip r:embed="rId4"/>
          <a:stretch>
            <a:fillRect/>
          </a:stretch>
        </p:blipFill>
        <p:spPr>
          <a:xfrm>
            <a:off x="7686326" y="1193875"/>
            <a:ext cx="2137771" cy="2941573"/>
          </a:xfrm>
          <a:prstGeom prst="rect">
            <a:avLst/>
          </a:prstGeom>
        </p:spPr>
      </p:pic>
      <p:pic>
        <p:nvPicPr>
          <p:cNvPr id="7" name="Picture 6"/>
          <p:cNvPicPr>
            <a:picLocks noChangeAspect="1"/>
          </p:cNvPicPr>
          <p:nvPr/>
        </p:nvPicPr>
        <p:blipFill>
          <a:blip r:embed="rId5"/>
          <a:stretch>
            <a:fillRect/>
          </a:stretch>
        </p:blipFill>
        <p:spPr>
          <a:xfrm>
            <a:off x="7686326" y="4352925"/>
            <a:ext cx="3629025" cy="2505075"/>
          </a:xfrm>
          <a:prstGeom prst="rect">
            <a:avLst/>
          </a:prstGeom>
        </p:spPr>
      </p:pic>
      <p:sp>
        <p:nvSpPr>
          <p:cNvPr id="8" name="TextBox 7"/>
          <p:cNvSpPr txBox="1"/>
          <p:nvPr/>
        </p:nvSpPr>
        <p:spPr>
          <a:xfrm>
            <a:off x="609169" y="1077161"/>
            <a:ext cx="5568347" cy="356506"/>
          </a:xfrm>
          <a:prstGeom prst="rect">
            <a:avLst/>
          </a:prstGeom>
          <a:solidFill>
            <a:schemeClr val="accent2"/>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Code (simplified) to create a DAG (using Java API)</a:t>
            </a:r>
          </a:p>
        </p:txBody>
      </p:sp>
      <p:cxnSp>
        <p:nvCxnSpPr>
          <p:cNvPr id="11" name="Straight Arrow Connector 10"/>
          <p:cNvCxnSpPr>
            <a:endCxn id="6" idx="1"/>
          </p:cNvCxnSpPr>
          <p:nvPr/>
        </p:nvCxnSpPr>
        <p:spPr>
          <a:xfrm flipV="1">
            <a:off x="6177516" y="2664662"/>
            <a:ext cx="1508810" cy="5386"/>
          </a:xfrm>
          <a:prstGeom prst="straightConnector1">
            <a:avLst/>
          </a:prstGeom>
          <a:ln w="28575">
            <a:headEnd type="none"/>
            <a:tailEnd type="triangle"/>
          </a:ln>
          <a:scene3d>
            <a:camera prst="orthographicFront"/>
            <a:lightRig rig="threePt" dir="t"/>
          </a:scene3d>
          <a:sp3d>
            <a:bevelT/>
          </a:sp3d>
        </p:spPr>
        <p:style>
          <a:lnRef idx="1">
            <a:schemeClr val="accent6"/>
          </a:lnRef>
          <a:fillRef idx="0">
            <a:schemeClr val="accent6"/>
          </a:fillRef>
          <a:effectRef idx="0">
            <a:schemeClr val="accent6"/>
          </a:effectRef>
          <a:fontRef idx="minor">
            <a:schemeClr val="tx1"/>
          </a:fontRef>
        </p:style>
      </p:cxnSp>
      <p:sp>
        <p:nvSpPr>
          <p:cNvPr id="16" name="Rectangle 15"/>
          <p:cNvSpPr/>
          <p:nvPr/>
        </p:nvSpPr>
        <p:spPr>
          <a:xfrm>
            <a:off x="609169" y="5080701"/>
            <a:ext cx="5568347" cy="1092607"/>
          </a:xfrm>
          <a:prstGeom prst="rect">
            <a:avLst/>
          </a:prstGeom>
          <a:ln>
            <a:solidFill>
              <a:schemeClr val="accent1">
                <a:lumMod val="75000"/>
              </a:schemeClr>
            </a:solidFill>
          </a:ln>
        </p:spPr>
        <p:txBody>
          <a:bodyPr wrap="square">
            <a:spAutoFit/>
          </a:bodyPr>
          <a:lstStyle/>
          <a:p>
            <a:r>
              <a:rPr lang="en-US" sz="1300" dirty="0">
                <a:solidFill>
                  <a:schemeClr val="tx1">
                    <a:lumMod val="65000"/>
                    <a:lumOff val="35000"/>
                  </a:schemeClr>
                </a:solidFill>
              </a:rPr>
              <a:t>Tez handles expanding the logical graph at runtime to perform the operations in parallel using multiple tasks. </a:t>
            </a:r>
          </a:p>
          <a:p>
            <a:r>
              <a:rPr lang="en-US" sz="1300" dirty="0">
                <a:solidFill>
                  <a:schemeClr val="tx1">
                    <a:lumMod val="65000"/>
                    <a:lumOff val="35000"/>
                  </a:schemeClr>
                </a:solidFill>
              </a:rPr>
              <a:t>The diagram shows a runtime expansion in which the first M-R pair has a parallelism of 2 while the second has a parallelism of 3. Both branches of computation merge in the Join operation that has a parallelism of 2</a:t>
            </a:r>
          </a:p>
        </p:txBody>
      </p:sp>
      <p:cxnSp>
        <p:nvCxnSpPr>
          <p:cNvPr id="22" name="Straight Arrow Connector 21"/>
          <p:cNvCxnSpPr>
            <a:stCxn id="16" idx="3"/>
            <a:endCxn id="7" idx="1"/>
          </p:cNvCxnSpPr>
          <p:nvPr/>
        </p:nvCxnSpPr>
        <p:spPr>
          <a:xfrm flipV="1">
            <a:off x="6177516" y="5605463"/>
            <a:ext cx="1508810" cy="21542"/>
          </a:xfrm>
          <a:prstGeom prst="straightConnector1">
            <a:avLst/>
          </a:prstGeom>
          <a:ln w="28575">
            <a:headEnd type="none"/>
            <a:tailEnd type="triangle"/>
          </a:ln>
          <a:scene3d>
            <a:camera prst="orthographicFront"/>
            <a:lightRig rig="threePt" dir="t"/>
          </a:scene3d>
          <a:sp3d>
            <a:bevelT/>
          </a:sp3d>
        </p:spPr>
        <p:style>
          <a:lnRef idx="1">
            <a:schemeClr val="accent6"/>
          </a:lnRef>
          <a:fillRef idx="0">
            <a:schemeClr val="accent6"/>
          </a:fillRef>
          <a:effectRef idx="0">
            <a:schemeClr val="accent6"/>
          </a:effectRef>
          <a:fontRef idx="minor">
            <a:schemeClr val="tx1"/>
          </a:fontRef>
        </p:style>
      </p:cxnSp>
      <p:grpSp>
        <p:nvGrpSpPr>
          <p:cNvPr id="30" name="Group 29"/>
          <p:cNvGrpSpPr/>
          <p:nvPr/>
        </p:nvGrpSpPr>
        <p:grpSpPr>
          <a:xfrm>
            <a:off x="6370005" y="2276990"/>
            <a:ext cx="1141388" cy="741028"/>
            <a:chOff x="6370005" y="2414150"/>
            <a:chExt cx="1141388" cy="741028"/>
          </a:xfrm>
        </p:grpSpPr>
        <p:sp>
          <p:nvSpPr>
            <p:cNvPr id="9" name="TextBox 8"/>
            <p:cNvSpPr txBox="1"/>
            <p:nvPr/>
          </p:nvSpPr>
          <p:spPr>
            <a:xfrm>
              <a:off x="6370005" y="2414150"/>
              <a:ext cx="1141388" cy="235571"/>
            </a:xfrm>
            <a:prstGeom prst="rect">
              <a:avLst/>
            </a:prstGeom>
            <a:noFill/>
          </p:spPr>
          <p:txBody>
            <a:bodyPr wrap="square" lIns="182880" tIns="146304" rIns="182880" bIns="146304" rtlCol="0" anchor="ctr">
              <a:noAutofit/>
            </a:bodyPr>
            <a:lstStyle/>
            <a:p>
              <a:pPr algn="ctr">
                <a:lnSpc>
                  <a:spcPct val="90000"/>
                </a:lnSpc>
                <a:spcAft>
                  <a:spcPts val="600"/>
                </a:spcAft>
              </a:pPr>
              <a:r>
                <a:rPr lang="en-US" sz="1600" dirty="0">
                  <a:solidFill>
                    <a:schemeClr val="tx1">
                      <a:lumMod val="65000"/>
                      <a:lumOff val="35000"/>
                    </a:schemeClr>
                  </a:solidFill>
                </a:rPr>
                <a:t>‘Logical’</a:t>
              </a:r>
            </a:p>
          </p:txBody>
        </p:sp>
        <p:sp>
          <p:nvSpPr>
            <p:cNvPr id="28" name="TextBox 27"/>
            <p:cNvSpPr txBox="1"/>
            <p:nvPr/>
          </p:nvSpPr>
          <p:spPr>
            <a:xfrm>
              <a:off x="6478576" y="2676278"/>
              <a:ext cx="924247" cy="235571"/>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600" dirty="0">
                  <a:solidFill>
                    <a:schemeClr val="tx1">
                      <a:lumMod val="65000"/>
                      <a:lumOff val="35000"/>
                    </a:schemeClr>
                  </a:solidFill>
                </a:rPr>
                <a:t>Dataflow</a:t>
              </a:r>
            </a:p>
          </p:txBody>
        </p:sp>
        <p:sp>
          <p:nvSpPr>
            <p:cNvPr id="29" name="TextBox 28"/>
            <p:cNvSpPr txBox="1"/>
            <p:nvPr/>
          </p:nvSpPr>
          <p:spPr>
            <a:xfrm>
              <a:off x="6478576" y="2919607"/>
              <a:ext cx="924247" cy="235571"/>
            </a:xfrm>
            <a:prstGeom prst="rect">
              <a:avLst/>
            </a:prstGeom>
            <a:noFill/>
          </p:spPr>
          <p:txBody>
            <a:bodyPr wrap="square" lIns="182880" tIns="146304" rIns="182880" bIns="146304" rtlCol="0" anchor="ctr">
              <a:noAutofit/>
            </a:bodyPr>
            <a:lstStyle/>
            <a:p>
              <a:pPr algn="ctr">
                <a:lnSpc>
                  <a:spcPct val="90000"/>
                </a:lnSpc>
                <a:spcAft>
                  <a:spcPts val="600"/>
                </a:spcAft>
              </a:pPr>
              <a:r>
                <a:rPr lang="en-US" sz="1600" dirty="0">
                  <a:solidFill>
                    <a:schemeClr val="tx1">
                      <a:lumMod val="65000"/>
                      <a:lumOff val="35000"/>
                    </a:schemeClr>
                  </a:solidFill>
                </a:rPr>
                <a:t>Graph</a:t>
              </a:r>
            </a:p>
          </p:txBody>
        </p:sp>
      </p:grpSp>
      <p:sp>
        <p:nvSpPr>
          <p:cNvPr id="34" name="Rectangle 33"/>
          <p:cNvSpPr/>
          <p:nvPr/>
        </p:nvSpPr>
        <p:spPr>
          <a:xfrm>
            <a:off x="10413690" y="2018330"/>
            <a:ext cx="1548178" cy="1292662"/>
          </a:xfrm>
          <a:prstGeom prst="rect">
            <a:avLst/>
          </a:prstGeom>
        </p:spPr>
        <p:txBody>
          <a:bodyPr wrap="square">
            <a:spAutoFit/>
          </a:bodyPr>
          <a:lstStyle/>
          <a:p>
            <a:r>
              <a:rPr lang="en-US" sz="1300" dirty="0" err="1">
                <a:solidFill>
                  <a:schemeClr val="tx1">
                    <a:lumMod val="65000"/>
                    <a:lumOff val="35000"/>
                  </a:schemeClr>
                </a:solidFill>
              </a:rPr>
              <a:t>Mapreduce</a:t>
            </a:r>
            <a:r>
              <a:rPr lang="en-US" sz="1300" dirty="0">
                <a:solidFill>
                  <a:schemeClr val="tx1">
                    <a:lumMod val="65000"/>
                    <a:lumOff val="35000"/>
                  </a:schemeClr>
                </a:solidFill>
              </a:rPr>
              <a:t> would be expressed with the scatter-gather, sequential and persisted edge properties.</a:t>
            </a:r>
          </a:p>
        </p:txBody>
      </p:sp>
      <p:cxnSp>
        <p:nvCxnSpPr>
          <p:cNvPr id="36" name="Straight Arrow Connector 35"/>
          <p:cNvCxnSpPr/>
          <p:nvPr/>
        </p:nvCxnSpPr>
        <p:spPr>
          <a:xfrm flipH="1">
            <a:off x="9824097" y="2664661"/>
            <a:ext cx="589593" cy="1"/>
          </a:xfrm>
          <a:prstGeom prst="straightConnector1">
            <a:avLst/>
          </a:prstGeom>
          <a:ln w="28575">
            <a:headEnd type="none"/>
            <a:tailEnd type="triangle"/>
          </a:ln>
          <a:scene3d>
            <a:camera prst="orthographicFront"/>
            <a:lightRig rig="threePt" dir="t"/>
          </a:scene3d>
          <a:sp3d>
            <a:bevelT/>
          </a:sp3d>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0266111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bwMode="auto">
          <a:xfrm>
            <a:off x="9045070" y="1153506"/>
            <a:ext cx="3068401" cy="48794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4855779" y="1135117"/>
            <a:ext cx="3697014" cy="48794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Tez – How it improves performance?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19</a:t>
            </a:fld>
            <a:endParaRPr lang="en-US" dirty="0"/>
          </a:p>
        </p:txBody>
      </p:sp>
      <p:sp>
        <p:nvSpPr>
          <p:cNvPr id="4" name="TextBox 3"/>
          <p:cNvSpPr txBox="1"/>
          <p:nvPr/>
        </p:nvSpPr>
        <p:spPr>
          <a:xfrm>
            <a:off x="385481" y="1069902"/>
            <a:ext cx="4584665" cy="5367840"/>
          </a:xfrm>
          <a:prstGeom prst="rect">
            <a:avLst/>
          </a:prstGeom>
          <a:noFill/>
        </p:spPr>
        <p:txBody>
          <a:bodyPr wrap="square" lIns="182880" tIns="146304" rIns="182880" bIns="146304" rtlCol="0">
            <a:noAutofit/>
          </a:bodyPr>
          <a:lstStyle/>
          <a:p>
            <a:pPr>
              <a:lnSpc>
                <a:spcPct val="90000"/>
              </a:lnSpc>
              <a:spcBef>
                <a:spcPts val="600"/>
              </a:spcBef>
              <a:spcAft>
                <a:spcPts val="600"/>
              </a:spcAft>
              <a:buClr>
                <a:schemeClr val="accent3"/>
              </a:buClr>
              <a:buSzPct val="75000"/>
            </a:pPr>
            <a:r>
              <a:rPr lang="en-US" dirty="0">
                <a:solidFill>
                  <a:schemeClr val="tx1">
                    <a:lumMod val="65000"/>
                    <a:lumOff val="35000"/>
                  </a:schemeClr>
                </a:solidFill>
              </a:rPr>
              <a:t>The performance benefits of expressing data processing as a DAG are: </a:t>
            </a:r>
          </a:p>
          <a:p>
            <a:pPr marL="194310"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Eliminates replicated write barrier between successive computations</a:t>
            </a:r>
          </a:p>
          <a:p>
            <a:pPr marL="194310"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Eliminates job launch overhead of workflow jobs</a:t>
            </a:r>
          </a:p>
          <a:p>
            <a:pPr marL="194310"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Eliminates extra stage of map reads in every workflow job</a:t>
            </a:r>
          </a:p>
          <a:p>
            <a:pPr marL="194310"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Eliminates queue and resource contention suffered by workflow jobs that are started after a predecessor job completes</a:t>
            </a:r>
          </a:p>
          <a:p>
            <a:pPr marL="194310"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Better locality because the engine has the global picture </a:t>
            </a:r>
          </a:p>
          <a:p>
            <a:pPr>
              <a:lnSpc>
                <a:spcPct val="90000"/>
              </a:lnSpc>
              <a:spcBef>
                <a:spcPts val="600"/>
              </a:spcBef>
              <a:spcAft>
                <a:spcPts val="600"/>
              </a:spcAft>
              <a:buClr>
                <a:schemeClr val="accent3"/>
              </a:buClr>
              <a:buSzPct val="75000"/>
            </a:pPr>
            <a:r>
              <a:rPr lang="en-US" dirty="0">
                <a:solidFill>
                  <a:schemeClr val="tx1">
                    <a:lumMod val="65000"/>
                    <a:lumOff val="35000"/>
                  </a:schemeClr>
                </a:solidFill>
              </a:rPr>
              <a:t>Runtime optimizations: Application can modify the DAG at runtime to optimize execution. Applications can:</a:t>
            </a:r>
          </a:p>
          <a:p>
            <a:pPr marL="194310" lvl="1"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Change task concurrency, </a:t>
            </a:r>
          </a:p>
          <a:p>
            <a:pPr marL="194310" lvl="1"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Change task scheduling and </a:t>
            </a:r>
          </a:p>
          <a:p>
            <a:pPr marL="194310" lvl="1" indent="-182880">
              <a:lnSpc>
                <a:spcPct val="90000"/>
              </a:lnSpc>
              <a:spcAft>
                <a:spcPts val="600"/>
              </a:spcAft>
              <a:buFont typeface="Arial" panose="020B0604020202020204" pitchFamily="34" charset="0"/>
              <a:buChar char="•"/>
            </a:pPr>
            <a:r>
              <a:rPr lang="en-US" sz="1600" dirty="0">
                <a:solidFill>
                  <a:schemeClr val="tx1">
                    <a:lumMod val="65000"/>
                    <a:lumOff val="35000"/>
                  </a:schemeClr>
                </a:solidFill>
              </a:rPr>
              <a:t>Change DAG edges</a:t>
            </a:r>
          </a:p>
          <a:p>
            <a:pPr marL="11430">
              <a:lnSpc>
                <a:spcPct val="90000"/>
              </a:lnSpc>
              <a:spcAft>
                <a:spcPts val="600"/>
              </a:spcAft>
            </a:pPr>
            <a:endParaRPr lang="en-US" sz="1600" dirty="0">
              <a:solidFill>
                <a:schemeClr val="tx1">
                  <a:lumMod val="85000"/>
                  <a:lumOff val="15000"/>
                </a:schemeClr>
              </a:solidFill>
            </a:endParaRPr>
          </a:p>
          <a:p>
            <a:pPr marL="651510" lvl="1" indent="-285750">
              <a:lnSpc>
                <a:spcPct val="90000"/>
              </a:lnSpc>
              <a:spcAft>
                <a:spcPts val="600"/>
              </a:spcAft>
              <a:buFont typeface="Arial" panose="020B0604020202020204" pitchFamily="34" charset="0"/>
              <a:buChar char="•"/>
            </a:pPr>
            <a:endParaRPr lang="en-US" sz="1600" dirty="0">
              <a:solidFill>
                <a:schemeClr val="tx1">
                  <a:lumMod val="85000"/>
                  <a:lumOff val="15000"/>
                </a:schemeClr>
              </a:solidFill>
            </a:endParaRPr>
          </a:p>
          <a:p>
            <a:pPr marL="194310" indent="-285750">
              <a:lnSpc>
                <a:spcPct val="90000"/>
              </a:lnSpc>
              <a:spcAft>
                <a:spcPts val="600"/>
              </a:spcAft>
              <a:buFont typeface="Arial" panose="020B0604020202020204" pitchFamily="34" charset="0"/>
              <a:buChar char="•"/>
            </a:pPr>
            <a:endParaRPr lang="en-US" sz="1600" dirty="0">
              <a:solidFill>
                <a:schemeClr val="tx1">
                  <a:lumMod val="85000"/>
                  <a:lumOff val="15000"/>
                </a:schemeClr>
              </a:solidFill>
            </a:endParaRPr>
          </a:p>
        </p:txBody>
      </p:sp>
      <p:cxnSp>
        <p:nvCxnSpPr>
          <p:cNvPr id="14" name="Straight Connector 13"/>
          <p:cNvCxnSpPr>
            <a:stCxn id="116" idx="2"/>
            <a:endCxn id="32" idx="0"/>
          </p:cNvCxnSpPr>
          <p:nvPr/>
        </p:nvCxnSpPr>
        <p:spPr>
          <a:xfrm>
            <a:off x="9398563" y="2158042"/>
            <a:ext cx="257607" cy="65419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6" idx="2"/>
            <a:endCxn id="33" idx="0"/>
          </p:cNvCxnSpPr>
          <p:nvPr/>
        </p:nvCxnSpPr>
        <p:spPr>
          <a:xfrm>
            <a:off x="9398563" y="2158042"/>
            <a:ext cx="900248" cy="6541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2" idx="0"/>
          </p:cNvCxnSpPr>
          <p:nvPr/>
        </p:nvCxnSpPr>
        <p:spPr>
          <a:xfrm flipV="1">
            <a:off x="9656170" y="2158041"/>
            <a:ext cx="828028" cy="6541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33" idx="0"/>
            <a:endCxn id="120" idx="2"/>
          </p:cNvCxnSpPr>
          <p:nvPr/>
        </p:nvCxnSpPr>
        <p:spPr>
          <a:xfrm flipV="1">
            <a:off x="10298811" y="2158042"/>
            <a:ext cx="203691" cy="6541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2" idx="0"/>
            <a:endCxn id="119" idx="2"/>
          </p:cNvCxnSpPr>
          <p:nvPr/>
        </p:nvCxnSpPr>
        <p:spPr>
          <a:xfrm flipV="1">
            <a:off x="9656170" y="2158042"/>
            <a:ext cx="300527" cy="65419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3" idx="0"/>
            <a:endCxn id="119" idx="2"/>
          </p:cNvCxnSpPr>
          <p:nvPr/>
        </p:nvCxnSpPr>
        <p:spPr>
          <a:xfrm flipH="1" flipV="1">
            <a:off x="9956697" y="2158042"/>
            <a:ext cx="342114" cy="6541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35" idx="0"/>
            <a:endCxn id="32" idx="2"/>
          </p:cNvCxnSpPr>
          <p:nvPr/>
        </p:nvCxnSpPr>
        <p:spPr>
          <a:xfrm flipH="1" flipV="1">
            <a:off x="9656170" y="3085150"/>
            <a:ext cx="434674" cy="130449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5" idx="0"/>
            <a:endCxn id="33" idx="2"/>
          </p:cNvCxnSpPr>
          <p:nvPr/>
        </p:nvCxnSpPr>
        <p:spPr>
          <a:xfrm flipV="1">
            <a:off x="10090844" y="3085149"/>
            <a:ext cx="207967" cy="13044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6" idx="0"/>
            <a:endCxn id="35" idx="2"/>
          </p:cNvCxnSpPr>
          <p:nvPr/>
        </p:nvCxnSpPr>
        <p:spPr>
          <a:xfrm flipH="1" flipV="1">
            <a:off x="10090844" y="4689199"/>
            <a:ext cx="518383" cy="89583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6" idx="0"/>
            <a:endCxn id="34" idx="2"/>
          </p:cNvCxnSpPr>
          <p:nvPr/>
        </p:nvCxnSpPr>
        <p:spPr>
          <a:xfrm flipV="1">
            <a:off x="10609227" y="3085149"/>
            <a:ext cx="842873" cy="24998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6" idx="2"/>
            <a:endCxn id="34" idx="0"/>
          </p:cNvCxnSpPr>
          <p:nvPr/>
        </p:nvCxnSpPr>
        <p:spPr>
          <a:xfrm>
            <a:off x="11125034" y="2163852"/>
            <a:ext cx="327066" cy="6483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27" idx="2"/>
            <a:endCxn id="34" idx="0"/>
          </p:cNvCxnSpPr>
          <p:nvPr/>
        </p:nvCxnSpPr>
        <p:spPr>
          <a:xfrm flipH="1">
            <a:off x="11452100" y="2158041"/>
            <a:ext cx="303297" cy="6541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9410888" y="2812232"/>
            <a:ext cx="490564" cy="272918"/>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33" name="Rectangle 32"/>
          <p:cNvSpPr/>
          <p:nvPr/>
        </p:nvSpPr>
        <p:spPr bwMode="auto">
          <a:xfrm>
            <a:off x="10055333" y="2812231"/>
            <a:ext cx="486955" cy="272918"/>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34" name="Rectangle 33"/>
          <p:cNvSpPr/>
          <p:nvPr/>
        </p:nvSpPr>
        <p:spPr bwMode="auto">
          <a:xfrm>
            <a:off x="11181735" y="2812232"/>
            <a:ext cx="540729" cy="272917"/>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35" name="Rectangle 34"/>
          <p:cNvSpPr/>
          <p:nvPr/>
        </p:nvSpPr>
        <p:spPr bwMode="auto">
          <a:xfrm>
            <a:off x="9848387" y="4389640"/>
            <a:ext cx="484914" cy="299559"/>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36" name="Rectangle 35"/>
          <p:cNvSpPr/>
          <p:nvPr/>
        </p:nvSpPr>
        <p:spPr bwMode="auto">
          <a:xfrm>
            <a:off x="10338702" y="5585038"/>
            <a:ext cx="541050" cy="276518"/>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16" name="Rectangle 115"/>
          <p:cNvSpPr/>
          <p:nvPr/>
        </p:nvSpPr>
        <p:spPr bwMode="auto">
          <a:xfrm>
            <a:off x="9153281" y="1874971"/>
            <a:ext cx="490564" cy="283071"/>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19" name="Rectangle 118"/>
          <p:cNvSpPr/>
          <p:nvPr/>
        </p:nvSpPr>
        <p:spPr bwMode="auto">
          <a:xfrm>
            <a:off x="9711415" y="1874971"/>
            <a:ext cx="490564" cy="283071"/>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20" name="Rectangle 119"/>
          <p:cNvSpPr/>
          <p:nvPr/>
        </p:nvSpPr>
        <p:spPr bwMode="auto">
          <a:xfrm>
            <a:off x="10257220" y="1874971"/>
            <a:ext cx="490564" cy="283071"/>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26" name="Rectangle 125"/>
          <p:cNvSpPr/>
          <p:nvPr/>
        </p:nvSpPr>
        <p:spPr bwMode="auto">
          <a:xfrm>
            <a:off x="10879752" y="1880781"/>
            <a:ext cx="490564" cy="283071"/>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27" name="Rectangle 126"/>
          <p:cNvSpPr/>
          <p:nvPr/>
        </p:nvSpPr>
        <p:spPr bwMode="auto">
          <a:xfrm>
            <a:off x="11510115" y="1874970"/>
            <a:ext cx="490564" cy="283071"/>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241" name="TextBox 240"/>
          <p:cNvSpPr txBox="1"/>
          <p:nvPr/>
        </p:nvSpPr>
        <p:spPr>
          <a:xfrm>
            <a:off x="9153281" y="1256039"/>
            <a:ext cx="2911893" cy="392430"/>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grpSp>
        <p:nvGrpSpPr>
          <p:cNvPr id="182" name="Group 181"/>
          <p:cNvGrpSpPr/>
          <p:nvPr/>
        </p:nvGrpSpPr>
        <p:grpSpPr>
          <a:xfrm>
            <a:off x="4947506" y="1244093"/>
            <a:ext cx="3533916" cy="4609736"/>
            <a:chOff x="4947506" y="1531174"/>
            <a:chExt cx="3533916" cy="4609736"/>
          </a:xfrm>
        </p:grpSpPr>
        <p:cxnSp>
          <p:nvCxnSpPr>
            <p:cNvPr id="136" name="Straight Connector 135"/>
            <p:cNvCxnSpPr>
              <a:stCxn id="169" idx="2"/>
              <a:endCxn id="15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70" idx="2"/>
              <a:endCxn id="15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8" idx="2"/>
              <a:endCxn id="16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62" idx="3"/>
              <a:endCxn id="17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72" idx="2"/>
              <a:endCxn id="15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71" idx="2"/>
              <a:endCxn id="15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61" idx="3"/>
              <a:endCxn id="17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60" idx="2"/>
              <a:endCxn id="16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7" idx="2"/>
              <a:endCxn id="16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endCxn id="15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66" idx="2"/>
              <a:endCxn id="15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65" idx="2"/>
              <a:endCxn id="15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5" idx="2"/>
              <a:endCxn id="15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5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56" idx="0"/>
              <a:endCxn id="16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56" idx="2"/>
              <a:endCxn id="16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67" idx="2"/>
              <a:endCxn id="16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68" idx="2"/>
              <a:endCxn id="16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63" idx="3"/>
              <a:endCxn id="16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63" idx="3"/>
              <a:endCxn id="16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57" name="Rectangle 15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58" name="Rectangle 15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59" name="Rectangle 15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60" name="Rectangle 15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61" name="Flowchart: Magnetic Disk 16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162" name="Flowchart: Magnetic Disk 16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163" name="Flowchart: Magnetic Disk 16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164" name="Rectangle 16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65" name="Rectangle 16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66" name="Rectangle 16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67" name="Rectangle 16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68" name="Rectangle 16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69" name="Rectangle 16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70" name="Rectangle 16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71" name="Rectangle 17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72" name="Rectangle 17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76" name="TextBox 175"/>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243" name="Freeform 242"/>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grpSp>
      <p:pic>
        <p:nvPicPr>
          <p:cNvPr id="244" name="Picture 2" descr="https://svn.apache.org/repos/asf/tez/site/images/ApacheTez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2331" y="1293008"/>
            <a:ext cx="309045" cy="309045"/>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8631621" y="3294993"/>
            <a:ext cx="331076" cy="392626"/>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8895165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900502"/>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Hadoop</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a:t>
            </a:r>
            <a:r>
              <a:rPr lang="en-US" sz="2353" dirty="0" err="1">
                <a:ln>
                  <a:solidFill>
                    <a:srgbClr val="FFFFFF">
                      <a:alpha val="0"/>
                    </a:srgbClr>
                  </a:solidFill>
                </a:ln>
                <a:solidFill>
                  <a:schemeClr val="tx2"/>
                </a:solidFill>
                <a:ea typeface="Segoe UI" pitchFamily="34" charset="0"/>
                <a:cs typeface="Segoe UI" pitchFamily="34" charset="0"/>
              </a:rPr>
              <a:t>HCatalog</a:t>
            </a:r>
            <a:endParaRPr lang="en-US" sz="2353" dirty="0">
              <a:ln>
                <a:solidFill>
                  <a:srgbClr val="FFFFFF">
                    <a:alpha val="0"/>
                  </a:srgbClr>
                </a:solidFill>
              </a:ln>
              <a:solidFill>
                <a:schemeClr val="tx2"/>
              </a:solidFill>
              <a:ea typeface="Segoe UI" pitchFamily="34" charset="0"/>
              <a:cs typeface="Segoe UI" pitchFamily="34" charset="0"/>
            </a:endParaRP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Hive</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Pig</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HBase</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Apache Storm</a:t>
            </a:r>
          </a:p>
          <a:p>
            <a:pPr marL="558686" lvl="1" indent="-448193" defTabSz="913770" fontAlgn="base">
              <a:buClr>
                <a:schemeClr val="accent3">
                  <a:lumMod val="50000"/>
                </a:schemeClr>
              </a:buClr>
              <a:buBlip>
                <a:blip r:embed="rId2"/>
              </a:buBlip>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302518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HDInsight on Linux (HDI): Technical Overview</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2</a:t>
            </a:fld>
            <a:endParaRPr lang="en-IN" dirty="0"/>
          </a:p>
        </p:txBody>
      </p:sp>
    </p:spTree>
    <p:extLst>
      <p:ext uri="{BB962C8B-B14F-4D97-AF65-F5344CB8AC3E}">
        <p14:creationId xmlns:p14="http://schemas.microsoft.com/office/powerpoint/2010/main" val="36498288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20</a:t>
            </a:fld>
            <a:endParaRPr lang="en-US" dirty="0"/>
          </a:p>
        </p:txBody>
      </p:sp>
      <p:sp>
        <p:nvSpPr>
          <p:cNvPr id="4" name="TextBox 3"/>
          <p:cNvSpPr txBox="1"/>
          <p:nvPr/>
        </p:nvSpPr>
        <p:spPr>
          <a:xfrm>
            <a:off x="502920" y="1327465"/>
            <a:ext cx="11183112" cy="530352"/>
          </a:xfrm>
          <a:prstGeom prst="rect">
            <a:avLst/>
          </a:prstGeom>
          <a:solidFill>
            <a:schemeClr val="accent3"/>
          </a:solidFill>
        </p:spPr>
        <p:txBody>
          <a:bodyPr wrap="none" lIns="182880" tIns="146304" rIns="182880" bIns="146304" rtlCol="0">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459157" y="1904281"/>
            <a:ext cx="7142139" cy="4298649"/>
          </a:xfrm>
          <a:prstGeom prst="rect">
            <a:avLst/>
          </a:prstGeom>
          <a:noFill/>
        </p:spPr>
        <p:txBody>
          <a:bodyPr wrap="square" lIns="182880" tIns="146304" rIns="182880" bIns="146304" rtlCol="0">
            <a:noAutofit/>
          </a:bodyPr>
          <a:lstStyle/>
          <a:p>
            <a:pPr marL="285750" indent="-285750">
              <a:lnSpc>
                <a:spcPts val="26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Based on the Hortonworks Data Platform (HDP)</a:t>
            </a:r>
          </a:p>
          <a:p>
            <a:pPr marL="285750" indent="-285750">
              <a:lnSpc>
                <a:spcPts val="26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Provisioned as clusters on Azure. Clusters can run on Windows or Linux Servers.</a:t>
            </a:r>
          </a:p>
          <a:p>
            <a:pPr marL="285750" indent="-285750">
              <a:lnSpc>
                <a:spcPts val="26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Offers a capacity-on-demand, pay-as-you-go pricing model</a:t>
            </a:r>
          </a:p>
          <a:p>
            <a:pPr marL="285750" indent="-285750">
              <a:lnSpc>
                <a:spcPts val="2600"/>
              </a:lnSpc>
              <a:spcBef>
                <a:spcPts val="300"/>
              </a:spcBef>
              <a:buClr>
                <a:schemeClr val="accent3"/>
              </a:buClr>
              <a:buSzPct val="75000"/>
              <a:buFont typeface="Wingdings" panose="05000000000000000000" pitchFamily="2" charset="2"/>
              <a:buChar char="v"/>
            </a:pPr>
            <a:r>
              <a:rPr lang="en-US" sz="2000" dirty="0">
                <a:solidFill>
                  <a:schemeClr val="tx1">
                    <a:lumMod val="65000"/>
                    <a:lumOff val="35000"/>
                  </a:schemeClr>
                </a:solidFill>
              </a:rPr>
              <a:t>Integrates with:</a:t>
            </a:r>
          </a:p>
          <a:p>
            <a:pPr marL="640080" lvl="1" indent="-342900">
              <a:lnSpc>
                <a:spcPts val="2500"/>
              </a:lnSpc>
              <a:spcBef>
                <a:spcPts val="300"/>
              </a:spcBef>
              <a:buClr>
                <a:schemeClr val="accent3"/>
              </a:buClr>
              <a:buSzPct val="75000"/>
              <a:buFont typeface="Wingdings" panose="05000000000000000000" pitchFamily="2" charset="2"/>
              <a:buChar char="§"/>
            </a:pPr>
            <a:r>
              <a:rPr lang="en-US" dirty="0">
                <a:solidFill>
                  <a:schemeClr val="tx1">
                    <a:lumMod val="65000"/>
                    <a:lumOff val="35000"/>
                  </a:schemeClr>
                </a:solidFill>
              </a:rPr>
              <a:t>Azure Blob Storage and Azure Data Lake Store for the Hadoop File System (HDFS) </a:t>
            </a:r>
          </a:p>
          <a:p>
            <a:pPr marL="640080" lvl="1" indent="-342900">
              <a:lnSpc>
                <a:spcPts val="2500"/>
              </a:lnSpc>
              <a:spcBef>
                <a:spcPts val="300"/>
              </a:spcBef>
              <a:buClr>
                <a:schemeClr val="accent3"/>
              </a:buClr>
              <a:buSzPct val="75000"/>
              <a:buFont typeface="Wingdings" panose="05000000000000000000" pitchFamily="2" charset="2"/>
              <a:buChar char="§"/>
            </a:pPr>
            <a:r>
              <a:rPr lang="en-US" dirty="0">
                <a:solidFill>
                  <a:schemeClr val="tx1">
                    <a:lumMod val="65000"/>
                    <a:lumOff val="35000"/>
                  </a:schemeClr>
                </a:solidFill>
              </a:rPr>
              <a:t>Azure Portal for management and administration</a:t>
            </a:r>
          </a:p>
          <a:p>
            <a:pPr marL="640080" lvl="1" indent="-342900">
              <a:lnSpc>
                <a:spcPts val="2500"/>
              </a:lnSpc>
              <a:spcBef>
                <a:spcPts val="300"/>
              </a:spcBef>
              <a:buClr>
                <a:schemeClr val="accent3"/>
              </a:buClr>
              <a:buSzPct val="75000"/>
              <a:buFont typeface="Wingdings" panose="05000000000000000000" pitchFamily="2" charset="2"/>
              <a:buChar char="§"/>
            </a:pPr>
            <a:r>
              <a:rPr lang="en-US" dirty="0">
                <a:solidFill>
                  <a:schemeClr val="tx1">
                    <a:lumMod val="65000"/>
                    <a:lumOff val="35000"/>
                  </a:schemeClr>
                </a:solidFill>
              </a:rPr>
              <a:t>Visual Studio for application development tooling</a:t>
            </a:r>
          </a:p>
          <a:p>
            <a:pPr marL="285750" indent="-285750">
              <a:lnSpc>
                <a:spcPct val="90000"/>
              </a:lnSpc>
              <a:spcAft>
                <a:spcPts val="600"/>
              </a:spcAft>
              <a:buClr>
                <a:schemeClr val="accent3"/>
              </a:buClr>
              <a:buSzPct val="75000"/>
              <a:buFont typeface="Wingdings" panose="05000000000000000000" pitchFamily="2" charset="2"/>
              <a:buChar char="v"/>
            </a:pPr>
            <a:endParaRPr lang="en-US" dirty="0">
              <a:solidFill>
                <a:schemeClr val="tx1">
                  <a:lumMod val="85000"/>
                  <a:lumOff val="15000"/>
                </a:schemeClr>
              </a:solidFill>
            </a:endParaRPr>
          </a:p>
        </p:txBody>
      </p:sp>
      <p:pic>
        <p:nvPicPr>
          <p:cNvPr id="6" name="Picture 2" descr="https://svn.apache.org/repos/asf/tez/site/images/ApacheTez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031" y="2872267"/>
            <a:ext cx="885810" cy="88581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7950111" y="2899242"/>
            <a:ext cx="670559" cy="54005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505050"/>
              </a:solidFill>
            </a:endParaRPr>
          </a:p>
        </p:txBody>
      </p:sp>
      <p:grpSp>
        <p:nvGrpSpPr>
          <p:cNvPr id="12" name="Group 11"/>
          <p:cNvGrpSpPr/>
          <p:nvPr/>
        </p:nvGrpSpPr>
        <p:grpSpPr>
          <a:xfrm>
            <a:off x="9143600" y="4103715"/>
            <a:ext cx="1085345" cy="1085344"/>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176"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505050"/>
                </a:solidFill>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505050"/>
                </a:solidFill>
              </a:endParaRPr>
            </a:p>
          </p:txBody>
        </p:sp>
      </p:grpSp>
      <p:pic>
        <p:nvPicPr>
          <p:cNvPr id="19"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7514" y="4163717"/>
            <a:ext cx="647979" cy="9744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a:stretch>
            <a:fillRect/>
          </a:stretch>
        </p:blipFill>
        <p:spPr>
          <a:xfrm>
            <a:off x="7385787" y="4102809"/>
            <a:ext cx="1128491" cy="103531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3903" y="2987725"/>
            <a:ext cx="1025398" cy="102539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6520" y="5453772"/>
            <a:ext cx="1796566" cy="59885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2502" y="5529188"/>
            <a:ext cx="1871537" cy="4480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flipH="1">
            <a:off x="7760477" y="2058143"/>
            <a:ext cx="4026008" cy="640079"/>
          </a:xfrm>
          <a:prstGeom prst="rect">
            <a:avLst/>
          </a:prstGeom>
          <a:noFill/>
        </p:spPr>
        <p:txBody>
          <a:bodyPr wrap="square" lIns="182880" tIns="91440" rIns="182880" bIns="91440" rtlCol="0">
            <a:noAutofit/>
          </a:bodyPr>
          <a:lstStyle/>
          <a:p>
            <a:pPr>
              <a:lnSpc>
                <a:spcPct val="90000"/>
              </a:lnSpc>
              <a:spcAft>
                <a:spcPts val="600"/>
              </a:spcAft>
            </a:pPr>
            <a:r>
              <a:rPr lang="en-US" dirty="0">
                <a:solidFill>
                  <a:schemeClr val="tx1">
                    <a:lumMod val="65000"/>
                    <a:lumOff val="35000"/>
                  </a:schemeClr>
                </a:solidFill>
              </a:rPr>
              <a:t>In addition to the core, HDInsight supports the Hadoop Ecosystem</a:t>
            </a:r>
          </a:p>
        </p:txBody>
      </p:sp>
      <p:pic>
        <p:nvPicPr>
          <p:cNvPr id="27656" name="Picture 8" descr="Apache HBa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1851" y="3316328"/>
            <a:ext cx="1468114" cy="374838"/>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165732" y="3161770"/>
            <a:ext cx="3032617" cy="296923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4001916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78730" y="886120"/>
            <a:ext cx="7946796" cy="550525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892173" y="61355"/>
            <a:ext cx="10389377" cy="920409"/>
          </a:xfrm>
        </p:spPr>
        <p:txBody>
          <a:bodyPr vert="horz" wrap="square" lIns="146304" tIns="91440" rIns="146304" bIns="91440" rtlCol="0" anchor="t">
            <a:noAutofit/>
          </a:bodyPr>
          <a:lstStyle/>
          <a:p>
            <a:r>
              <a:rPr lang="en-US" dirty="0"/>
              <a:t>HDInsight: How/Where it fits?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21</a:t>
            </a:fld>
            <a:endParaRPr lang="en-US" dirty="0"/>
          </a:p>
        </p:txBody>
      </p:sp>
      <p:sp>
        <p:nvSpPr>
          <p:cNvPr id="15" name="Rectangle 14"/>
          <p:cNvSpPr/>
          <p:nvPr/>
        </p:nvSpPr>
        <p:spPr bwMode="auto">
          <a:xfrm>
            <a:off x="1101969" y="4326944"/>
            <a:ext cx="7162799" cy="1883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ectangle 11"/>
          <p:cNvSpPr/>
          <p:nvPr/>
        </p:nvSpPr>
        <p:spPr bwMode="auto">
          <a:xfrm>
            <a:off x="1101969" y="3224781"/>
            <a:ext cx="7162799" cy="6199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1101969" y="1300666"/>
            <a:ext cx="7162799" cy="1935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 name="TextBox 5"/>
          <p:cNvSpPr txBox="1"/>
          <p:nvPr/>
        </p:nvSpPr>
        <p:spPr>
          <a:xfrm>
            <a:off x="1101574" y="1767438"/>
            <a:ext cx="182242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rPr>
              <a:t>analytics service</a:t>
            </a:r>
          </a:p>
        </p:txBody>
      </p:sp>
      <p:sp>
        <p:nvSpPr>
          <p:cNvPr id="8" name="TextBox 7"/>
          <p:cNvSpPr txBox="1"/>
          <p:nvPr/>
        </p:nvSpPr>
        <p:spPr>
          <a:xfrm>
            <a:off x="1124068" y="2547483"/>
            <a:ext cx="1273547" cy="461665"/>
          </a:xfrm>
          <a:prstGeom prst="rect">
            <a:avLst/>
          </a:prstGeom>
          <a:noFill/>
          <a:ln>
            <a:noFill/>
          </a:ln>
        </p:spPr>
        <p:txBody>
          <a:bodyPr wrap="square" lIns="182880" tIns="91440" rIns="182880" bIns="91440" rtlCol="0">
            <a:spAutoFit/>
          </a:bodyPr>
          <a:lstStyle/>
          <a:p>
            <a:pPr>
              <a:lnSpc>
                <a:spcPct val="90000"/>
              </a:lnSpc>
              <a:spcAft>
                <a:spcPts val="600"/>
              </a:spcAft>
            </a:pPr>
            <a:r>
              <a:rPr lang="en-US" sz="2000" dirty="0">
                <a:solidFill>
                  <a:schemeClr val="bg1"/>
                </a:solidFill>
              </a:rPr>
              <a:t>U-SQL</a:t>
            </a:r>
          </a:p>
        </p:txBody>
      </p:sp>
      <p:pic>
        <p:nvPicPr>
          <p:cNvPr id="5122" name="Picture 2" descr="http://www.ebaytechblog.com/wp-content/uploads/2014/05/spark_logo.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4065884" y="2488952"/>
            <a:ext cx="721087" cy="3829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4" name="Picture 4" descr="https://storm.apache.org/images/logo.png"/>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313592" y="2515605"/>
            <a:ext cx="1220503" cy="382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1101969" y="3844769"/>
            <a:ext cx="7162799" cy="4821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ea typeface="Segoe UI" pitchFamily="34" charset="0"/>
              <a:cs typeface="Segoe UI" pitchFamily="34" charset="0"/>
            </a:endParaRPr>
          </a:p>
        </p:txBody>
      </p:sp>
      <p:sp>
        <p:nvSpPr>
          <p:cNvPr id="13" name="Trapezoid 12"/>
          <p:cNvSpPr/>
          <p:nvPr/>
        </p:nvSpPr>
        <p:spPr bwMode="auto">
          <a:xfrm flipV="1">
            <a:off x="2553678" y="3142081"/>
            <a:ext cx="1484611" cy="375139"/>
          </a:xfrm>
          <a:prstGeom prst="trapezoid">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 name="Trapezoid 17"/>
          <p:cNvSpPr/>
          <p:nvPr/>
        </p:nvSpPr>
        <p:spPr bwMode="auto">
          <a:xfrm flipV="1">
            <a:off x="5367216" y="3142081"/>
            <a:ext cx="1484611" cy="375139"/>
          </a:xfrm>
          <a:prstGeom prst="trapezoid">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TextBox 13"/>
          <p:cNvSpPr txBox="1"/>
          <p:nvPr/>
        </p:nvSpPr>
        <p:spPr>
          <a:xfrm>
            <a:off x="4263368" y="3233361"/>
            <a:ext cx="100194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rPr>
              <a:t>YARN</a:t>
            </a:r>
          </a:p>
        </p:txBody>
      </p:sp>
      <p:sp>
        <p:nvSpPr>
          <p:cNvPr id="20" name="TextBox 19"/>
          <p:cNvSpPr txBox="1"/>
          <p:nvPr/>
        </p:nvSpPr>
        <p:spPr>
          <a:xfrm>
            <a:off x="4300653" y="3842958"/>
            <a:ext cx="927370"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rPr>
              <a:t>HDFS</a:t>
            </a:r>
          </a:p>
        </p:txBody>
      </p:sp>
      <p:grpSp>
        <p:nvGrpSpPr>
          <p:cNvPr id="21" name="Group 20"/>
          <p:cNvGrpSpPr/>
          <p:nvPr/>
        </p:nvGrpSpPr>
        <p:grpSpPr>
          <a:xfrm>
            <a:off x="3176120" y="4468676"/>
            <a:ext cx="795144" cy="639638"/>
            <a:chOff x="372628" y="2473035"/>
            <a:chExt cx="691781" cy="691781"/>
          </a:xfrm>
        </p:grpSpPr>
        <p:sp>
          <p:nvSpPr>
            <p:cNvPr id="22" name="Rectangle 21"/>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Devices</a:t>
              </a:r>
            </a:p>
          </p:txBody>
        </p:sp>
        <p:grpSp>
          <p:nvGrpSpPr>
            <p:cNvPr id="23" name="Group 22"/>
            <p:cNvGrpSpPr/>
            <p:nvPr/>
          </p:nvGrpSpPr>
          <p:grpSpPr>
            <a:xfrm>
              <a:off x="476130" y="2594121"/>
              <a:ext cx="496449" cy="266646"/>
              <a:chOff x="2769908" y="1409697"/>
              <a:chExt cx="1965320" cy="1055586"/>
            </a:xfrm>
          </p:grpSpPr>
          <p:sp>
            <p:nvSpPr>
              <p:cNvPr id="2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effectLst/>
                  <a:uLnTx/>
                  <a:uFillTx/>
                </a:endParaRPr>
              </a:p>
            </p:txBody>
          </p:sp>
          <p:sp>
            <p:nvSpPr>
              <p:cNvPr id="2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000" spc="-50" dirty="0">
                  <a:solidFill>
                    <a:schemeClr val="tx1"/>
                  </a:solidFill>
                  <a:ea typeface="Segoe UI" pitchFamily="34" charset="0"/>
                  <a:cs typeface="Segoe UI" pitchFamily="34" charset="0"/>
                </a:endParaRPr>
              </a:p>
            </p:txBody>
          </p:sp>
          <p:sp>
            <p:nvSpPr>
              <p:cNvPr id="2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953"/>
                <a:endParaRPr lang="en-US" sz="1000" spc="-135" dirty="0">
                  <a:solidFill>
                    <a:schemeClr val="tx1"/>
                  </a:solidFill>
                </a:endParaRPr>
              </a:p>
            </p:txBody>
          </p:sp>
        </p:grpSp>
      </p:grpSp>
      <p:grpSp>
        <p:nvGrpSpPr>
          <p:cNvPr id="27" name="Group 26"/>
          <p:cNvGrpSpPr/>
          <p:nvPr/>
        </p:nvGrpSpPr>
        <p:grpSpPr>
          <a:xfrm>
            <a:off x="1726026" y="5460594"/>
            <a:ext cx="726222" cy="639638"/>
            <a:chOff x="1103397" y="3187789"/>
            <a:chExt cx="785423" cy="691781"/>
          </a:xfrm>
        </p:grpSpPr>
        <p:sp>
          <p:nvSpPr>
            <p:cNvPr id="28" name="Rectangle 27"/>
            <p:cNvSpPr/>
            <p:nvPr>
              <p:custDataLst>
                <p:tags r:id="rId7"/>
              </p:custDataLst>
            </p:nvPr>
          </p:nvSpPr>
          <p:spPr bwMode="auto">
            <a:xfrm>
              <a:off x="1103397" y="3187789"/>
              <a:ext cx="785423"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Relational</a:t>
              </a:r>
              <a:endParaRPr lang="en-US" sz="1000" dirty="0">
                <a:solidFill>
                  <a:schemeClr val="tx1"/>
                </a:solidFill>
                <a:ea typeface="Segoe UI" pitchFamily="34" charset="0"/>
                <a:cs typeface="Segoe UI" pitchFamily="34" charset="0"/>
              </a:endParaRPr>
            </a:p>
          </p:txBody>
        </p:sp>
        <p:grpSp>
          <p:nvGrpSpPr>
            <p:cNvPr id="29" name="Group 28"/>
            <p:cNvGrpSpPr/>
            <p:nvPr/>
          </p:nvGrpSpPr>
          <p:grpSpPr>
            <a:xfrm>
              <a:off x="1304674" y="3262655"/>
              <a:ext cx="289229" cy="318346"/>
              <a:chOff x="9677938" y="4380341"/>
              <a:chExt cx="180750" cy="203154"/>
            </a:xfrm>
            <a:solidFill>
              <a:schemeClr val="bg1"/>
            </a:solidFill>
          </p:grpSpPr>
          <p:sp>
            <p:nvSpPr>
              <p:cNvPr id="30" name="Freeform 2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rtlCol="0" anchor="ctr"/>
              <a:lstStyle/>
              <a:p>
                <a:pPr algn="ctr" defTabSz="932330">
                  <a:defRPr/>
                </a:pPr>
                <a:endParaRPr lang="en-US" sz="1000" kern="0" dirty="0"/>
              </a:p>
            </p:txBody>
          </p:sp>
          <p:sp>
            <p:nvSpPr>
              <p:cNvPr id="31" name="Oval 30"/>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rtlCol="0" anchor="ctr"/>
              <a:lstStyle/>
              <a:p>
                <a:pPr algn="ctr" defTabSz="932330">
                  <a:defRPr/>
                </a:pPr>
                <a:endParaRPr lang="en-US" sz="1000" kern="0" dirty="0"/>
              </a:p>
            </p:txBody>
          </p:sp>
        </p:grpSp>
      </p:grpSp>
      <p:grpSp>
        <p:nvGrpSpPr>
          <p:cNvPr id="32" name="Group 31"/>
          <p:cNvGrpSpPr/>
          <p:nvPr/>
        </p:nvGrpSpPr>
        <p:grpSpPr>
          <a:xfrm>
            <a:off x="5741250" y="4468675"/>
            <a:ext cx="846490" cy="719457"/>
            <a:chOff x="2551230" y="2464452"/>
            <a:chExt cx="691781" cy="691781"/>
          </a:xfrm>
        </p:grpSpPr>
        <p:sp>
          <p:nvSpPr>
            <p:cNvPr id="33" name="Rectangle 32"/>
            <p:cNvSpPr/>
            <p:nvPr>
              <p:custDataLst>
                <p:tags r:id="rId6"/>
              </p:custDataLst>
            </p:nvPr>
          </p:nvSpPr>
          <p:spPr bwMode="auto">
            <a:xfrm>
              <a:off x="2551230"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Sensors</a:t>
              </a:r>
              <a:endParaRPr lang="en-US" sz="1000" dirty="0">
                <a:solidFill>
                  <a:schemeClr val="tx1"/>
                </a:solidFill>
                <a:ea typeface="Segoe UI" pitchFamily="34" charset="0"/>
                <a:cs typeface="Segoe UI" pitchFamily="34" charset="0"/>
              </a:endParaRPr>
            </a:p>
          </p:txBody>
        </p:sp>
        <p:sp>
          <p:nvSpPr>
            <p:cNvPr id="3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07555" tIns="53778" rIns="53778" bIns="107555" numCol="1" spcCol="0" rtlCol="0" fromWordArt="0" anchor="b" anchorCtr="0" forceAA="0" compatLnSpc="1">
              <a:prstTxWarp prst="textNoShape">
                <a:avLst/>
              </a:prstTxWarp>
              <a:noAutofit/>
            </a:bodyPr>
            <a:lstStyle/>
            <a:p>
              <a:pPr algn="ctr" defTabSz="1075103" fontAlgn="base">
                <a:spcBef>
                  <a:spcPct val="0"/>
                </a:spcBef>
                <a:spcAft>
                  <a:spcPct val="0"/>
                </a:spcAft>
                <a:defRPr/>
              </a:pPr>
              <a:endParaRPr lang="en-US" sz="1000" kern="0" spc="-59" dirty="0">
                <a:ea typeface="Segoe UI" pitchFamily="34" charset="0"/>
                <a:cs typeface="Segoe UI" pitchFamily="34" charset="0"/>
              </a:endParaRPr>
            </a:p>
          </p:txBody>
        </p:sp>
      </p:grpSp>
      <p:grpSp>
        <p:nvGrpSpPr>
          <p:cNvPr id="35" name="Group 34"/>
          <p:cNvGrpSpPr/>
          <p:nvPr/>
        </p:nvGrpSpPr>
        <p:grpSpPr>
          <a:xfrm>
            <a:off x="7130342" y="5460594"/>
            <a:ext cx="892177" cy="639638"/>
            <a:chOff x="1822857" y="3187789"/>
            <a:chExt cx="691781" cy="691781"/>
          </a:xfrm>
        </p:grpSpPr>
        <p:sp>
          <p:nvSpPr>
            <p:cNvPr id="36" name="Rectangle 35"/>
            <p:cNvSpPr/>
            <p:nvPr>
              <p:custDataLst>
                <p:tags r:id="rId5"/>
              </p:custDataLst>
            </p:nvPr>
          </p:nvSpPr>
          <p:spPr bwMode="auto">
            <a:xfrm>
              <a:off x="182285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Video</a:t>
              </a:r>
              <a:endParaRPr lang="en-US" sz="1000" dirty="0">
                <a:solidFill>
                  <a:schemeClr val="tx1"/>
                </a:solidFill>
                <a:ea typeface="Segoe UI" pitchFamily="34" charset="0"/>
                <a:cs typeface="Segoe UI" pitchFamily="34" charset="0"/>
              </a:endParaRPr>
            </a:p>
          </p:txBody>
        </p:sp>
        <p:sp>
          <p:nvSpPr>
            <p:cNvPr id="3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953"/>
              <a:endParaRPr lang="en-US" sz="1000" spc="-135" dirty="0">
                <a:solidFill>
                  <a:schemeClr val="tx1"/>
                </a:solidFill>
              </a:endParaRPr>
            </a:p>
          </p:txBody>
        </p:sp>
      </p:grpSp>
      <p:grpSp>
        <p:nvGrpSpPr>
          <p:cNvPr id="38" name="Group 37"/>
          <p:cNvGrpSpPr/>
          <p:nvPr/>
        </p:nvGrpSpPr>
        <p:grpSpPr>
          <a:xfrm>
            <a:off x="1682538" y="4468676"/>
            <a:ext cx="826714" cy="639638"/>
            <a:chOff x="291276" y="3187789"/>
            <a:chExt cx="894107" cy="691781"/>
          </a:xfrm>
        </p:grpSpPr>
        <p:sp>
          <p:nvSpPr>
            <p:cNvPr id="39" name="Rectangle 38"/>
            <p:cNvSpPr/>
            <p:nvPr>
              <p:custDataLst>
                <p:tags r:id="rId4"/>
              </p:custDataLst>
            </p:nvPr>
          </p:nvSpPr>
          <p:spPr bwMode="auto">
            <a:xfrm>
              <a:off x="291276" y="3187789"/>
              <a:ext cx="894107"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330">
                <a:lnSpc>
                  <a:spcPct val="90000"/>
                </a:lnSpc>
              </a:pPr>
              <a:r>
                <a:rPr lang="en-US" sz="1000" dirty="0">
                  <a:ln>
                    <a:solidFill>
                      <a:schemeClr val="bg1">
                        <a:alpha val="0"/>
                      </a:schemeClr>
                    </a:solidFill>
                  </a:ln>
                  <a:solidFill>
                    <a:schemeClr val="tx1"/>
                  </a:solidFill>
                </a:rPr>
                <a:t>Applications</a:t>
              </a:r>
            </a:p>
          </p:txBody>
        </p:sp>
        <p:sp>
          <p:nvSpPr>
            <p:cNvPr id="4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000" spc="-50" dirty="0">
                <a:solidFill>
                  <a:schemeClr val="tx1"/>
                </a:solidFill>
                <a:ea typeface="Segoe UI" pitchFamily="34" charset="0"/>
                <a:cs typeface="Segoe UI" pitchFamily="34" charset="0"/>
              </a:endParaRPr>
            </a:p>
          </p:txBody>
        </p:sp>
      </p:grpSp>
      <p:grpSp>
        <p:nvGrpSpPr>
          <p:cNvPr id="41" name="Group 40"/>
          <p:cNvGrpSpPr/>
          <p:nvPr/>
        </p:nvGrpSpPr>
        <p:grpSpPr>
          <a:xfrm>
            <a:off x="3190082" y="5460594"/>
            <a:ext cx="781182" cy="639638"/>
            <a:chOff x="1103397" y="2464452"/>
            <a:chExt cx="691781" cy="691781"/>
          </a:xfrm>
        </p:grpSpPr>
        <p:sp>
          <p:nvSpPr>
            <p:cNvPr id="42" name="Rectangle 41"/>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Web</a:t>
              </a:r>
              <a:endParaRPr lang="en-US" sz="1000" dirty="0">
                <a:solidFill>
                  <a:schemeClr val="tx1"/>
                </a:solidFill>
                <a:ea typeface="Segoe UI" pitchFamily="34" charset="0"/>
                <a:cs typeface="Segoe UI" pitchFamily="34" charset="0"/>
              </a:endParaRPr>
            </a:p>
          </p:txBody>
        </p:sp>
        <p:sp>
          <p:nvSpPr>
            <p:cNvPr id="4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000" spc="-50" dirty="0">
                <a:solidFill>
                  <a:schemeClr val="tx1"/>
                </a:solidFill>
                <a:ea typeface="Segoe UI" pitchFamily="34" charset="0"/>
                <a:cs typeface="Segoe UI" pitchFamily="34" charset="0"/>
              </a:endParaRPr>
            </a:p>
          </p:txBody>
        </p:sp>
      </p:grpSp>
      <p:grpSp>
        <p:nvGrpSpPr>
          <p:cNvPr id="44" name="Group 43"/>
          <p:cNvGrpSpPr/>
          <p:nvPr/>
        </p:nvGrpSpPr>
        <p:grpSpPr>
          <a:xfrm>
            <a:off x="7106434" y="4468675"/>
            <a:ext cx="934959" cy="729049"/>
            <a:chOff x="1822857" y="2464452"/>
            <a:chExt cx="691781" cy="691781"/>
          </a:xfrm>
        </p:grpSpPr>
        <p:sp>
          <p:nvSpPr>
            <p:cNvPr id="45" name="Rectangle 44"/>
            <p:cNvSpPr/>
            <p:nvPr>
              <p:custDataLst>
                <p:tags r:id="rId2"/>
              </p:custDataLst>
            </p:nvPr>
          </p:nvSpPr>
          <p:spPr bwMode="auto">
            <a:xfrm>
              <a:off x="182285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Social</a:t>
              </a:r>
              <a:endParaRPr lang="en-US" sz="1000" dirty="0">
                <a:solidFill>
                  <a:schemeClr val="tx1"/>
                </a:solidFill>
                <a:ea typeface="Segoe UI" pitchFamily="34" charset="0"/>
                <a:cs typeface="Segoe UI" pitchFamily="34" charset="0"/>
              </a:endParaRPr>
            </a:p>
          </p:txBody>
        </p:sp>
        <p:sp>
          <p:nvSpPr>
            <p:cNvPr id="4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gn="ctr"/>
              <a:endParaRPr lang="en-US" sz="1000" dirty="0"/>
            </a:p>
          </p:txBody>
        </p:sp>
      </p:grpSp>
      <p:grpSp>
        <p:nvGrpSpPr>
          <p:cNvPr id="47" name="Group 46"/>
          <p:cNvGrpSpPr/>
          <p:nvPr/>
        </p:nvGrpSpPr>
        <p:grpSpPr>
          <a:xfrm>
            <a:off x="5694430" y="5460594"/>
            <a:ext cx="893310" cy="639638"/>
            <a:chOff x="2468382" y="3187789"/>
            <a:chExt cx="874202" cy="691781"/>
          </a:xfrm>
        </p:grpSpPr>
        <p:sp>
          <p:nvSpPr>
            <p:cNvPr id="48" name="Rectangle 47"/>
            <p:cNvSpPr/>
            <p:nvPr>
              <p:custDataLst>
                <p:tags r:id="rId1"/>
              </p:custDataLst>
            </p:nvPr>
          </p:nvSpPr>
          <p:spPr bwMode="auto">
            <a:xfrm>
              <a:off x="2468382" y="3187789"/>
              <a:ext cx="874202"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lnSpc>
                  <a:spcPct val="90000"/>
                </a:lnSpc>
              </a:pPr>
              <a:r>
                <a:rPr lang="en-US" sz="1000" dirty="0">
                  <a:ln>
                    <a:solidFill>
                      <a:schemeClr val="bg1">
                        <a:alpha val="0"/>
                      </a:schemeClr>
                    </a:solidFill>
                  </a:ln>
                  <a:solidFill>
                    <a:schemeClr val="tx1"/>
                  </a:solidFill>
                </a:rPr>
                <a:t>Clickstream</a:t>
              </a:r>
              <a:endParaRPr lang="en-US" sz="1000" dirty="0">
                <a:solidFill>
                  <a:schemeClr val="tx1"/>
                </a:solidFill>
                <a:ea typeface="Segoe UI" pitchFamily="34" charset="0"/>
                <a:cs typeface="Segoe UI" pitchFamily="34" charset="0"/>
              </a:endParaRPr>
            </a:p>
          </p:txBody>
        </p:sp>
        <p:sp>
          <p:nvSpPr>
            <p:cNvPr id="49" name="Freeform 48"/>
            <p:cNvSpPr>
              <a:spLocks noChangeAspect="1"/>
            </p:cNvSpPr>
            <p:nvPr/>
          </p:nvSpPr>
          <p:spPr bwMode="auto">
            <a:xfrm>
              <a:off x="2660855" y="3280506"/>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a:solidFill>
                  <a:schemeClr val="tx1"/>
                </a:solidFill>
                <a:ea typeface="Segoe UI" pitchFamily="34" charset="0"/>
                <a:cs typeface="Segoe UI" pitchFamily="34" charset="0"/>
              </a:endParaRPr>
            </a:p>
          </p:txBody>
        </p:sp>
      </p:grpSp>
      <p:sp>
        <p:nvSpPr>
          <p:cNvPr id="17" name="TextBox 16"/>
          <p:cNvSpPr txBox="1"/>
          <p:nvPr/>
        </p:nvSpPr>
        <p:spPr>
          <a:xfrm>
            <a:off x="4229608" y="4885188"/>
            <a:ext cx="10694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Store</a:t>
            </a:r>
          </a:p>
        </p:txBody>
      </p:sp>
      <p:sp>
        <p:nvSpPr>
          <p:cNvPr id="55" name="TextBox 54"/>
          <p:cNvSpPr txBox="1"/>
          <p:nvPr/>
        </p:nvSpPr>
        <p:spPr>
          <a:xfrm>
            <a:off x="8549210" y="1783851"/>
            <a:ext cx="3642790" cy="3557897"/>
          </a:xfrm>
          <a:prstGeom prst="rect">
            <a:avLst/>
          </a:prstGeom>
          <a:noFill/>
        </p:spPr>
        <p:txBody>
          <a:bodyPr wrap="square" lIns="182880" tIns="146304" rIns="182880" bIns="146304" rtlCol="0">
            <a:spAutoFit/>
          </a:bodyPr>
          <a:lstStyle/>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Integrated analytics and storage</a:t>
            </a:r>
          </a:p>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Fully Managed</a:t>
            </a:r>
          </a:p>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Easy to use – “dial for scale”</a:t>
            </a:r>
          </a:p>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Proven at scale</a:t>
            </a:r>
          </a:p>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Analyze data of any size, shape or speed</a:t>
            </a:r>
          </a:p>
          <a:p>
            <a:pPr marL="342900" indent="-342900">
              <a:lnSpc>
                <a:spcPct val="90000"/>
              </a:lnSpc>
              <a:spcBef>
                <a:spcPts val="600"/>
              </a:spcBef>
              <a:spcAft>
                <a:spcPts val="600"/>
              </a:spcAft>
              <a:buClr>
                <a:schemeClr val="accent3">
                  <a:lumMod val="75000"/>
                </a:schemeClr>
              </a:buClr>
              <a:buFont typeface="Wingdings" panose="05000000000000000000" pitchFamily="2" charset="2"/>
              <a:buChar char="ü"/>
            </a:pPr>
            <a:r>
              <a:rPr lang="en-US" sz="2000" dirty="0">
                <a:solidFill>
                  <a:schemeClr val="tx1">
                    <a:lumMod val="65000"/>
                    <a:lumOff val="35000"/>
                  </a:schemeClr>
                </a:solidFill>
              </a:rPr>
              <a:t>Open-standards based</a:t>
            </a:r>
          </a:p>
        </p:txBody>
      </p:sp>
      <p:cxnSp>
        <p:nvCxnSpPr>
          <p:cNvPr id="53" name="Straight Connector 52"/>
          <p:cNvCxnSpPr/>
          <p:nvPr/>
        </p:nvCxnSpPr>
        <p:spPr>
          <a:xfrm>
            <a:off x="6829409" y="1269462"/>
            <a:ext cx="9138" cy="1963899"/>
          </a:xfrm>
          <a:prstGeom prst="line">
            <a:avLst/>
          </a:prstGeom>
          <a:ln>
            <a:solidFill>
              <a:schemeClr val="accent3">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838547" y="1433452"/>
            <a:ext cx="13343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Partners</a:t>
            </a:r>
          </a:p>
        </p:txBody>
      </p:sp>
      <p:sp>
        <p:nvSpPr>
          <p:cNvPr id="51" name="TextBox 50"/>
          <p:cNvSpPr txBox="1"/>
          <p:nvPr/>
        </p:nvSpPr>
        <p:spPr>
          <a:xfrm>
            <a:off x="6902809" y="2086672"/>
            <a:ext cx="1246288" cy="251610"/>
          </a:xfrm>
          <a:prstGeom prst="rect">
            <a:avLst/>
          </a:prstGeom>
          <a:noFill/>
        </p:spPr>
        <p:txBody>
          <a:bodyPr wrap="none" lIns="0" tIns="0" rIns="0" bIns="0" rtlCol="0">
            <a:noAutofit/>
          </a:bodyPr>
          <a:lstStyle/>
          <a:p>
            <a:pPr>
              <a:lnSpc>
                <a:spcPct val="90000"/>
              </a:lnSpc>
              <a:spcAft>
                <a:spcPts val="600"/>
              </a:spcAft>
            </a:pPr>
            <a:r>
              <a:rPr lang="en-US" sz="1600" dirty="0">
                <a:solidFill>
                  <a:schemeClr val="bg1"/>
                </a:solidFill>
              </a:rPr>
              <a:t>Hortonworks</a:t>
            </a:r>
          </a:p>
        </p:txBody>
      </p:sp>
      <p:sp>
        <p:nvSpPr>
          <p:cNvPr id="59" name="TextBox 58"/>
          <p:cNvSpPr txBox="1"/>
          <p:nvPr/>
        </p:nvSpPr>
        <p:spPr>
          <a:xfrm>
            <a:off x="7082452" y="2396863"/>
            <a:ext cx="887002" cy="204289"/>
          </a:xfrm>
          <a:prstGeom prst="rect">
            <a:avLst/>
          </a:prstGeom>
          <a:noFill/>
        </p:spPr>
        <p:txBody>
          <a:bodyPr wrap="none" lIns="0" tIns="0" rIns="0" bIns="0" rtlCol="0">
            <a:noAutofit/>
          </a:bodyPr>
          <a:lstStyle>
            <a:defPPr>
              <a:defRPr lang="en-US"/>
            </a:defPPr>
            <a:lvl1pPr>
              <a:lnSpc>
                <a:spcPct val="90000"/>
              </a:lnSpc>
              <a:spcAft>
                <a:spcPts val="600"/>
              </a:spcAft>
              <a:defRPr sz="1600">
                <a:solidFill>
                  <a:schemeClr val="bg1"/>
                </a:solidFill>
              </a:defRPr>
            </a:lvl1pPr>
          </a:lstStyle>
          <a:p>
            <a:r>
              <a:rPr lang="en-US" dirty="0"/>
              <a:t>Cloudera</a:t>
            </a:r>
          </a:p>
        </p:txBody>
      </p:sp>
      <p:sp>
        <p:nvSpPr>
          <p:cNvPr id="60" name="TextBox 59"/>
          <p:cNvSpPr txBox="1"/>
          <p:nvPr/>
        </p:nvSpPr>
        <p:spPr>
          <a:xfrm>
            <a:off x="7247272" y="2640096"/>
            <a:ext cx="557363" cy="218569"/>
          </a:xfrm>
          <a:prstGeom prst="rect">
            <a:avLst/>
          </a:prstGeom>
          <a:noFill/>
        </p:spPr>
        <p:txBody>
          <a:bodyPr wrap="none" lIns="0" tIns="0" rIns="0" bIns="0" rtlCol="0">
            <a:noAutofit/>
          </a:bodyPr>
          <a:lstStyle>
            <a:defPPr>
              <a:defRPr lang="en-US"/>
            </a:defPPr>
            <a:lvl1pPr>
              <a:lnSpc>
                <a:spcPct val="90000"/>
              </a:lnSpc>
              <a:spcAft>
                <a:spcPts val="600"/>
              </a:spcAft>
              <a:defRPr sz="1600">
                <a:solidFill>
                  <a:schemeClr val="bg1"/>
                </a:solidFill>
              </a:defRPr>
            </a:lvl1pPr>
          </a:lstStyle>
          <a:p>
            <a:r>
              <a:rPr lang="en-US" dirty="0" err="1"/>
              <a:t>MapR</a:t>
            </a:r>
            <a:endParaRPr lang="en-US" dirty="0"/>
          </a:p>
        </p:txBody>
      </p:sp>
      <p:sp>
        <p:nvSpPr>
          <p:cNvPr id="58" name="TextBox 57"/>
          <p:cNvSpPr txBox="1"/>
          <p:nvPr/>
        </p:nvSpPr>
        <p:spPr>
          <a:xfrm>
            <a:off x="3539837" y="1298941"/>
            <a:ext cx="131087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Analytics</a:t>
            </a:r>
            <a:endParaRPr lang="en-US" sz="2400" dirty="0">
              <a:solidFill>
                <a:schemeClr val="bg1"/>
              </a:solidFill>
              <a:latin typeface="Segoe UI Semibold" panose="020B0702040204020203" pitchFamily="34" charset="0"/>
              <a:cs typeface="Segoe UI Semibold" panose="020B0702040204020203" pitchFamily="34" charset="0"/>
            </a:endParaRPr>
          </a:p>
        </p:txBody>
      </p:sp>
      <p:sp>
        <p:nvSpPr>
          <p:cNvPr id="61" name="TextBox 60"/>
          <p:cNvSpPr txBox="1"/>
          <p:nvPr/>
        </p:nvSpPr>
        <p:spPr>
          <a:xfrm>
            <a:off x="4719384" y="1805378"/>
            <a:ext cx="213244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rPr>
              <a:t>clusters (HDInsight)</a:t>
            </a:r>
          </a:p>
        </p:txBody>
      </p:sp>
      <p:sp>
        <p:nvSpPr>
          <p:cNvPr id="9" name="TextBox 8"/>
          <p:cNvSpPr txBox="1"/>
          <p:nvPr/>
        </p:nvSpPr>
        <p:spPr>
          <a:xfrm>
            <a:off x="3573692" y="807912"/>
            <a:ext cx="2149311" cy="516577"/>
          </a:xfrm>
          <a:prstGeom prst="rect">
            <a:avLst/>
          </a:prstGeom>
          <a:noFill/>
        </p:spPr>
        <p:txBody>
          <a:bodyPr wrap="none" lIns="182880" tIns="146304" rIns="182880" bIns="146304" rtlCol="0">
            <a:noAutofit/>
          </a:bodyPr>
          <a:lstStyle/>
          <a:p>
            <a:pPr>
              <a:lnSpc>
                <a:spcPct val="90000"/>
              </a:lnSpc>
              <a:spcAft>
                <a:spcPts val="600"/>
              </a:spcAft>
            </a:pPr>
            <a:r>
              <a:rPr lang="en-US" sz="2000" dirty="0">
                <a:solidFill>
                  <a:schemeClr val="bg1"/>
                </a:solidFill>
                <a:latin typeface="+mj-lt"/>
                <a:cs typeface="Segoe UI Semibold" panose="020B0702040204020203" pitchFamily="34" charset="0"/>
              </a:rPr>
              <a:t>Azure Data Lake</a:t>
            </a:r>
          </a:p>
        </p:txBody>
      </p:sp>
      <p:sp>
        <p:nvSpPr>
          <p:cNvPr id="62" name="Freeform 61"/>
          <p:cNvSpPr>
            <a:spLocks/>
          </p:cNvSpPr>
          <p:nvPr/>
        </p:nvSpPr>
        <p:spPr bwMode="auto">
          <a:xfrm>
            <a:off x="2907880" y="2522760"/>
            <a:ext cx="494233" cy="3715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cxnSp>
        <p:nvCxnSpPr>
          <p:cNvPr id="19" name="Straight Connector 18"/>
          <p:cNvCxnSpPr/>
          <p:nvPr/>
        </p:nvCxnSpPr>
        <p:spPr>
          <a:xfrm>
            <a:off x="1101574" y="3805825"/>
            <a:ext cx="7163194" cy="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4809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5400000">
            <a:off x="5996833" y="1788301"/>
            <a:ext cx="520747" cy="8595161"/>
          </a:xfrm>
          <a:prstGeom prst="rect">
            <a:avLst/>
          </a:prstGeom>
          <a:solidFill>
            <a:schemeClr val="tx2"/>
          </a:solidFill>
          <a:ln w="1079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367"/>
            <a:r>
              <a:rPr lang="en-US" sz="1961" dirty="0">
                <a:solidFill>
                  <a:srgbClr val="FFFFFF"/>
                </a:solidFill>
                <a:latin typeface="Segoe UI Semibold" panose="020B0702040204020203" pitchFamily="34" charset="0"/>
                <a:cs typeface="Segoe UI Semibold" panose="020B0702040204020203" pitchFamily="34" charset="0"/>
              </a:rPr>
              <a:t>Azure Data Lake Store</a:t>
            </a:r>
          </a:p>
        </p:txBody>
      </p:sp>
      <p:sp>
        <p:nvSpPr>
          <p:cNvPr id="2" name="Title 1"/>
          <p:cNvSpPr>
            <a:spLocks noGrp="1"/>
          </p:cNvSpPr>
          <p:nvPr>
            <p:ph type="title"/>
          </p:nvPr>
        </p:nvSpPr>
        <p:spPr/>
        <p:txBody>
          <a:bodyPr/>
          <a:lstStyle/>
          <a:p>
            <a:r>
              <a:rPr lang="en-US"/>
              <a:t>HDInsight cluster architecture</a:t>
            </a:r>
            <a:endParaRPr lang="en-US" dirty="0"/>
          </a:p>
        </p:txBody>
      </p:sp>
      <p:sp>
        <p:nvSpPr>
          <p:cNvPr id="3" name="Rectangle 2"/>
          <p:cNvSpPr/>
          <p:nvPr/>
        </p:nvSpPr>
        <p:spPr>
          <a:xfrm>
            <a:off x="1959627" y="2227776"/>
            <a:ext cx="8595161" cy="3597726"/>
          </a:xfrm>
          <a:prstGeom prst="rect">
            <a:avLst/>
          </a:prstGeom>
          <a:ln/>
        </p:spPr>
        <p:style>
          <a:lnRef idx="2">
            <a:schemeClr val="accent2"/>
          </a:lnRef>
          <a:fillRef idx="1">
            <a:schemeClr val="lt1"/>
          </a:fillRef>
          <a:effectRef idx="0">
            <a:schemeClr val="accent2"/>
          </a:effectRef>
          <a:fontRef idx="minor">
            <a:schemeClr val="dk1"/>
          </a:fontRef>
        </p:style>
        <p:txBody>
          <a:bodyPr vert="vert270" rtlCol="0" anchor="t"/>
          <a:lstStyle/>
          <a:p>
            <a:pPr algn="ctr" defTabSz="914367"/>
            <a:r>
              <a:rPr lang="en-US" sz="2353" dirty="0">
                <a:solidFill>
                  <a:srgbClr val="505050"/>
                </a:solidFill>
                <a:latin typeface="Segoe UI Semibold" panose="020B0702040204020203" pitchFamily="34" charset="0"/>
                <a:cs typeface="Segoe UI Semibold" panose="020B0702040204020203" pitchFamily="34" charset="0"/>
              </a:rPr>
              <a:t>Azure </a:t>
            </a:r>
            <a:r>
              <a:rPr lang="en-US" sz="2353" dirty="0" err="1">
                <a:solidFill>
                  <a:srgbClr val="505050"/>
                </a:solidFill>
                <a:latin typeface="Segoe UI Semibold" panose="020B0702040204020203" pitchFamily="34" charset="0"/>
                <a:cs typeface="Segoe UI Semibold" panose="020B0702040204020203" pitchFamily="34" charset="0"/>
              </a:rPr>
              <a:t>VNet</a:t>
            </a:r>
            <a:endParaRPr lang="en-US" sz="2353" dirty="0">
              <a:solidFill>
                <a:srgbClr val="505050"/>
              </a:solidFill>
              <a:latin typeface="Segoe UI Semibold" panose="020B0702040204020203" pitchFamily="34" charset="0"/>
              <a:cs typeface="Segoe UI Semibold" panose="020B0702040204020203" pitchFamily="34" charset="0"/>
            </a:endParaRPr>
          </a:p>
        </p:txBody>
      </p:sp>
      <p:sp>
        <p:nvSpPr>
          <p:cNvPr id="10" name="TextBox 9"/>
          <p:cNvSpPr txBox="1"/>
          <p:nvPr/>
        </p:nvSpPr>
        <p:spPr>
          <a:xfrm>
            <a:off x="3085711" y="2324685"/>
            <a:ext cx="1792849" cy="905179"/>
          </a:xfrm>
          <a:prstGeom prst="rect">
            <a:avLst/>
          </a:prstGeom>
          <a:noFill/>
        </p:spPr>
        <p:txBody>
          <a:bodyPr wrap="square" rtlCol="0">
            <a:spAutoFit/>
          </a:bodyPr>
          <a:lstStyle/>
          <a:p>
            <a:pPr algn="r" defTabSz="914367"/>
            <a:r>
              <a:rPr lang="en-US" sz="1765" dirty="0">
                <a:solidFill>
                  <a:srgbClr val="505050"/>
                </a:solidFill>
                <a:latin typeface="Segoe UI Semibold" panose="020B0702040204020203" pitchFamily="34" charset="0"/>
                <a:cs typeface="Segoe UI Semibold" panose="020B0702040204020203" pitchFamily="34" charset="0"/>
              </a:rPr>
              <a:t>Secure gateway</a:t>
            </a:r>
          </a:p>
          <a:p>
            <a:pPr algn="r" defTabSz="914367"/>
            <a:r>
              <a:rPr lang="en-US" sz="1765" dirty="0" err="1">
                <a:solidFill>
                  <a:srgbClr val="505050"/>
                </a:solidFill>
                <a:latin typeface="Segoe UI Semibold" panose="020B0702040204020203" pitchFamily="34" charset="0"/>
                <a:cs typeface="Segoe UI Semibold" panose="020B0702040204020203" pitchFamily="34" charset="0"/>
              </a:rPr>
              <a:t>AuthN</a:t>
            </a:r>
            <a:endParaRPr lang="en-US" sz="1765" dirty="0">
              <a:solidFill>
                <a:srgbClr val="505050"/>
              </a:solidFill>
              <a:latin typeface="Segoe UI Semibold" panose="020B0702040204020203" pitchFamily="34" charset="0"/>
              <a:cs typeface="Segoe UI Semibold" panose="020B0702040204020203" pitchFamily="34" charset="0"/>
            </a:endParaRPr>
          </a:p>
          <a:p>
            <a:pPr algn="r" defTabSz="914367"/>
            <a:r>
              <a:rPr lang="en-US" sz="1765" dirty="0">
                <a:solidFill>
                  <a:srgbClr val="505050"/>
                </a:solidFill>
                <a:latin typeface="Segoe UI Semibold" panose="020B0702040204020203" pitchFamily="34" charset="0"/>
                <a:cs typeface="Segoe UI Semibold" panose="020B0702040204020203" pitchFamily="34" charset="0"/>
              </a:rPr>
              <a:t>HTTP Proxy</a:t>
            </a:r>
          </a:p>
        </p:txBody>
      </p:sp>
      <p:grpSp>
        <p:nvGrpSpPr>
          <p:cNvPr id="39" name="Group 38"/>
          <p:cNvGrpSpPr/>
          <p:nvPr/>
        </p:nvGrpSpPr>
        <p:grpSpPr>
          <a:xfrm rot="5400000">
            <a:off x="5910199" y="2949074"/>
            <a:ext cx="694016" cy="1662739"/>
            <a:chOff x="5835515" y="2993627"/>
            <a:chExt cx="1016991" cy="2436531"/>
          </a:xfrm>
        </p:grpSpPr>
        <p:sp>
          <p:nvSpPr>
            <p:cNvPr id="11" name="Rectangle 10"/>
            <p:cNvSpPr/>
            <p:nvPr/>
          </p:nvSpPr>
          <p:spPr>
            <a:xfrm>
              <a:off x="5835515" y="2993627"/>
              <a:ext cx="1016991" cy="2436531"/>
            </a:xfrm>
            <a:prstGeom prst="rect">
              <a:avLst/>
            </a:prstGeom>
            <a:noFill/>
            <a:ln w="28575">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endParaRPr lang="en-US" sz="1765">
                <a:solidFill>
                  <a:srgbClr val="505050"/>
                </a:solidFill>
              </a:endParaRPr>
            </a:p>
          </p:txBody>
        </p:sp>
        <p:sp>
          <p:nvSpPr>
            <p:cNvPr id="12" name="Rectangle 11"/>
            <p:cNvSpPr/>
            <p:nvPr/>
          </p:nvSpPr>
          <p:spPr>
            <a:xfrm>
              <a:off x="5963390" y="3384226"/>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13" name="Rectangle 12"/>
            <p:cNvSpPr/>
            <p:nvPr/>
          </p:nvSpPr>
          <p:spPr>
            <a:xfrm>
              <a:off x="5965897" y="4360222"/>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grpSp>
      <p:sp>
        <p:nvSpPr>
          <p:cNvPr id="14" name="TextBox 13"/>
          <p:cNvSpPr txBox="1"/>
          <p:nvPr/>
        </p:nvSpPr>
        <p:spPr>
          <a:xfrm>
            <a:off x="3063801" y="3463632"/>
            <a:ext cx="1814758" cy="633625"/>
          </a:xfrm>
          <a:prstGeom prst="rect">
            <a:avLst/>
          </a:prstGeom>
          <a:noFill/>
        </p:spPr>
        <p:txBody>
          <a:bodyPr wrap="none" rtlCol="0">
            <a:spAutoFit/>
          </a:bodyPr>
          <a:lstStyle/>
          <a:p>
            <a:pPr algn="r" defTabSz="914367"/>
            <a:r>
              <a:rPr lang="en-US" sz="1765" dirty="0">
                <a:solidFill>
                  <a:srgbClr val="505050"/>
                </a:solidFill>
                <a:latin typeface="Segoe UI Semibold" panose="020B0702040204020203" pitchFamily="34" charset="0"/>
                <a:cs typeface="Segoe UI Semibold" panose="020B0702040204020203" pitchFamily="34" charset="0"/>
              </a:rPr>
              <a:t>Highly available</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Head nodes</a:t>
            </a:r>
          </a:p>
        </p:txBody>
      </p:sp>
      <p:sp>
        <p:nvSpPr>
          <p:cNvPr id="15" name="Rectangle 14"/>
          <p:cNvSpPr/>
          <p:nvPr/>
        </p:nvSpPr>
        <p:spPr>
          <a:xfrm>
            <a:off x="5078281" y="436033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16" name="Rectangle 15"/>
          <p:cNvSpPr/>
          <p:nvPr/>
        </p:nvSpPr>
        <p:spPr>
          <a:xfrm>
            <a:off x="5181738" y="440723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17" name="Rectangle 16"/>
          <p:cNvSpPr/>
          <p:nvPr/>
        </p:nvSpPr>
        <p:spPr>
          <a:xfrm>
            <a:off x="5285193" y="445413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18" name="Rectangle 17"/>
          <p:cNvSpPr/>
          <p:nvPr/>
        </p:nvSpPr>
        <p:spPr>
          <a:xfrm>
            <a:off x="5388650" y="450103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19" name="Rectangle 18"/>
          <p:cNvSpPr/>
          <p:nvPr/>
        </p:nvSpPr>
        <p:spPr>
          <a:xfrm>
            <a:off x="5492106" y="454793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0" name="Rectangle 19"/>
          <p:cNvSpPr/>
          <p:nvPr/>
        </p:nvSpPr>
        <p:spPr>
          <a:xfrm>
            <a:off x="5595563" y="4594829"/>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1" name="Rectangle 20"/>
          <p:cNvSpPr/>
          <p:nvPr/>
        </p:nvSpPr>
        <p:spPr>
          <a:xfrm>
            <a:off x="5699018" y="464172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2" name="Rectangle 21"/>
          <p:cNvSpPr/>
          <p:nvPr/>
        </p:nvSpPr>
        <p:spPr>
          <a:xfrm>
            <a:off x="5802475" y="468862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3" name="Rectangle 22"/>
          <p:cNvSpPr/>
          <p:nvPr/>
        </p:nvSpPr>
        <p:spPr>
          <a:xfrm>
            <a:off x="5905931" y="473552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765" dirty="0">
                <a:solidFill>
                  <a:srgbClr val="505050"/>
                </a:solidFill>
              </a:rPr>
              <a:t> x</a:t>
            </a:r>
          </a:p>
        </p:txBody>
      </p:sp>
      <p:sp>
        <p:nvSpPr>
          <p:cNvPr id="24" name="Rectangle 23"/>
          <p:cNvSpPr/>
          <p:nvPr/>
        </p:nvSpPr>
        <p:spPr>
          <a:xfrm>
            <a:off x="6009387" y="478242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5" name="Rectangle 24"/>
          <p:cNvSpPr/>
          <p:nvPr/>
        </p:nvSpPr>
        <p:spPr>
          <a:xfrm>
            <a:off x="6112843" y="482932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6" name="Rectangle 25"/>
          <p:cNvSpPr/>
          <p:nvPr/>
        </p:nvSpPr>
        <p:spPr>
          <a:xfrm>
            <a:off x="6216300" y="4876220"/>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7" name="Rectangle 26"/>
          <p:cNvSpPr/>
          <p:nvPr/>
        </p:nvSpPr>
        <p:spPr>
          <a:xfrm>
            <a:off x="6319756" y="492311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8" name="Rectangle 27"/>
          <p:cNvSpPr/>
          <p:nvPr/>
        </p:nvSpPr>
        <p:spPr>
          <a:xfrm>
            <a:off x="6423212" y="497001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29" name="Rectangle 28"/>
          <p:cNvSpPr/>
          <p:nvPr/>
        </p:nvSpPr>
        <p:spPr>
          <a:xfrm>
            <a:off x="6526668" y="501691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30" name="Rectangle 29"/>
          <p:cNvSpPr/>
          <p:nvPr/>
        </p:nvSpPr>
        <p:spPr>
          <a:xfrm>
            <a:off x="6630125" y="506381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31" name="Rectangle 30"/>
          <p:cNvSpPr/>
          <p:nvPr/>
        </p:nvSpPr>
        <p:spPr>
          <a:xfrm>
            <a:off x="6733580" y="511071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32" name="Rectangle 31"/>
          <p:cNvSpPr/>
          <p:nvPr/>
        </p:nvSpPr>
        <p:spPr>
          <a:xfrm>
            <a:off x="6837031" y="5157614"/>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33" name="TextBox 32"/>
          <p:cNvSpPr txBox="1"/>
          <p:nvPr/>
        </p:nvSpPr>
        <p:spPr>
          <a:xfrm>
            <a:off x="3261432" y="4770573"/>
            <a:ext cx="1617127" cy="362072"/>
          </a:xfrm>
          <a:prstGeom prst="rect">
            <a:avLst/>
          </a:prstGeom>
          <a:noFill/>
        </p:spPr>
        <p:txBody>
          <a:bodyPr wrap="none" rtlCol="0">
            <a:spAutoFit/>
          </a:bodyPr>
          <a:lstStyle/>
          <a:p>
            <a:pPr algn="r" defTabSz="914367"/>
            <a:r>
              <a:rPr lang="en-US" sz="1765" dirty="0">
                <a:solidFill>
                  <a:srgbClr val="505050"/>
                </a:solidFill>
                <a:latin typeface="Segoe UI Semibold" panose="020B0702040204020203" pitchFamily="34" charset="0"/>
                <a:cs typeface="Segoe UI Semibold" panose="020B0702040204020203" pitchFamily="34" charset="0"/>
              </a:rPr>
              <a:t>Worker nodes</a:t>
            </a:r>
          </a:p>
        </p:txBody>
      </p:sp>
      <p:grpSp>
        <p:nvGrpSpPr>
          <p:cNvPr id="89" name="Group 88"/>
          <p:cNvGrpSpPr/>
          <p:nvPr/>
        </p:nvGrpSpPr>
        <p:grpSpPr>
          <a:xfrm>
            <a:off x="2977322" y="1187940"/>
            <a:ext cx="6559772" cy="854404"/>
            <a:chOff x="6858743" y="2325513"/>
            <a:chExt cx="6691309" cy="871537"/>
          </a:xfrm>
        </p:grpSpPr>
        <p:sp>
          <p:nvSpPr>
            <p:cNvPr id="5" name="Rectangle 4"/>
            <p:cNvSpPr/>
            <p:nvPr/>
          </p:nvSpPr>
          <p:spPr bwMode="auto">
            <a:xfrm>
              <a:off x="6858743" y="2325513"/>
              <a:ext cx="6691309" cy="8715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961" dirty="0">
                  <a:solidFill>
                    <a:srgbClr val="505050"/>
                  </a:solidFill>
                  <a:latin typeface="Segoe UI Semibold" panose="020B0702040204020203" pitchFamily="34" charset="0"/>
                  <a:ea typeface="Segoe UI" pitchFamily="34" charset="0"/>
                  <a:cs typeface="Segoe UI Semibold" panose="020B0702040204020203" pitchFamily="34" charset="0"/>
                </a:rPr>
                <a:t>HTTP traffic</a:t>
              </a:r>
            </a:p>
          </p:txBody>
        </p:sp>
        <p:grpSp>
          <p:nvGrpSpPr>
            <p:cNvPr id="88" name="Group 87"/>
            <p:cNvGrpSpPr/>
            <p:nvPr/>
          </p:nvGrpSpPr>
          <p:grpSpPr>
            <a:xfrm>
              <a:off x="7682536" y="2493134"/>
              <a:ext cx="5670857" cy="536294"/>
              <a:chOff x="7651739" y="2525033"/>
              <a:chExt cx="5670857" cy="536294"/>
            </a:xfrm>
          </p:grpSpPr>
          <p:sp>
            <p:nvSpPr>
              <p:cNvPr id="35" name="Rectangle 34"/>
              <p:cNvSpPr/>
              <p:nvPr/>
            </p:nvSpPr>
            <p:spPr bwMode="auto">
              <a:xfrm>
                <a:off x="7651739"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dirty="0">
                    <a:solidFill>
                      <a:srgbClr val="505050"/>
                    </a:solidFill>
                    <a:latin typeface="Segoe UI Light"/>
                    <a:ea typeface="Segoe UI" pitchFamily="34" charset="0"/>
                    <a:cs typeface="Segoe UI" pitchFamily="34" charset="0"/>
                  </a:rPr>
                  <a:t>ODBC/JDBC</a:t>
                </a:r>
              </a:p>
            </p:txBody>
          </p:sp>
          <p:sp>
            <p:nvSpPr>
              <p:cNvPr id="85" name="Rectangle 84"/>
              <p:cNvSpPr/>
              <p:nvPr/>
            </p:nvSpPr>
            <p:spPr bwMode="auto">
              <a:xfrm>
                <a:off x="9080305"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dirty="0" err="1">
                    <a:solidFill>
                      <a:srgbClr val="505050"/>
                    </a:solidFill>
                    <a:latin typeface="Segoe UI Light"/>
                    <a:ea typeface="Segoe UI" pitchFamily="34" charset="0"/>
                    <a:cs typeface="Segoe UI" pitchFamily="34" charset="0"/>
                  </a:rPr>
                  <a:t>WebHCatalog</a:t>
                </a:r>
                <a:endParaRPr lang="en-IN" sz="1568" b="1" dirty="0">
                  <a:solidFill>
                    <a:srgbClr val="505050"/>
                  </a:solidFill>
                  <a:latin typeface="Segoe UI Light"/>
                  <a:ea typeface="Segoe UI" pitchFamily="34" charset="0"/>
                  <a:cs typeface="Segoe UI" pitchFamily="34" charset="0"/>
                </a:endParaRPr>
              </a:p>
            </p:txBody>
          </p:sp>
          <p:sp>
            <p:nvSpPr>
              <p:cNvPr id="86" name="Rectangle 85"/>
              <p:cNvSpPr/>
              <p:nvPr/>
            </p:nvSpPr>
            <p:spPr bwMode="auto">
              <a:xfrm>
                <a:off x="10508871"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dirty="0" err="1">
                    <a:solidFill>
                      <a:srgbClr val="505050"/>
                    </a:solidFill>
                    <a:latin typeface="Segoe UI Light"/>
                    <a:ea typeface="Segoe UI" pitchFamily="34" charset="0"/>
                    <a:cs typeface="Segoe UI" pitchFamily="34" charset="0"/>
                  </a:rPr>
                  <a:t>Oozie</a:t>
                </a:r>
                <a:endParaRPr lang="en-IN" sz="1568" b="1" dirty="0">
                  <a:solidFill>
                    <a:srgbClr val="505050"/>
                  </a:solidFill>
                  <a:latin typeface="Segoe UI Light"/>
                  <a:ea typeface="Segoe UI" pitchFamily="34" charset="0"/>
                  <a:cs typeface="Segoe UI" pitchFamily="34" charset="0"/>
                </a:endParaRPr>
              </a:p>
            </p:txBody>
          </p:sp>
          <p:sp>
            <p:nvSpPr>
              <p:cNvPr id="87" name="Rectangle 86"/>
              <p:cNvSpPr/>
              <p:nvPr/>
            </p:nvSpPr>
            <p:spPr bwMode="auto">
              <a:xfrm>
                <a:off x="11937436"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dirty="0" err="1">
                    <a:solidFill>
                      <a:srgbClr val="505050"/>
                    </a:solidFill>
                    <a:latin typeface="Segoe UI Light"/>
                    <a:ea typeface="Segoe UI" pitchFamily="34" charset="0"/>
                    <a:cs typeface="Segoe UI" pitchFamily="34" charset="0"/>
                  </a:rPr>
                  <a:t>Ambari</a:t>
                </a:r>
                <a:endParaRPr lang="en-IN" sz="1568" b="1" dirty="0">
                  <a:solidFill>
                    <a:srgbClr val="505050"/>
                  </a:solidFill>
                  <a:latin typeface="Segoe UI Light"/>
                  <a:ea typeface="Segoe UI" pitchFamily="34" charset="0"/>
                  <a:cs typeface="Segoe UI" pitchFamily="34" charset="0"/>
                </a:endParaRPr>
              </a:p>
            </p:txBody>
          </p:sp>
        </p:grpSp>
      </p:grpSp>
      <p:cxnSp>
        <p:nvCxnSpPr>
          <p:cNvPr id="92" name="Straight Connector 91"/>
          <p:cNvCxnSpPr/>
          <p:nvPr/>
        </p:nvCxnSpPr>
        <p:spPr>
          <a:xfrm flipH="1">
            <a:off x="3207090" y="3262682"/>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3207090" y="4298206"/>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6257209" y="2042343"/>
            <a:ext cx="1" cy="431086"/>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 idx="3"/>
            <a:endCxn id="11" idx="1"/>
          </p:cNvCxnSpPr>
          <p:nvPr/>
        </p:nvCxnSpPr>
        <p:spPr>
          <a:xfrm>
            <a:off x="6257207" y="3064829"/>
            <a:ext cx="0" cy="36860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rot="5400000">
            <a:off x="5969655" y="2081011"/>
            <a:ext cx="575107" cy="1392528"/>
            <a:chOff x="4094531" y="2325003"/>
            <a:chExt cx="586639" cy="1420451"/>
          </a:xfrm>
        </p:grpSpPr>
        <p:sp>
          <p:nvSpPr>
            <p:cNvPr id="9" name="Rectangle 8"/>
            <p:cNvSpPr/>
            <p:nvPr/>
          </p:nvSpPr>
          <p:spPr>
            <a:xfrm>
              <a:off x="4094531" y="2325003"/>
              <a:ext cx="586639" cy="1420451"/>
            </a:xfrm>
            <a:prstGeom prst="rect">
              <a:avLst/>
            </a:prstGeom>
            <a:noFill/>
            <a:ln w="28575">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endParaRPr lang="en-US" sz="1765">
                <a:solidFill>
                  <a:srgbClr val="505050"/>
                </a:solidFill>
              </a:endParaRPr>
            </a:p>
          </p:txBody>
        </p:sp>
        <p:sp>
          <p:nvSpPr>
            <p:cNvPr id="7" name="Rectangle 6"/>
            <p:cNvSpPr/>
            <p:nvPr/>
          </p:nvSpPr>
          <p:spPr>
            <a:xfrm>
              <a:off x="4169741" y="2557138"/>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sp>
          <p:nvSpPr>
            <p:cNvPr id="8" name="Rectangle 7"/>
            <p:cNvSpPr/>
            <p:nvPr/>
          </p:nvSpPr>
          <p:spPr>
            <a:xfrm>
              <a:off x="4169741" y="3091129"/>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endParaRPr>
            </a:p>
          </p:txBody>
        </p:sp>
      </p:grpSp>
      <p:cxnSp>
        <p:nvCxnSpPr>
          <p:cNvPr id="103" name="Straight Arrow Connector 102"/>
          <p:cNvCxnSpPr>
            <a:stCxn id="11" idx="3"/>
          </p:cNvCxnSpPr>
          <p:nvPr/>
        </p:nvCxnSpPr>
        <p:spPr>
          <a:xfrm>
            <a:off x="6257207" y="4127452"/>
            <a:ext cx="0" cy="46215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257207" y="5448568"/>
            <a:ext cx="0" cy="360642"/>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551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up)">
                                      <p:cBhvr>
                                        <p:cTn id="11" dur="500"/>
                                        <p:tgtEl>
                                          <p:spTgt spid="9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par>
                          <p:cTn id="26" fill="hold">
                            <p:stCondLst>
                              <p:cond delay="2250"/>
                            </p:stCondLst>
                            <p:childTnLst>
                              <p:par>
                                <p:cTn id="27" presetID="22" presetClass="entr" presetSubtype="1"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up)">
                                      <p:cBhvr>
                                        <p:cTn id="29" dur="500"/>
                                        <p:tgtEl>
                                          <p:spTgt spid="99"/>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wipe(up)">
                                      <p:cBhvr>
                                        <p:cTn id="44" dur="500"/>
                                        <p:tgtEl>
                                          <p:spTgt spid="103"/>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75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
                                        <p:tgtEl>
                                          <p:spTgt spid="15"/>
                                        </p:tgtEl>
                                      </p:cBhvr>
                                    </p:animEffect>
                                  </p:childTnLst>
                                </p:cTn>
                              </p:par>
                            </p:childTnLst>
                          </p:cTn>
                        </p:par>
                        <p:par>
                          <p:cTn id="53" fill="hold">
                            <p:stCondLst>
                              <p:cond delay="4760"/>
                            </p:stCondLst>
                            <p:childTnLst>
                              <p:par>
                                <p:cTn id="54" presetID="10" presetClass="entr" presetSubtype="0" fill="hold" grpId="0" nodeType="afterEffect">
                                  <p:stCondLst>
                                    <p:cond delay="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
                                        <p:tgtEl>
                                          <p:spTgt spid="16"/>
                                        </p:tgtEl>
                                      </p:cBhvr>
                                    </p:animEffect>
                                  </p:childTnLst>
                                </p:cTn>
                              </p:par>
                            </p:childTnLst>
                          </p:cTn>
                        </p:par>
                        <p:par>
                          <p:cTn id="57" fill="hold">
                            <p:stCondLst>
                              <p:cond delay="4820"/>
                            </p:stCondLst>
                            <p:childTnLst>
                              <p:par>
                                <p:cTn id="58" presetID="10" presetClass="entr" presetSubtype="0" fill="hold" grpId="0" nodeType="after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
                                        <p:tgtEl>
                                          <p:spTgt spid="17"/>
                                        </p:tgtEl>
                                      </p:cBhvr>
                                    </p:animEffect>
                                  </p:childTnLst>
                                </p:cTn>
                              </p:par>
                            </p:childTnLst>
                          </p:cTn>
                        </p:par>
                        <p:par>
                          <p:cTn id="61" fill="hold">
                            <p:stCondLst>
                              <p:cond delay="4880"/>
                            </p:stCondLst>
                            <p:childTnLst>
                              <p:par>
                                <p:cTn id="62" presetID="10" presetClass="entr" presetSubtype="0" fill="hold" grpId="0" nodeType="afterEffect">
                                  <p:stCondLst>
                                    <p:cond delay="5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
                                        <p:tgtEl>
                                          <p:spTgt spid="18"/>
                                        </p:tgtEl>
                                      </p:cBhvr>
                                    </p:animEffect>
                                  </p:childTnLst>
                                </p:cTn>
                              </p:par>
                            </p:childTnLst>
                          </p:cTn>
                        </p:par>
                        <p:par>
                          <p:cTn id="65" fill="hold">
                            <p:stCondLst>
                              <p:cond delay="4940"/>
                            </p:stCondLst>
                            <p:childTnLst>
                              <p:par>
                                <p:cTn id="66" presetID="10" presetClass="entr" presetSubtype="0" fill="hold" grpId="0" nodeType="afterEffect">
                                  <p:stCondLst>
                                    <p:cond delay="5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
                                        <p:tgtEl>
                                          <p:spTgt spid="19"/>
                                        </p:tgtEl>
                                      </p:cBhvr>
                                    </p:animEffect>
                                  </p:childTnLst>
                                </p:cTn>
                              </p:par>
                            </p:childTnLst>
                          </p:cTn>
                        </p:par>
                        <p:par>
                          <p:cTn id="69" fill="hold">
                            <p:stCondLst>
                              <p:cond delay="5000"/>
                            </p:stCondLst>
                            <p:childTnLst>
                              <p:par>
                                <p:cTn id="70" presetID="10" presetClass="entr" presetSubtype="0" fill="hold" grpId="0" nodeType="afterEffect">
                                  <p:stCondLst>
                                    <p:cond delay="5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
                                        <p:tgtEl>
                                          <p:spTgt spid="20"/>
                                        </p:tgtEl>
                                      </p:cBhvr>
                                    </p:animEffect>
                                  </p:childTnLst>
                                </p:cTn>
                              </p:par>
                            </p:childTnLst>
                          </p:cTn>
                        </p:par>
                        <p:par>
                          <p:cTn id="73" fill="hold">
                            <p:stCondLst>
                              <p:cond delay="5060"/>
                            </p:stCondLst>
                            <p:childTnLst>
                              <p:par>
                                <p:cTn id="74" presetID="10" presetClass="entr" presetSubtype="0" fill="hold" grpId="0" nodeType="afterEffect">
                                  <p:stCondLst>
                                    <p:cond delay="5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
                                        <p:tgtEl>
                                          <p:spTgt spid="21"/>
                                        </p:tgtEl>
                                      </p:cBhvr>
                                    </p:animEffect>
                                  </p:childTnLst>
                                </p:cTn>
                              </p:par>
                            </p:childTnLst>
                          </p:cTn>
                        </p:par>
                        <p:par>
                          <p:cTn id="77" fill="hold">
                            <p:stCondLst>
                              <p:cond delay="5120"/>
                            </p:stCondLst>
                            <p:childTnLst>
                              <p:par>
                                <p:cTn id="78" presetID="10" presetClass="entr" presetSubtype="0" fill="hold" grpId="0" nodeType="afterEffect">
                                  <p:stCondLst>
                                    <p:cond delay="5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
                                        <p:tgtEl>
                                          <p:spTgt spid="22"/>
                                        </p:tgtEl>
                                      </p:cBhvr>
                                    </p:animEffect>
                                  </p:childTnLst>
                                </p:cTn>
                              </p:par>
                            </p:childTnLst>
                          </p:cTn>
                        </p:par>
                        <p:par>
                          <p:cTn id="81" fill="hold">
                            <p:stCondLst>
                              <p:cond delay="5180"/>
                            </p:stCondLst>
                            <p:childTnLst>
                              <p:par>
                                <p:cTn id="82" presetID="10" presetClass="entr" presetSubtype="0" fill="hold" grpId="0" nodeType="afterEffect">
                                  <p:stCondLst>
                                    <p:cond delay="5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
                                        <p:tgtEl>
                                          <p:spTgt spid="23"/>
                                        </p:tgtEl>
                                      </p:cBhvr>
                                    </p:animEffect>
                                  </p:childTnLst>
                                </p:cTn>
                              </p:par>
                            </p:childTnLst>
                          </p:cTn>
                        </p:par>
                        <p:par>
                          <p:cTn id="85" fill="hold">
                            <p:stCondLst>
                              <p:cond delay="5240"/>
                            </p:stCondLst>
                            <p:childTnLst>
                              <p:par>
                                <p:cTn id="86" presetID="10" presetClass="entr" presetSubtype="0" fill="hold" grpId="0" nodeType="afterEffect">
                                  <p:stCondLst>
                                    <p:cond delay="5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
                                        <p:tgtEl>
                                          <p:spTgt spid="24"/>
                                        </p:tgtEl>
                                      </p:cBhvr>
                                    </p:animEffect>
                                  </p:childTnLst>
                                </p:cTn>
                              </p:par>
                            </p:childTnLst>
                          </p:cTn>
                        </p:par>
                        <p:par>
                          <p:cTn id="89" fill="hold">
                            <p:stCondLst>
                              <p:cond delay="5300"/>
                            </p:stCondLst>
                            <p:childTnLst>
                              <p:par>
                                <p:cTn id="90" presetID="10" presetClass="entr" presetSubtype="0" fill="hold" grpId="0" nodeType="afterEffect">
                                  <p:stCondLst>
                                    <p:cond delay="5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
                                        <p:tgtEl>
                                          <p:spTgt spid="25"/>
                                        </p:tgtEl>
                                      </p:cBhvr>
                                    </p:animEffect>
                                  </p:childTnLst>
                                </p:cTn>
                              </p:par>
                            </p:childTnLst>
                          </p:cTn>
                        </p:par>
                        <p:par>
                          <p:cTn id="93" fill="hold">
                            <p:stCondLst>
                              <p:cond delay="5360"/>
                            </p:stCondLst>
                            <p:childTnLst>
                              <p:par>
                                <p:cTn id="94" presetID="10" presetClass="entr" presetSubtype="0" fill="hold" grpId="0" nodeType="afterEffect">
                                  <p:stCondLst>
                                    <p:cond delay="5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10"/>
                                        <p:tgtEl>
                                          <p:spTgt spid="26"/>
                                        </p:tgtEl>
                                      </p:cBhvr>
                                    </p:animEffect>
                                  </p:childTnLst>
                                </p:cTn>
                              </p:par>
                            </p:childTnLst>
                          </p:cTn>
                        </p:par>
                        <p:par>
                          <p:cTn id="97" fill="hold">
                            <p:stCondLst>
                              <p:cond delay="5420"/>
                            </p:stCondLst>
                            <p:childTnLst>
                              <p:par>
                                <p:cTn id="98" presetID="10" presetClass="entr" presetSubtype="0" fill="hold" grpId="0" nodeType="afterEffect">
                                  <p:stCondLst>
                                    <p:cond delay="5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
                                        <p:tgtEl>
                                          <p:spTgt spid="27"/>
                                        </p:tgtEl>
                                      </p:cBhvr>
                                    </p:animEffect>
                                  </p:childTnLst>
                                </p:cTn>
                              </p:par>
                            </p:childTnLst>
                          </p:cTn>
                        </p:par>
                        <p:par>
                          <p:cTn id="101" fill="hold">
                            <p:stCondLst>
                              <p:cond delay="5480"/>
                            </p:stCondLst>
                            <p:childTnLst>
                              <p:par>
                                <p:cTn id="102" presetID="10" presetClass="entr" presetSubtype="0" fill="hold" grpId="0" nodeType="afterEffect">
                                  <p:stCondLst>
                                    <p:cond delay="5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
                                        <p:tgtEl>
                                          <p:spTgt spid="28"/>
                                        </p:tgtEl>
                                      </p:cBhvr>
                                    </p:animEffect>
                                  </p:childTnLst>
                                </p:cTn>
                              </p:par>
                            </p:childTnLst>
                          </p:cTn>
                        </p:par>
                        <p:par>
                          <p:cTn id="105" fill="hold">
                            <p:stCondLst>
                              <p:cond delay="5540"/>
                            </p:stCondLst>
                            <p:childTnLst>
                              <p:par>
                                <p:cTn id="106" presetID="10" presetClass="entr" presetSubtype="0" fill="hold" grpId="0" nodeType="afterEffect">
                                  <p:stCondLst>
                                    <p:cond delay="5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
                                        <p:tgtEl>
                                          <p:spTgt spid="29"/>
                                        </p:tgtEl>
                                      </p:cBhvr>
                                    </p:animEffect>
                                  </p:childTnLst>
                                </p:cTn>
                              </p:par>
                            </p:childTnLst>
                          </p:cTn>
                        </p:par>
                        <p:par>
                          <p:cTn id="109" fill="hold">
                            <p:stCondLst>
                              <p:cond delay="5600"/>
                            </p:stCondLst>
                            <p:childTnLst>
                              <p:par>
                                <p:cTn id="110" presetID="10" presetClass="entr" presetSubtype="0" fill="hold" grpId="0" nodeType="afterEffect">
                                  <p:stCondLst>
                                    <p:cond delay="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
                                        <p:tgtEl>
                                          <p:spTgt spid="30"/>
                                        </p:tgtEl>
                                      </p:cBhvr>
                                    </p:animEffect>
                                  </p:childTnLst>
                                </p:cTn>
                              </p:par>
                            </p:childTnLst>
                          </p:cTn>
                        </p:par>
                        <p:par>
                          <p:cTn id="113" fill="hold">
                            <p:stCondLst>
                              <p:cond delay="5660"/>
                            </p:stCondLst>
                            <p:childTnLst>
                              <p:par>
                                <p:cTn id="114" presetID="10" presetClass="entr" presetSubtype="0" fill="hold" grpId="0" nodeType="afterEffect">
                                  <p:stCondLst>
                                    <p:cond delay="5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
                                        <p:tgtEl>
                                          <p:spTgt spid="31"/>
                                        </p:tgtEl>
                                      </p:cBhvr>
                                    </p:animEffect>
                                  </p:childTnLst>
                                </p:cTn>
                              </p:par>
                            </p:childTnLst>
                          </p:cTn>
                        </p:par>
                        <p:par>
                          <p:cTn id="117" fill="hold">
                            <p:stCondLst>
                              <p:cond delay="5720"/>
                            </p:stCondLst>
                            <p:childTnLst>
                              <p:par>
                                <p:cTn id="118" presetID="10" presetClass="entr" presetSubtype="0" fill="hold" grpId="0" nodeType="afterEffect">
                                  <p:stCondLst>
                                    <p:cond delay="5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10"/>
                                        <p:tgtEl>
                                          <p:spTgt spid="32"/>
                                        </p:tgtEl>
                                      </p:cBhvr>
                                    </p:animEffect>
                                  </p:childTnLst>
                                </p:cTn>
                              </p:par>
                            </p:childTnLst>
                          </p:cTn>
                        </p:par>
                        <p:par>
                          <p:cTn id="121" fill="hold">
                            <p:stCondLst>
                              <p:cond delay="5780"/>
                            </p:stCondLst>
                            <p:childTnLst>
                              <p:par>
                                <p:cTn id="122" presetID="22" presetClass="entr" presetSubtype="1" fill="hold" nodeType="after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wipe(up)">
                                      <p:cBhvr>
                                        <p:cTn id="124" dur="500"/>
                                        <p:tgtEl>
                                          <p:spTgt spid="106"/>
                                        </p:tgtEl>
                                      </p:cBhvr>
                                    </p:animEffect>
                                  </p:childTnLst>
                                </p:cTn>
                              </p:par>
                            </p:childTnLst>
                          </p:cTn>
                        </p:par>
                        <p:par>
                          <p:cTn id="125" fill="hold">
                            <p:stCondLst>
                              <p:cond delay="6280"/>
                            </p:stCondLst>
                            <p:childTnLst>
                              <p:par>
                                <p:cTn id="126" presetID="47" presetClass="entr" presetSubtype="0" fill="hold" grpId="0" nodeType="after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P spid="10"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Hadoop as a Azure Service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23</a:t>
            </a:fld>
            <a:endParaRPr lang="en-US" dirty="0"/>
          </a:p>
        </p:txBody>
      </p:sp>
      <p:sp>
        <p:nvSpPr>
          <p:cNvPr id="4" name="TextBox 3"/>
          <p:cNvSpPr txBox="1"/>
          <p:nvPr/>
        </p:nvSpPr>
        <p:spPr>
          <a:xfrm>
            <a:off x="268927" y="1214321"/>
            <a:ext cx="6881498" cy="4911047"/>
          </a:xfrm>
          <a:prstGeom prst="rect">
            <a:avLst/>
          </a:prstGeom>
          <a:noFill/>
        </p:spPr>
        <p:txBody>
          <a:bodyPr wrap="square" lIns="182880" tIns="146304" rIns="182880" bIns="146304" rtlCol="0">
            <a:noAutofit/>
          </a:bodyPr>
          <a:lstStyle/>
          <a:p>
            <a:pPr marL="342900" indent="-34290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HDInsight clusters can be configured in just a few minutes</a:t>
            </a:r>
          </a:p>
          <a:p>
            <a:pPr marL="342900" indent="-342900">
              <a:lnSpc>
                <a:spcPts val="2200"/>
              </a:lnSpc>
              <a:spcAft>
                <a:spcPts val="300"/>
              </a:spcAft>
              <a:buClr>
                <a:schemeClr val="accent3"/>
              </a:buClr>
              <a:buSzPct val="75000"/>
              <a:buFont typeface="Wingdings" panose="05000000000000000000" pitchFamily="2" charset="2"/>
              <a:buChar char="v"/>
            </a:pPr>
            <a:r>
              <a:rPr lang="en-US" dirty="0">
                <a:solidFill>
                  <a:schemeClr val="tx1">
                    <a:lumMod val="65000"/>
                    <a:lumOff val="35000"/>
                  </a:schemeClr>
                </a:solidFill>
              </a:rPr>
              <a:t>Through the HDFS interface, HDInsight can operate directly on data stored in Azure Blob Storage or Azure Data Lake Store. A separate and dedicated HDFS cluster is not required. Benefits include:</a:t>
            </a:r>
          </a:p>
          <a:p>
            <a:pPr marL="800100" lvl="1" indent="-342900">
              <a:lnSpc>
                <a:spcPts val="2200"/>
              </a:lnSpc>
              <a:spcAft>
                <a:spcPts val="300"/>
              </a:spcAft>
              <a:buClr>
                <a:schemeClr val="accent3"/>
              </a:buClr>
              <a:buFont typeface="Arial" panose="020B0604020202020204" pitchFamily="34" charset="0"/>
              <a:buChar char="•"/>
            </a:pPr>
            <a:r>
              <a:rPr lang="en-US" sz="1600" dirty="0">
                <a:solidFill>
                  <a:schemeClr val="tx1">
                    <a:lumMod val="65000"/>
                    <a:lumOff val="35000"/>
                  </a:schemeClr>
                </a:solidFill>
              </a:rPr>
              <a:t>Data reuse and sharing</a:t>
            </a:r>
          </a:p>
          <a:p>
            <a:pPr marL="800100" lvl="1" indent="-342900">
              <a:lnSpc>
                <a:spcPts val="2200"/>
              </a:lnSpc>
              <a:spcAft>
                <a:spcPts val="300"/>
              </a:spcAft>
              <a:buClr>
                <a:schemeClr val="accent3"/>
              </a:buClr>
              <a:buFont typeface="Arial" panose="020B0604020202020204" pitchFamily="34" charset="0"/>
              <a:buChar char="•"/>
            </a:pPr>
            <a:r>
              <a:rPr lang="en-US" sz="1600" dirty="0">
                <a:solidFill>
                  <a:schemeClr val="tx1">
                    <a:lumMod val="65000"/>
                    <a:lumOff val="35000"/>
                  </a:schemeClr>
                </a:solidFill>
              </a:rPr>
              <a:t>Elastic scale-out</a:t>
            </a:r>
          </a:p>
          <a:p>
            <a:pPr marL="800100" lvl="1" indent="-342900">
              <a:lnSpc>
                <a:spcPts val="2200"/>
              </a:lnSpc>
              <a:spcAft>
                <a:spcPts val="300"/>
              </a:spcAft>
              <a:buClr>
                <a:schemeClr val="accent3"/>
              </a:buClr>
              <a:buFont typeface="Arial" panose="020B0604020202020204" pitchFamily="34" charset="0"/>
              <a:buChar char="•"/>
            </a:pPr>
            <a:r>
              <a:rPr lang="en-US" sz="1600" dirty="0">
                <a:solidFill>
                  <a:schemeClr val="tx1">
                    <a:lumMod val="65000"/>
                    <a:lumOff val="35000"/>
                  </a:schemeClr>
                </a:solidFill>
              </a:rPr>
              <a:t>Lower data storage costs</a:t>
            </a:r>
          </a:p>
          <a:p>
            <a:pPr marL="800100" lvl="1" indent="-342900">
              <a:lnSpc>
                <a:spcPts val="2200"/>
              </a:lnSpc>
              <a:spcAft>
                <a:spcPts val="300"/>
              </a:spcAft>
              <a:buClr>
                <a:schemeClr val="accent3"/>
              </a:buClr>
              <a:buFont typeface="Arial" panose="020B0604020202020204" pitchFamily="34" charset="0"/>
              <a:buChar char="•"/>
            </a:pPr>
            <a:r>
              <a:rPr lang="en-US" sz="1600" dirty="0">
                <a:solidFill>
                  <a:schemeClr val="tx1">
                    <a:lumMod val="65000"/>
                    <a:lumOff val="35000"/>
                  </a:schemeClr>
                </a:solidFill>
              </a:rPr>
              <a:t>Protection against data loss </a:t>
            </a:r>
          </a:p>
          <a:p>
            <a:pPr marL="342900" indent="-34290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High  Performance: The high-speed flat networks in Azure datacenters provide fast access between the virtual machines in the cluster and Azure Blob Storage or Azure Data Lake Store so data movement is very efficient</a:t>
            </a:r>
          </a:p>
          <a:p>
            <a:pPr marL="342900" indent="-34290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Commission and decommission HDInsight clusters at will</a:t>
            </a:r>
          </a:p>
          <a:p>
            <a:pPr marL="342900" indent="-34290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Visualize the data stored in Hive tables using Excel and the set of add-ins, such as </a:t>
            </a:r>
            <a:r>
              <a:rPr lang="en-US" i="1" dirty="0">
                <a:solidFill>
                  <a:schemeClr val="tx1">
                    <a:lumMod val="65000"/>
                    <a:lumOff val="35000"/>
                  </a:schemeClr>
                </a:solidFill>
              </a:rPr>
              <a:t>Power Query</a:t>
            </a:r>
            <a:r>
              <a:rPr lang="en-US" dirty="0">
                <a:solidFill>
                  <a:schemeClr val="tx1">
                    <a:lumMod val="65000"/>
                    <a:lumOff val="35000"/>
                  </a:schemeClr>
                </a:solidFill>
              </a:rPr>
              <a:t>, </a:t>
            </a:r>
            <a:r>
              <a:rPr lang="en-US" i="1" dirty="0">
                <a:solidFill>
                  <a:schemeClr val="tx1">
                    <a:lumMod val="65000"/>
                    <a:lumOff val="35000"/>
                  </a:schemeClr>
                </a:solidFill>
              </a:rPr>
              <a:t>Power View</a:t>
            </a:r>
            <a:r>
              <a:rPr lang="en-US" dirty="0">
                <a:solidFill>
                  <a:schemeClr val="tx1">
                    <a:lumMod val="65000"/>
                    <a:lumOff val="35000"/>
                  </a:schemeClr>
                </a:solidFill>
              </a:rPr>
              <a:t>, </a:t>
            </a:r>
            <a:r>
              <a:rPr lang="en-US" i="1" dirty="0">
                <a:solidFill>
                  <a:schemeClr val="tx1">
                    <a:lumMod val="65000"/>
                    <a:lumOff val="35000"/>
                  </a:schemeClr>
                </a:solidFill>
              </a:rPr>
              <a:t>PowerPivot</a:t>
            </a:r>
            <a:r>
              <a:rPr lang="en-US" dirty="0">
                <a:solidFill>
                  <a:schemeClr val="tx1">
                    <a:lumMod val="65000"/>
                    <a:lumOff val="35000"/>
                  </a:schemeClr>
                </a:solidFill>
              </a:rPr>
              <a:t>, and </a:t>
            </a:r>
            <a:r>
              <a:rPr lang="en-US" i="1" dirty="0">
                <a:solidFill>
                  <a:schemeClr val="tx1">
                    <a:lumMod val="65000"/>
                    <a:lumOff val="35000"/>
                  </a:schemeClr>
                </a:solidFill>
              </a:rPr>
              <a:t>Power Map</a:t>
            </a:r>
            <a:r>
              <a:rPr lang="en-US" dirty="0">
                <a:solidFill>
                  <a:schemeClr val="tx1">
                    <a:lumMod val="65000"/>
                    <a:lumOff val="35000"/>
                  </a:schemeClr>
                </a:solidFill>
              </a:rPr>
              <a:t>.</a:t>
            </a:r>
          </a:p>
        </p:txBody>
      </p:sp>
      <p:grpSp>
        <p:nvGrpSpPr>
          <p:cNvPr id="6" name="Group 5"/>
          <p:cNvGrpSpPr/>
          <p:nvPr/>
        </p:nvGrpSpPr>
        <p:grpSpPr>
          <a:xfrm>
            <a:off x="6883062" y="2190983"/>
            <a:ext cx="4911384" cy="3477895"/>
            <a:chOff x="6883062" y="2190983"/>
            <a:chExt cx="4911384" cy="3477895"/>
          </a:xfrm>
        </p:grpSpPr>
        <p:sp>
          <p:nvSpPr>
            <p:cNvPr id="7" name="Rectangle 6"/>
            <p:cNvSpPr/>
            <p:nvPr/>
          </p:nvSpPr>
          <p:spPr bwMode="auto">
            <a:xfrm>
              <a:off x="6998511" y="2190983"/>
              <a:ext cx="4795935" cy="347789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8" name="Group 7"/>
            <p:cNvGrpSpPr/>
            <p:nvPr/>
          </p:nvGrpSpPr>
          <p:grpSpPr>
            <a:xfrm>
              <a:off x="7158014" y="2492813"/>
              <a:ext cx="1393998" cy="1383195"/>
              <a:chOff x="7392850" y="2492814"/>
              <a:chExt cx="1159161" cy="1208036"/>
            </a:xfrm>
          </p:grpSpPr>
          <p:sp>
            <p:nvSpPr>
              <p:cNvPr id="46" name="Rectangle 45"/>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7" name="TextBox 46"/>
              <p:cNvSpPr txBox="1"/>
              <p:nvPr/>
            </p:nvSpPr>
            <p:spPr>
              <a:xfrm>
                <a:off x="7530211" y="2492814"/>
                <a:ext cx="914400" cy="297620"/>
              </a:xfrm>
              <a:prstGeom prst="rect">
                <a:avLst/>
              </a:prstGeom>
              <a:noFill/>
            </p:spPr>
            <p:txBody>
              <a:bodyPr wrap="none" lIns="182880" tIns="146304" rIns="182880" bIns="146304" rtlCol="0">
                <a:noAutofit/>
              </a:bodyPr>
              <a:lstStyle/>
              <a:p>
                <a:pPr algn="ctr">
                  <a:lnSpc>
                    <a:spcPct val="50000"/>
                  </a:lnSpc>
                  <a:spcAft>
                    <a:spcPts val="600"/>
                  </a:spcAft>
                </a:pPr>
                <a:r>
                  <a:rPr lang="en-US" sz="900" b="1" dirty="0">
                    <a:solidFill>
                      <a:schemeClr val="bg1"/>
                    </a:solidFill>
                  </a:rPr>
                  <a:t>Master</a:t>
                </a:r>
              </a:p>
            </p:txBody>
          </p:sp>
          <p:pic>
            <p:nvPicPr>
              <p:cNvPr id="48" name="Picture 47" descr="Hadoop clusters in HDInsight access and store big data in cost-effective, scalable Hadoop-compatible Azure Blob storage in the cloud."/>
              <p:cNvPicPr/>
              <p:nvPr/>
            </p:nvPicPr>
            <p:blipFill rotWithShape="1">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9" name="TextBox 48"/>
              <p:cNvSpPr txBox="1"/>
              <p:nvPr/>
            </p:nvSpPr>
            <p:spPr>
              <a:xfrm>
                <a:off x="7392850" y="3460537"/>
                <a:ext cx="621141" cy="240313"/>
              </a:xfrm>
              <a:prstGeom prst="rect">
                <a:avLst/>
              </a:prstGeom>
              <a:noFill/>
            </p:spPr>
            <p:txBody>
              <a:bodyPr wrap="none" lIns="182880" tIns="146304" rIns="182880" bIns="146304" rtlCol="0">
                <a:noAutofit/>
              </a:bodyPr>
              <a:lstStyle/>
              <a:p>
                <a:pPr algn="ctr">
                  <a:lnSpc>
                    <a:spcPct val="50000"/>
                  </a:lnSpc>
                  <a:spcAft>
                    <a:spcPts val="600"/>
                  </a:spcAft>
                </a:pPr>
                <a:r>
                  <a:rPr lang="en-US" sz="900" dirty="0">
                    <a:solidFill>
                      <a:schemeClr val="bg1"/>
                    </a:solidFill>
                  </a:rPr>
                  <a:t>DFS</a:t>
                </a:r>
              </a:p>
            </p:txBody>
          </p:sp>
          <p:sp>
            <p:nvSpPr>
              <p:cNvPr id="50" name="TextBox 49"/>
              <p:cNvSpPr txBox="1"/>
              <p:nvPr/>
            </p:nvSpPr>
            <p:spPr>
              <a:xfrm>
                <a:off x="7952798" y="3201765"/>
                <a:ext cx="546977" cy="210738"/>
              </a:xfrm>
              <a:prstGeom prst="rect">
                <a:avLst/>
              </a:prstGeom>
              <a:solidFill>
                <a:srgbClr val="008DB5"/>
              </a:solidFill>
            </p:spPr>
            <p:txBody>
              <a:bodyPr wrap="none" lIns="182880" tIns="146304" rIns="182880" bIns="146304" rtlCol="0" anchor="ctr">
                <a:noAutofit/>
              </a:bodyPr>
              <a:lstStyle/>
              <a:p>
                <a:pPr algn="ctr">
                  <a:lnSpc>
                    <a:spcPct val="50000"/>
                  </a:lnSpc>
                  <a:spcAft>
                    <a:spcPts val="600"/>
                  </a:spcAft>
                </a:pPr>
                <a:r>
                  <a:rPr lang="en-US" sz="900" dirty="0" err="1">
                    <a:solidFill>
                      <a:schemeClr val="bg1"/>
                    </a:solidFill>
                  </a:rPr>
                  <a:t>WebHDFS</a:t>
                </a:r>
                <a:endParaRPr lang="en-US" sz="900" dirty="0">
                  <a:solidFill>
                    <a:schemeClr val="bg1"/>
                  </a:solidFill>
                </a:endParaRPr>
              </a:p>
            </p:txBody>
          </p:sp>
          <p:cxnSp>
            <p:nvCxnSpPr>
              <p:cNvPr id="51" name="Straight Arrow Connector 50"/>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8226287" y="2920969"/>
                <a:ext cx="2555" cy="28079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553739" y="2753827"/>
                <a:ext cx="808340" cy="224016"/>
              </a:xfrm>
              <a:prstGeom prst="rect">
                <a:avLst/>
              </a:prstGeom>
              <a:solidFill>
                <a:schemeClr val="accent2">
                  <a:lumMod val="60000"/>
                  <a:lumOff val="40000"/>
                </a:schemeClr>
              </a:solidFill>
            </p:spPr>
            <p:txBody>
              <a:bodyPr wrap="none" lIns="182880" tIns="146304" rIns="182880" bIns="146304" rtlCol="0" anchor="ctr">
                <a:noAutofit/>
              </a:bodyPr>
              <a:lstStyle/>
              <a:p>
                <a:pPr algn="ctr">
                  <a:lnSpc>
                    <a:spcPct val="50000"/>
                  </a:lnSpc>
                  <a:spcAft>
                    <a:spcPts val="600"/>
                  </a:spcAft>
                </a:pPr>
                <a:r>
                  <a:rPr lang="en-US" sz="900" dirty="0">
                    <a:solidFill>
                      <a:schemeClr val="tx1">
                        <a:lumMod val="85000"/>
                        <a:lumOff val="15000"/>
                      </a:schemeClr>
                    </a:solidFill>
                  </a:rPr>
                  <a:t>HFDS API</a:t>
                </a:r>
              </a:p>
            </p:txBody>
          </p:sp>
        </p:grpSp>
        <p:grpSp>
          <p:nvGrpSpPr>
            <p:cNvPr id="9" name="Group 8"/>
            <p:cNvGrpSpPr/>
            <p:nvPr/>
          </p:nvGrpSpPr>
          <p:grpSpPr>
            <a:xfrm>
              <a:off x="8626954" y="2484267"/>
              <a:ext cx="1362135" cy="1369039"/>
              <a:chOff x="7392850" y="2475587"/>
              <a:chExt cx="1159161" cy="1225263"/>
            </a:xfrm>
          </p:grpSpPr>
          <p:sp>
            <p:nvSpPr>
              <p:cNvPr id="39" name="Rectangle 38"/>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0" name="TextBox 39"/>
              <p:cNvSpPr txBox="1"/>
              <p:nvPr/>
            </p:nvSpPr>
            <p:spPr>
              <a:xfrm>
                <a:off x="7528459" y="2475587"/>
                <a:ext cx="914400" cy="297620"/>
              </a:xfrm>
              <a:prstGeom prst="rect">
                <a:avLst/>
              </a:prstGeom>
              <a:noFill/>
            </p:spPr>
            <p:txBody>
              <a:bodyPr wrap="none" lIns="182880" tIns="146304" rIns="182880" bIns="146304" rtlCol="0">
                <a:noAutofit/>
              </a:bodyPr>
              <a:lstStyle/>
              <a:p>
                <a:pPr algn="ctr">
                  <a:lnSpc>
                    <a:spcPct val="50000"/>
                  </a:lnSpc>
                  <a:spcAft>
                    <a:spcPts val="600"/>
                  </a:spcAft>
                </a:pPr>
                <a:r>
                  <a:rPr lang="en-US" sz="900" b="1" dirty="0">
                    <a:solidFill>
                      <a:schemeClr val="bg1"/>
                    </a:solidFill>
                  </a:rPr>
                  <a:t>Worker Node</a:t>
                </a:r>
              </a:p>
            </p:txBody>
          </p:sp>
          <p:pic>
            <p:nvPicPr>
              <p:cNvPr id="41" name="Picture 40" descr="Hadoop clusters in HDInsight access and store big data in cost-effective, scalable Hadoop-compatible Azure Blob storage in the cloud."/>
              <p:cNvPicPr/>
              <p:nvPr/>
            </p:nvPicPr>
            <p:blipFill rotWithShape="1">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2" name="TextBox 41"/>
              <p:cNvSpPr txBox="1"/>
              <p:nvPr/>
            </p:nvSpPr>
            <p:spPr>
              <a:xfrm>
                <a:off x="7392850" y="3460537"/>
                <a:ext cx="621141" cy="240313"/>
              </a:xfrm>
              <a:prstGeom prst="rect">
                <a:avLst/>
              </a:prstGeom>
              <a:noFill/>
            </p:spPr>
            <p:txBody>
              <a:bodyPr wrap="none" lIns="182880" tIns="146304" rIns="182880" bIns="146304" rtlCol="0">
                <a:noAutofit/>
              </a:bodyPr>
              <a:lstStyle/>
              <a:p>
                <a:pPr algn="ctr">
                  <a:lnSpc>
                    <a:spcPct val="50000"/>
                  </a:lnSpc>
                  <a:spcAft>
                    <a:spcPts val="600"/>
                  </a:spcAft>
                </a:pPr>
                <a:r>
                  <a:rPr lang="en-US" sz="900" dirty="0">
                    <a:solidFill>
                      <a:schemeClr val="bg1"/>
                    </a:solidFill>
                  </a:rPr>
                  <a:t>DFS</a:t>
                </a:r>
              </a:p>
            </p:txBody>
          </p:sp>
          <p:sp>
            <p:nvSpPr>
              <p:cNvPr id="43" name="TextBox 42"/>
              <p:cNvSpPr txBox="1"/>
              <p:nvPr/>
            </p:nvSpPr>
            <p:spPr>
              <a:xfrm>
                <a:off x="7952798" y="3201766"/>
                <a:ext cx="546977" cy="210738"/>
              </a:xfrm>
              <a:prstGeom prst="rect">
                <a:avLst/>
              </a:prstGeom>
              <a:solidFill>
                <a:srgbClr val="008DB5"/>
              </a:solidFill>
            </p:spPr>
            <p:txBody>
              <a:bodyPr wrap="none" lIns="182880" tIns="146304" rIns="182880" bIns="146304" rtlCol="0" anchor="ctr">
                <a:noAutofit/>
              </a:bodyPr>
              <a:lstStyle/>
              <a:p>
                <a:pPr algn="ctr">
                  <a:lnSpc>
                    <a:spcPct val="50000"/>
                  </a:lnSpc>
                  <a:spcAft>
                    <a:spcPts val="600"/>
                  </a:spcAft>
                </a:pPr>
                <a:r>
                  <a:rPr lang="en-US" sz="900" dirty="0" err="1">
                    <a:solidFill>
                      <a:schemeClr val="bg1"/>
                    </a:solidFill>
                  </a:rPr>
                  <a:t>WebHDFS</a:t>
                </a:r>
                <a:endParaRPr lang="en-US" sz="900" dirty="0">
                  <a:solidFill>
                    <a:schemeClr val="bg1"/>
                  </a:solidFill>
                </a:endParaRPr>
              </a:p>
            </p:txBody>
          </p:sp>
          <p:cxnSp>
            <p:nvCxnSpPr>
              <p:cNvPr id="44" name="Straight Arrow Connector 43"/>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53739" y="2753393"/>
                <a:ext cx="808340" cy="224016"/>
              </a:xfrm>
              <a:prstGeom prst="rect">
                <a:avLst/>
              </a:prstGeom>
              <a:solidFill>
                <a:schemeClr val="accent2">
                  <a:lumMod val="60000"/>
                  <a:lumOff val="40000"/>
                </a:schemeClr>
              </a:solidFill>
            </p:spPr>
            <p:txBody>
              <a:bodyPr wrap="none" lIns="182880" tIns="146304" rIns="182880" bIns="146304" rtlCol="0" anchor="ctr">
                <a:noAutofit/>
              </a:bodyPr>
              <a:lstStyle/>
              <a:p>
                <a:pPr algn="ctr">
                  <a:lnSpc>
                    <a:spcPct val="50000"/>
                  </a:lnSpc>
                  <a:spcAft>
                    <a:spcPts val="600"/>
                  </a:spcAft>
                </a:pPr>
                <a:r>
                  <a:rPr lang="en-US" sz="900" dirty="0">
                    <a:solidFill>
                      <a:schemeClr val="tx1">
                        <a:lumMod val="85000"/>
                        <a:lumOff val="15000"/>
                      </a:schemeClr>
                    </a:solidFill>
                  </a:rPr>
                  <a:t>HFDS API</a:t>
                </a:r>
              </a:p>
            </p:txBody>
          </p:sp>
        </p:grpSp>
        <p:grpSp>
          <p:nvGrpSpPr>
            <p:cNvPr id="10" name="Group 9"/>
            <p:cNvGrpSpPr/>
            <p:nvPr/>
          </p:nvGrpSpPr>
          <p:grpSpPr>
            <a:xfrm>
              <a:off x="10257269" y="2502043"/>
              <a:ext cx="1315131" cy="1338464"/>
              <a:chOff x="7392850" y="2486358"/>
              <a:chExt cx="1159161" cy="1246168"/>
            </a:xfrm>
          </p:grpSpPr>
          <p:sp>
            <p:nvSpPr>
              <p:cNvPr id="32" name="Rectangle 31"/>
              <p:cNvSpPr/>
              <p:nvPr/>
            </p:nvSpPr>
            <p:spPr bwMode="auto">
              <a:xfrm>
                <a:off x="7400438" y="2522179"/>
                <a:ext cx="1151573" cy="12103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3" name="TextBox 32"/>
              <p:cNvSpPr txBox="1"/>
              <p:nvPr/>
            </p:nvSpPr>
            <p:spPr>
              <a:xfrm>
                <a:off x="7519024" y="2486358"/>
                <a:ext cx="914400" cy="297620"/>
              </a:xfrm>
              <a:prstGeom prst="rect">
                <a:avLst/>
              </a:prstGeom>
              <a:noFill/>
            </p:spPr>
            <p:txBody>
              <a:bodyPr wrap="none" lIns="182880" tIns="146304" rIns="182880" bIns="146304" rtlCol="0">
                <a:noAutofit/>
              </a:bodyPr>
              <a:lstStyle/>
              <a:p>
                <a:pPr algn="ctr">
                  <a:lnSpc>
                    <a:spcPct val="50000"/>
                  </a:lnSpc>
                  <a:spcAft>
                    <a:spcPts val="600"/>
                  </a:spcAft>
                </a:pPr>
                <a:r>
                  <a:rPr lang="en-US" sz="900" b="1" dirty="0">
                    <a:solidFill>
                      <a:schemeClr val="bg1"/>
                    </a:solidFill>
                  </a:rPr>
                  <a:t>Worker Node</a:t>
                </a:r>
              </a:p>
            </p:txBody>
          </p:sp>
          <p:pic>
            <p:nvPicPr>
              <p:cNvPr id="34" name="Picture 33" descr="Hadoop clusters in HDInsight access and store big data in cost-effective, scalable Hadoop-compatible Azure Blob storage in the cloud."/>
              <p:cNvPicPr/>
              <p:nvPr/>
            </p:nvPicPr>
            <p:blipFill rotWithShape="1">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35" name="TextBox 34"/>
              <p:cNvSpPr txBox="1"/>
              <p:nvPr/>
            </p:nvSpPr>
            <p:spPr>
              <a:xfrm>
                <a:off x="7392850" y="3460537"/>
                <a:ext cx="621141" cy="240313"/>
              </a:xfrm>
              <a:prstGeom prst="rect">
                <a:avLst/>
              </a:prstGeom>
              <a:noFill/>
            </p:spPr>
            <p:txBody>
              <a:bodyPr wrap="none" lIns="182880" tIns="146304" rIns="182880" bIns="146304" rtlCol="0">
                <a:noAutofit/>
              </a:bodyPr>
              <a:lstStyle/>
              <a:p>
                <a:pPr algn="ctr">
                  <a:lnSpc>
                    <a:spcPct val="50000"/>
                  </a:lnSpc>
                  <a:spcAft>
                    <a:spcPts val="600"/>
                  </a:spcAft>
                </a:pPr>
                <a:r>
                  <a:rPr lang="en-US" sz="900" dirty="0">
                    <a:solidFill>
                      <a:schemeClr val="bg1"/>
                    </a:solidFill>
                  </a:rPr>
                  <a:t>DFS</a:t>
                </a:r>
              </a:p>
            </p:txBody>
          </p:sp>
          <p:sp>
            <p:nvSpPr>
              <p:cNvPr id="36" name="TextBox 35"/>
              <p:cNvSpPr txBox="1"/>
              <p:nvPr/>
            </p:nvSpPr>
            <p:spPr>
              <a:xfrm>
                <a:off x="7952798" y="3201765"/>
                <a:ext cx="546977" cy="210738"/>
              </a:xfrm>
              <a:prstGeom prst="rect">
                <a:avLst/>
              </a:prstGeom>
              <a:solidFill>
                <a:srgbClr val="008DB5"/>
              </a:solidFill>
            </p:spPr>
            <p:txBody>
              <a:bodyPr wrap="none" lIns="0" tIns="0" rIns="0" bIns="0" rtlCol="0" anchor="ctr">
                <a:noAutofit/>
              </a:bodyPr>
              <a:lstStyle/>
              <a:p>
                <a:pPr algn="ctr">
                  <a:lnSpc>
                    <a:spcPct val="50000"/>
                  </a:lnSpc>
                  <a:spcAft>
                    <a:spcPts val="600"/>
                  </a:spcAft>
                </a:pPr>
                <a:r>
                  <a:rPr lang="en-US" sz="900" dirty="0" err="1">
                    <a:solidFill>
                      <a:schemeClr val="bg1"/>
                    </a:solidFill>
                  </a:rPr>
                  <a:t>WebHDFS</a:t>
                </a:r>
                <a:endParaRPr lang="en-US" sz="900" dirty="0">
                  <a:solidFill>
                    <a:schemeClr val="bg1"/>
                  </a:solidFill>
                </a:endParaRPr>
              </a:p>
            </p:txBody>
          </p:sp>
          <p:cxnSp>
            <p:nvCxnSpPr>
              <p:cNvPr id="37" name="Straight Arrow Connector 36"/>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53739" y="2752669"/>
                <a:ext cx="808340" cy="224016"/>
              </a:xfrm>
              <a:prstGeom prst="rect">
                <a:avLst/>
              </a:prstGeom>
              <a:solidFill>
                <a:schemeClr val="accent2">
                  <a:lumMod val="60000"/>
                  <a:lumOff val="40000"/>
                </a:schemeClr>
              </a:solidFill>
            </p:spPr>
            <p:txBody>
              <a:bodyPr wrap="none" lIns="182880" tIns="146304" rIns="182880" bIns="146304" rtlCol="0" anchor="ctr">
                <a:noAutofit/>
              </a:bodyPr>
              <a:lstStyle/>
              <a:p>
                <a:pPr algn="ctr">
                  <a:lnSpc>
                    <a:spcPct val="50000"/>
                  </a:lnSpc>
                  <a:spcAft>
                    <a:spcPts val="600"/>
                  </a:spcAft>
                </a:pPr>
                <a:r>
                  <a:rPr lang="en-US" sz="900" dirty="0">
                    <a:solidFill>
                      <a:schemeClr val="tx1">
                        <a:lumMod val="85000"/>
                        <a:lumOff val="15000"/>
                      </a:schemeClr>
                    </a:solidFill>
                  </a:rPr>
                  <a:t>HFDS API</a:t>
                </a:r>
              </a:p>
            </p:txBody>
          </p:sp>
        </p:grpSp>
        <p:cxnSp>
          <p:nvCxnSpPr>
            <p:cNvPr id="11" name="Straight Connector 10"/>
            <p:cNvCxnSpPr/>
            <p:nvPr/>
          </p:nvCxnSpPr>
          <p:spPr>
            <a:xfrm flipV="1">
              <a:off x="7088046" y="4207732"/>
              <a:ext cx="4556917" cy="352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Hadoop clusters in HDInsight access and store big data in cost-effective, scalable Hadoop-compatible Azure Blob storage in the cloud."/>
            <p:cNvPicPr/>
            <p:nvPr/>
          </p:nvPicPr>
          <p:blipFill rotWithShape="1">
            <a:blip r:embed="rId4">
              <a:extLst>
                <a:ext uri="{28A0092B-C50C-407E-A947-70E740481C1C}">
                  <a14:useLocalDpi xmlns:a14="http://schemas.microsoft.com/office/drawing/2010/main" val="0"/>
                </a:ext>
              </a:extLst>
            </a:blip>
            <a:srcRect l="82696" t="62153" r="2052" b="11473"/>
            <a:stretch/>
          </p:blipFill>
          <p:spPr bwMode="auto">
            <a:xfrm>
              <a:off x="10896540" y="4572460"/>
              <a:ext cx="634826" cy="727592"/>
            </a:xfrm>
            <a:prstGeom prst="rect">
              <a:avLst/>
            </a:prstGeom>
            <a:noFill/>
            <a:ln>
              <a:noFill/>
            </a:ln>
          </p:spPr>
        </p:pic>
        <p:pic>
          <p:nvPicPr>
            <p:cNvPr id="13" name="Picture 12" descr="Hadoop clusters in HDInsight access and store big data in cost-effective, scalable Hadoop-compatible Azure Blob storage in the cloud."/>
            <p:cNvPicPr/>
            <p:nvPr/>
          </p:nvPicPr>
          <p:blipFill rotWithShape="1">
            <a:blip r:embed="rId4">
              <a:extLst>
                <a:ext uri="{28A0092B-C50C-407E-A947-70E740481C1C}">
                  <a14:useLocalDpi xmlns:a14="http://schemas.microsoft.com/office/drawing/2010/main" val="0"/>
                </a:ext>
              </a:extLst>
            </a:blip>
            <a:srcRect l="82696" t="62153" r="2052" b="11473"/>
            <a:stretch/>
          </p:blipFill>
          <p:spPr bwMode="auto">
            <a:xfrm>
              <a:off x="9778413" y="4565578"/>
              <a:ext cx="634826" cy="727592"/>
            </a:xfrm>
            <a:prstGeom prst="rect">
              <a:avLst/>
            </a:prstGeom>
            <a:noFill/>
            <a:ln>
              <a:noFill/>
            </a:ln>
          </p:spPr>
        </p:pic>
        <p:pic>
          <p:nvPicPr>
            <p:cNvPr id="14" name="Picture 13" descr="Hadoop clusters in HDInsight access and store big data in cost-effective, scalable Hadoop-compatible Azure Blob storage in the cloud."/>
            <p:cNvPicPr/>
            <p:nvPr/>
          </p:nvPicPr>
          <p:blipFill rotWithShape="1">
            <a:blip r:embed="rId4">
              <a:extLst>
                <a:ext uri="{28A0092B-C50C-407E-A947-70E740481C1C}">
                  <a14:useLocalDpi xmlns:a14="http://schemas.microsoft.com/office/drawing/2010/main" val="0"/>
                </a:ext>
              </a:extLst>
            </a:blip>
            <a:srcRect l="82696" t="62153" r="2052" b="11473"/>
            <a:stretch/>
          </p:blipFill>
          <p:spPr bwMode="auto">
            <a:xfrm>
              <a:off x="8612413" y="4542982"/>
              <a:ext cx="634826" cy="727592"/>
            </a:xfrm>
            <a:prstGeom prst="rect">
              <a:avLst/>
            </a:prstGeom>
            <a:noFill/>
            <a:ln>
              <a:noFill/>
            </a:ln>
          </p:spPr>
        </p:pic>
        <p:cxnSp>
          <p:nvCxnSpPr>
            <p:cNvPr id="15" name="Elbow Connector 14"/>
            <p:cNvCxnSpPr/>
            <p:nvPr/>
          </p:nvCxnSpPr>
          <p:spPr>
            <a:xfrm>
              <a:off x="9257812" y="4309796"/>
              <a:ext cx="1935520" cy="206655"/>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8875381" y="4309796"/>
              <a:ext cx="1188720" cy="200500"/>
            </a:xfrm>
            <a:prstGeom prst="bentConnector3">
              <a:avLst>
                <a:gd name="adj1" fmla="val 100017"/>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874996" y="4324322"/>
              <a:ext cx="0" cy="19212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H="1">
              <a:off x="8297457" y="3435604"/>
              <a:ext cx="731520" cy="1005840"/>
            </a:xfrm>
            <a:prstGeom prst="bentConnector3">
              <a:avLst>
                <a:gd name="adj1" fmla="val 59117"/>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3" idx="2"/>
            </p:cNvCxnSpPr>
            <p:nvPr/>
          </p:nvCxnSpPr>
          <p:spPr>
            <a:xfrm>
              <a:off x="9606329" y="3531124"/>
              <a:ext cx="3003" cy="77867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10598936" y="3664610"/>
              <a:ext cx="888615" cy="401760"/>
            </a:xfrm>
            <a:prstGeom prst="bentConnector3">
              <a:avLst>
                <a:gd name="adj1" fmla="val 66933"/>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54035" y="2209943"/>
              <a:ext cx="2312419" cy="253413"/>
            </a:xfrm>
            <a:prstGeom prst="rect">
              <a:avLst/>
            </a:prstGeom>
            <a:noFill/>
          </p:spPr>
          <p:txBody>
            <a:bodyPr wrap="none" lIns="182880" tIns="146304" rIns="182880" bIns="146304" rtlCol="0">
              <a:noAutofit/>
            </a:bodyPr>
            <a:lstStyle/>
            <a:p>
              <a:pPr>
                <a:lnSpc>
                  <a:spcPct val="50000"/>
                </a:lnSpc>
                <a:spcAft>
                  <a:spcPts val="600"/>
                </a:spcAft>
              </a:pPr>
              <a:r>
                <a:rPr lang="en-US" sz="1100" b="1" dirty="0">
                  <a:solidFill>
                    <a:schemeClr val="tx1">
                      <a:lumMod val="85000"/>
                      <a:lumOff val="15000"/>
                    </a:schemeClr>
                  </a:solidFill>
                </a:rPr>
                <a:t>HDInsight Cluster </a:t>
              </a:r>
            </a:p>
          </p:txBody>
        </p:sp>
        <p:sp>
          <p:nvSpPr>
            <p:cNvPr id="22" name="TextBox 21"/>
            <p:cNvSpPr txBox="1"/>
            <p:nvPr/>
          </p:nvSpPr>
          <p:spPr>
            <a:xfrm>
              <a:off x="6883062" y="4206969"/>
              <a:ext cx="1700683" cy="253413"/>
            </a:xfrm>
            <a:prstGeom prst="rect">
              <a:avLst/>
            </a:prstGeom>
            <a:noFill/>
          </p:spPr>
          <p:txBody>
            <a:bodyPr wrap="none" lIns="182880" tIns="146304" rIns="182880" bIns="146304" rtlCol="0">
              <a:noAutofit/>
            </a:bodyPr>
            <a:lstStyle/>
            <a:p>
              <a:pPr>
                <a:lnSpc>
                  <a:spcPct val="50000"/>
                </a:lnSpc>
                <a:spcAft>
                  <a:spcPts val="600"/>
                </a:spcAft>
              </a:pPr>
              <a:r>
                <a:rPr lang="en-US" sz="1050" b="1" dirty="0">
                  <a:solidFill>
                    <a:schemeClr val="tx1">
                      <a:lumMod val="85000"/>
                      <a:lumOff val="15000"/>
                    </a:schemeClr>
                  </a:solidFill>
                </a:rPr>
                <a:t>Azure Data Lake Storage </a:t>
              </a:r>
            </a:p>
          </p:txBody>
        </p:sp>
        <p:sp>
          <p:nvSpPr>
            <p:cNvPr id="23" name="TextBox 22"/>
            <p:cNvSpPr txBox="1"/>
            <p:nvPr/>
          </p:nvSpPr>
          <p:spPr>
            <a:xfrm>
              <a:off x="8360945" y="5190887"/>
              <a:ext cx="1156210" cy="398840"/>
            </a:xfrm>
            <a:prstGeom prst="rect">
              <a:avLst/>
            </a:prstGeom>
            <a:noFill/>
          </p:spPr>
          <p:txBody>
            <a:bodyPr wrap="none" lIns="182880" tIns="146304" rIns="182880" bIns="146304" rtlCol="0">
              <a:noAutofit/>
            </a:bodyPr>
            <a:lstStyle/>
            <a:p>
              <a:pPr algn="ctr">
                <a:lnSpc>
                  <a:spcPct val="50000"/>
                </a:lnSpc>
                <a:spcAft>
                  <a:spcPts val="600"/>
                </a:spcAft>
              </a:pPr>
              <a:r>
                <a:rPr lang="en-US" sz="900" dirty="0"/>
                <a:t>Container 1</a:t>
              </a:r>
            </a:p>
          </p:txBody>
        </p:sp>
        <p:sp>
          <p:nvSpPr>
            <p:cNvPr id="24" name="TextBox 23"/>
            <p:cNvSpPr txBox="1"/>
            <p:nvPr/>
          </p:nvSpPr>
          <p:spPr>
            <a:xfrm>
              <a:off x="9742152" y="5190887"/>
              <a:ext cx="743011" cy="398840"/>
            </a:xfrm>
            <a:prstGeom prst="rect">
              <a:avLst/>
            </a:prstGeom>
            <a:noFill/>
          </p:spPr>
          <p:txBody>
            <a:bodyPr wrap="none" lIns="182880" tIns="146304" rIns="182880" bIns="146304" rtlCol="0">
              <a:noAutofit/>
            </a:bodyPr>
            <a:lstStyle/>
            <a:p>
              <a:pPr algn="ctr">
                <a:lnSpc>
                  <a:spcPct val="50000"/>
                </a:lnSpc>
                <a:spcAft>
                  <a:spcPts val="600"/>
                </a:spcAft>
              </a:pPr>
              <a:r>
                <a:rPr lang="en-US" sz="900" dirty="0"/>
                <a:t>Container 2</a:t>
              </a:r>
              <a:endParaRPr lang="en-US" sz="900" b="1" dirty="0">
                <a:solidFill>
                  <a:schemeClr val="bg1"/>
                </a:solidFill>
              </a:endParaRPr>
            </a:p>
          </p:txBody>
        </p:sp>
        <p:sp>
          <p:nvSpPr>
            <p:cNvPr id="25" name="TextBox 24"/>
            <p:cNvSpPr txBox="1"/>
            <p:nvPr/>
          </p:nvSpPr>
          <p:spPr>
            <a:xfrm>
              <a:off x="10842363" y="5210208"/>
              <a:ext cx="743011" cy="398840"/>
            </a:xfrm>
            <a:prstGeom prst="rect">
              <a:avLst/>
            </a:prstGeom>
            <a:noFill/>
          </p:spPr>
          <p:txBody>
            <a:bodyPr wrap="none" lIns="182880" tIns="146304" rIns="182880" bIns="146304" rtlCol="0">
              <a:noAutofit/>
            </a:bodyPr>
            <a:lstStyle/>
            <a:p>
              <a:pPr algn="ctr">
                <a:lnSpc>
                  <a:spcPct val="50000"/>
                </a:lnSpc>
                <a:spcAft>
                  <a:spcPts val="600"/>
                </a:spcAft>
              </a:pPr>
              <a:r>
                <a:rPr lang="en-US" sz="900" dirty="0"/>
                <a:t>Container 3</a:t>
              </a:r>
              <a:endParaRPr lang="en-US" sz="900" b="1" dirty="0">
                <a:solidFill>
                  <a:schemeClr val="bg1"/>
                </a:solidFill>
              </a:endParaRPr>
            </a:p>
          </p:txBody>
        </p:sp>
        <p:sp>
          <p:nvSpPr>
            <p:cNvPr id="26" name="Oval 25"/>
            <p:cNvSpPr/>
            <p:nvPr/>
          </p:nvSpPr>
          <p:spPr bwMode="auto">
            <a:xfrm flipV="1">
              <a:off x="10527197"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7" name="Oval 26"/>
            <p:cNvSpPr/>
            <p:nvPr/>
          </p:nvSpPr>
          <p:spPr bwMode="auto">
            <a:xfrm flipV="1">
              <a:off x="10637820"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8" name="Oval 27"/>
            <p:cNvSpPr/>
            <p:nvPr/>
          </p:nvSpPr>
          <p:spPr bwMode="auto">
            <a:xfrm flipV="1">
              <a:off x="10751206"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29" name="Straight Arrow Connector 28"/>
            <p:cNvCxnSpPr/>
            <p:nvPr/>
          </p:nvCxnSpPr>
          <p:spPr>
            <a:xfrm flipH="1">
              <a:off x="9608930" y="3034965"/>
              <a:ext cx="3073" cy="27432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1248486" y="3036641"/>
              <a:ext cx="3073" cy="228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16411" y="3032862"/>
              <a:ext cx="199650" cy="355753"/>
            </a:xfrm>
            <a:prstGeom prst="rect">
              <a:avLst/>
            </a:prstGeom>
            <a:noFill/>
          </p:spPr>
          <p:txBody>
            <a:bodyPr wrap="none" lIns="0" tIns="0" rIns="0" bIns="0" rtlCol="0">
              <a:noAutofit/>
            </a:bodyPr>
            <a:lstStyle/>
            <a:p>
              <a:pPr>
                <a:lnSpc>
                  <a:spcPct val="90000"/>
                </a:lnSpc>
                <a:spcAft>
                  <a:spcPts val="600"/>
                </a:spcAft>
              </a:pPr>
              <a:r>
                <a:rPr lang="en-US" b="1" dirty="0">
                  <a:solidFill>
                    <a:schemeClr val="bg1"/>
                  </a:solidFill>
                </a:rPr>
                <a:t>…</a:t>
              </a:r>
            </a:p>
          </p:txBody>
        </p:sp>
      </p:grpSp>
    </p:spTree>
    <p:extLst>
      <p:ext uri="{BB962C8B-B14F-4D97-AF65-F5344CB8AC3E}">
        <p14:creationId xmlns:p14="http://schemas.microsoft.com/office/powerpoint/2010/main" val="268093076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err="1">
                <a:ln>
                  <a:solidFill>
                    <a:srgbClr val="FFFFFF">
                      <a:alpha val="0"/>
                    </a:srgbClr>
                  </a:solidFill>
                </a:ln>
                <a:solidFill>
                  <a:schemeClr val="tx2"/>
                </a:solidFill>
                <a:ea typeface="Segoe UI" pitchFamily="34" charset="0"/>
                <a:cs typeface="Segoe UI" pitchFamily="34" charset="0"/>
              </a:rPr>
              <a:t>HCatalog</a:t>
            </a:r>
            <a:r>
              <a:rPr lang="en-US" sz="2353" dirty="0">
                <a:ln>
                  <a:solidFill>
                    <a:srgbClr val="FFFFFF">
                      <a:alpha val="0"/>
                    </a:srgbClr>
                  </a:solidFill>
                </a:ln>
                <a:solidFill>
                  <a:schemeClr val="tx2"/>
                </a:solidFill>
                <a:ea typeface="Segoe UI" pitchFamily="34" charset="0"/>
                <a:cs typeface="Segoe UI" pitchFamily="34" charset="0"/>
              </a:rPr>
              <a:t> Essentials</a:t>
            </a:r>
          </a:p>
          <a:p>
            <a:pPr marL="558686" lvl="1" indent="-448193" defTabSz="913770" fontAlgn="base">
              <a:buClr>
                <a:schemeClr val="accent3">
                  <a:lumMod val="50000"/>
                </a:schemeClr>
              </a:buClr>
              <a:buBlip>
                <a:blip r:embed="rId2"/>
              </a:buBlip>
            </a:pPr>
            <a:r>
              <a:rPr lang="en-US" sz="2353" dirty="0" err="1">
                <a:ln>
                  <a:solidFill>
                    <a:srgbClr val="FFFFFF">
                      <a:alpha val="0"/>
                    </a:srgbClr>
                  </a:solidFill>
                </a:ln>
                <a:solidFill>
                  <a:schemeClr val="tx2"/>
                </a:solidFill>
                <a:ea typeface="Segoe UI" pitchFamily="34" charset="0"/>
                <a:cs typeface="Segoe UI" pitchFamily="34" charset="0"/>
              </a:rPr>
              <a:t>Hcatalog</a:t>
            </a:r>
            <a:r>
              <a:rPr lang="en-US" sz="2353" dirty="0">
                <a:ln>
                  <a:solidFill>
                    <a:srgbClr val="FFFFFF">
                      <a:alpha val="0"/>
                    </a:srgbClr>
                  </a:solidFill>
                </a:ln>
                <a:solidFill>
                  <a:schemeClr val="tx2"/>
                </a:solidFill>
                <a:ea typeface="Segoe UI" pitchFamily="34" charset="0"/>
                <a:cs typeface="Segoe UI" pitchFamily="34" charset="0"/>
              </a:rPr>
              <a:t> Components</a:t>
            </a:r>
          </a:p>
          <a:p>
            <a:pPr marL="558686" lvl="1" indent="-448193" defTabSz="913770" fontAlgn="base">
              <a:buClr>
                <a:schemeClr val="accent3">
                  <a:lumMod val="50000"/>
                </a:schemeClr>
              </a:buClr>
              <a:buBlip>
                <a:blip r:embed="rId2"/>
              </a:buBlip>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err="1">
                <a:solidFill>
                  <a:schemeClr val="bg1"/>
                </a:solidFill>
                <a:latin typeface="+mj-lt"/>
                <a:ea typeface="Segoe UI" pitchFamily="34" charset="0"/>
                <a:cs typeface="Segoe UI" pitchFamily="34" charset="0"/>
              </a:rPr>
              <a:t>HCatalog</a:t>
            </a:r>
            <a:endParaRPr lang="en-US" sz="5294"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24</a:t>
            </a:fld>
            <a:endParaRPr lang="en-IN" dirty="0"/>
          </a:p>
        </p:txBody>
      </p:sp>
    </p:spTree>
    <p:extLst>
      <p:ext uri="{BB962C8B-B14F-4D97-AF65-F5344CB8AC3E}">
        <p14:creationId xmlns:p14="http://schemas.microsoft.com/office/powerpoint/2010/main" val="24977379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7595118" y="1770471"/>
            <a:ext cx="4213254" cy="4396540"/>
          </a:xfrm>
          <a:prstGeom prst="rect">
            <a:avLst/>
          </a:prstGeom>
          <a:solidFill>
            <a:schemeClr val="bg1"/>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err="1"/>
              <a:t>Hcatalog</a:t>
            </a:r>
            <a:r>
              <a:rPr lang="en-US" dirty="0"/>
              <a:t>: What is it?</a:t>
            </a:r>
          </a:p>
        </p:txBody>
      </p:sp>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25</a:t>
            </a:fld>
            <a:endParaRPr lang="en-IN" dirty="0"/>
          </a:p>
        </p:txBody>
      </p:sp>
      <p:sp>
        <p:nvSpPr>
          <p:cNvPr id="3" name="Content Placeholder 2"/>
          <p:cNvSpPr>
            <a:spLocks noGrp="1"/>
          </p:cNvSpPr>
          <p:nvPr>
            <p:ph idx="4294967295"/>
          </p:nvPr>
        </p:nvSpPr>
        <p:spPr>
          <a:xfrm>
            <a:off x="496381" y="1691700"/>
            <a:ext cx="6967812" cy="4554081"/>
          </a:xfrm>
          <a:prstGeom prst="rect">
            <a:avLst/>
          </a:prstGeom>
        </p:spPr>
        <p:txBody>
          <a:bodyPr lIns="91440" rIns="91440"/>
          <a:lstStyle/>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err="1">
                <a:solidFill>
                  <a:schemeClr val="tx1">
                    <a:lumMod val="65000"/>
                    <a:lumOff val="35000"/>
                  </a:schemeClr>
                </a:solidFill>
                <a:latin typeface="+mn-lt"/>
                <a:ea typeface="+mn-ea"/>
                <a:cs typeface="+mn-cs"/>
              </a:rPr>
              <a:t>HCatalog</a:t>
            </a:r>
            <a:r>
              <a:rPr lang="en-US" sz="1800" dirty="0">
                <a:solidFill>
                  <a:schemeClr val="tx1">
                    <a:lumMod val="65000"/>
                    <a:lumOff val="35000"/>
                  </a:schemeClr>
                </a:solidFill>
                <a:latin typeface="+mn-lt"/>
                <a:ea typeface="+mn-ea"/>
                <a:cs typeface="+mn-cs"/>
              </a:rPr>
              <a:t> displays data from </a:t>
            </a:r>
            <a:r>
              <a:rPr lang="en-US" sz="1800" dirty="0" err="1">
                <a:solidFill>
                  <a:schemeClr val="tx1">
                    <a:lumMod val="65000"/>
                    <a:lumOff val="35000"/>
                  </a:schemeClr>
                </a:solidFill>
                <a:latin typeface="+mn-lt"/>
                <a:ea typeface="+mn-ea"/>
                <a:cs typeface="+mn-cs"/>
              </a:rPr>
              <a:t>RCFile</a:t>
            </a:r>
            <a:r>
              <a:rPr lang="en-US" sz="1800" dirty="0">
                <a:solidFill>
                  <a:schemeClr val="tx1">
                    <a:lumMod val="65000"/>
                    <a:lumOff val="35000"/>
                  </a:schemeClr>
                </a:solidFill>
                <a:latin typeface="+mn-lt"/>
                <a:ea typeface="+mn-ea"/>
                <a:cs typeface="+mn-cs"/>
              </a:rPr>
              <a:t> format, text files, or sequence files in a tabular view. </a:t>
            </a:r>
          </a:p>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a:solidFill>
                  <a:schemeClr val="tx1">
                    <a:lumMod val="65000"/>
                    <a:lumOff val="35000"/>
                  </a:schemeClr>
                </a:solidFill>
                <a:latin typeface="+mn-lt"/>
                <a:ea typeface="+mn-ea"/>
                <a:cs typeface="+mn-cs"/>
              </a:rPr>
              <a:t>Is a table management layer that exposes Hive metadata (as REST APIs) to other Hadoop applications.</a:t>
            </a:r>
          </a:p>
          <a:p>
            <a:pPr marL="342900" indent="-342900" defTabSz="914400">
              <a:lnSpc>
                <a:spcPts val="2200"/>
              </a:lnSpc>
              <a:spcBef>
                <a:spcPts val="0"/>
              </a:spcBef>
              <a:spcAft>
                <a:spcPts val="600"/>
              </a:spcAft>
              <a:buClr>
                <a:schemeClr val="accent3"/>
              </a:buClr>
              <a:buSzPct val="75000"/>
              <a:buFont typeface="Wingdings" panose="05000000000000000000" pitchFamily="2" charset="2"/>
              <a:buChar char="v"/>
            </a:pPr>
            <a:r>
              <a:rPr lang="en-US" sz="1800" dirty="0" err="1">
                <a:solidFill>
                  <a:schemeClr val="tx1">
                    <a:lumMod val="65000"/>
                    <a:lumOff val="35000"/>
                  </a:schemeClr>
                </a:solidFill>
                <a:latin typeface="+mn-lt"/>
                <a:ea typeface="+mn-ea"/>
                <a:cs typeface="+mn-cs"/>
              </a:rPr>
              <a:t>HCatalog’s</a:t>
            </a:r>
            <a:r>
              <a:rPr lang="en-US" sz="1800" dirty="0">
                <a:solidFill>
                  <a:schemeClr val="tx1">
                    <a:lumMod val="65000"/>
                    <a:lumOff val="35000"/>
                  </a:schemeClr>
                </a:solidFill>
                <a:latin typeface="+mn-lt"/>
                <a:ea typeface="+mn-ea"/>
                <a:cs typeface="+mn-cs"/>
              </a:rPr>
              <a:t> table abstraction presents users with a relational view of data in HDFS </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Ensures users need not worry about where or in what format their data is stored.</a:t>
            </a:r>
          </a:p>
          <a:p>
            <a:pPr marL="342900" indent="-342900" defTabSz="914400">
              <a:lnSpc>
                <a:spcPts val="2200"/>
              </a:lnSpc>
              <a:spcBef>
                <a:spcPts val="0"/>
              </a:spcBef>
              <a:spcAft>
                <a:spcPts val="300"/>
              </a:spcAft>
              <a:buClr>
                <a:schemeClr val="accent3"/>
              </a:buClr>
              <a:buSzPct val="75000"/>
              <a:buFont typeface="Wingdings" panose="05000000000000000000" pitchFamily="2" charset="2"/>
              <a:buChar char="v"/>
            </a:pPr>
            <a:r>
              <a:rPr lang="en-US" sz="1800" dirty="0">
                <a:solidFill>
                  <a:schemeClr val="tx1">
                    <a:lumMod val="65000"/>
                    <a:lumOff val="35000"/>
                  </a:schemeClr>
                </a:solidFill>
                <a:latin typeface="+mn-lt"/>
                <a:ea typeface="+mn-ea"/>
                <a:cs typeface="+mn-cs"/>
              </a:rPr>
              <a:t>Benefits:</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Frees the user from having to know where the data is stored, with the table abstraction</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Enables notifications of data availability</a:t>
            </a:r>
          </a:p>
          <a:p>
            <a:pPr marL="800100" lvl="1" indent="-342900" defTabSz="914400">
              <a:lnSpc>
                <a:spcPts val="2200"/>
              </a:lnSpc>
              <a:spcBef>
                <a:spcPts val="0"/>
              </a:spcBef>
              <a:spcAft>
                <a:spcPts val="300"/>
              </a:spcAft>
              <a:buClr>
                <a:schemeClr val="accent3"/>
              </a:buClr>
              <a:buSzPct val="100000"/>
              <a:buFont typeface="Wingdings" panose="05000000000000000000" pitchFamily="2" charset="2"/>
              <a:buChar char="§"/>
            </a:pPr>
            <a:r>
              <a:rPr lang="en-US" sz="1600" dirty="0">
                <a:solidFill>
                  <a:schemeClr val="tx1">
                    <a:lumMod val="65000"/>
                    <a:lumOff val="35000"/>
                  </a:schemeClr>
                </a:solidFill>
                <a:ea typeface="+mn-ea"/>
              </a:rPr>
              <a:t>Provides visibility for data cleaning and archiving tools</a:t>
            </a:r>
          </a:p>
          <a:p>
            <a:pPr marL="342900" indent="-342900" defTabSz="914400">
              <a:lnSpc>
                <a:spcPts val="2100"/>
              </a:lnSpc>
              <a:spcBef>
                <a:spcPts val="0"/>
              </a:spcBef>
              <a:spcAft>
                <a:spcPts val="600"/>
              </a:spcAft>
              <a:buClr>
                <a:schemeClr val="accent3"/>
              </a:buClr>
              <a:buSzPct val="75000"/>
              <a:buFont typeface="Wingdings" panose="05000000000000000000" pitchFamily="2" charset="2"/>
              <a:buChar char="v"/>
            </a:pPr>
            <a:endParaRPr lang="en-US" sz="1800" dirty="0">
              <a:solidFill>
                <a:schemeClr val="tx1">
                  <a:lumMod val="65000"/>
                  <a:lumOff val="35000"/>
                </a:schemeClr>
              </a:solidFill>
              <a:latin typeface="Helvetica Neue"/>
            </a:endParaRPr>
          </a:p>
        </p:txBody>
      </p:sp>
      <p:sp>
        <p:nvSpPr>
          <p:cNvPr id="6" name="Rectangle 5"/>
          <p:cNvSpPr/>
          <p:nvPr/>
        </p:nvSpPr>
        <p:spPr>
          <a:xfrm>
            <a:off x="512380" y="1214930"/>
            <a:ext cx="11295992" cy="461665"/>
          </a:xfrm>
          <a:prstGeom prst="rect">
            <a:avLst/>
          </a:prstGeom>
          <a:solidFill>
            <a:schemeClr val="accent3"/>
          </a:solidFill>
        </p:spPr>
        <p:txBody>
          <a:bodyPr wrap="square" tIns="0" bIns="0" anchor="ctr">
            <a:spAutoFit/>
          </a:bodyPr>
          <a:lstStyle/>
          <a:p>
            <a:pPr algn="ctr">
              <a:lnSpc>
                <a:spcPts val="3600"/>
              </a:lnSpc>
            </a:pPr>
            <a:r>
              <a:rPr lang="en-US" dirty="0">
                <a:solidFill>
                  <a:schemeClr val="bg1"/>
                </a:solidFill>
                <a:latin typeface="Segoe UI Semibold" panose="020B0702040204020203" pitchFamily="34" charset="0"/>
                <a:cs typeface="Segoe UI Semibold" panose="020B0702040204020203" pitchFamily="34" charset="0"/>
              </a:rPr>
              <a:t>Is a metadata and table management system for the  Hadoop platform that enables sharing</a:t>
            </a:r>
            <a:endParaRPr lang="en-US" b="1" dirty="0">
              <a:solidFill>
                <a:schemeClr val="bg1"/>
              </a:solidFill>
              <a:latin typeface="Segoe UI Semibold" panose="020B0702040204020203" pitchFamily="34" charset="0"/>
              <a:cs typeface="Segoe UI Semibold" panose="020B0702040204020203" pitchFamily="34" charset="0"/>
            </a:endParaRPr>
          </a:p>
        </p:txBody>
      </p:sp>
      <p:grpSp>
        <p:nvGrpSpPr>
          <p:cNvPr id="23" name="Group 22"/>
          <p:cNvGrpSpPr/>
          <p:nvPr/>
        </p:nvGrpSpPr>
        <p:grpSpPr>
          <a:xfrm>
            <a:off x="7729316" y="1887401"/>
            <a:ext cx="3884656" cy="4043351"/>
            <a:chOff x="7729316" y="1887401"/>
            <a:chExt cx="3884656" cy="4043351"/>
          </a:xfrm>
        </p:grpSpPr>
        <p:sp>
          <p:nvSpPr>
            <p:cNvPr id="16" name="Rectangle 15"/>
            <p:cNvSpPr/>
            <p:nvPr/>
          </p:nvSpPr>
          <p:spPr bwMode="auto">
            <a:xfrm>
              <a:off x="7729317" y="4811477"/>
              <a:ext cx="3884655" cy="1119275"/>
            </a:xfrm>
            <a:prstGeom prst="rect">
              <a:avLst/>
            </a:prstGeom>
            <a:solidFill>
              <a:schemeClr val="accent1">
                <a:lumMod val="20000"/>
                <a:lumOff val="80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1" name="Rounded Rectangle 20"/>
            <p:cNvSpPr/>
            <p:nvPr/>
          </p:nvSpPr>
          <p:spPr bwMode="auto">
            <a:xfrm>
              <a:off x="7896612" y="5045667"/>
              <a:ext cx="843547" cy="650895"/>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ORC</a:t>
              </a:r>
            </a:p>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File</a:t>
              </a:r>
            </a:p>
          </p:txBody>
        </p:sp>
        <p:sp>
          <p:nvSpPr>
            <p:cNvPr id="8" name="Rectangle 7"/>
            <p:cNvSpPr/>
            <p:nvPr/>
          </p:nvSpPr>
          <p:spPr bwMode="auto">
            <a:xfrm>
              <a:off x="8358715" y="3310730"/>
              <a:ext cx="2625858" cy="809789"/>
            </a:xfrm>
            <a:prstGeom prst="rect">
              <a:avLst/>
            </a:prstGeom>
            <a:solidFill>
              <a:schemeClr val="tx2">
                <a:lumMod val="40000"/>
                <a:lumOff val="60000"/>
              </a:schemeClr>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29" name="Group 28"/>
            <p:cNvGrpSpPr/>
            <p:nvPr/>
          </p:nvGrpSpPr>
          <p:grpSpPr>
            <a:xfrm>
              <a:off x="8471183" y="3411265"/>
              <a:ext cx="770046" cy="607915"/>
              <a:chOff x="10450072" y="3249718"/>
              <a:chExt cx="843834" cy="700526"/>
            </a:xfrm>
          </p:grpSpPr>
          <p:sp>
            <p:nvSpPr>
              <p:cNvPr id="90" name="Rectangle 89"/>
              <p:cNvSpPr/>
              <p:nvPr/>
            </p:nvSpPr>
            <p:spPr bwMode="auto">
              <a:xfrm>
                <a:off x="10455346" y="3251213"/>
                <a:ext cx="838560" cy="699031"/>
              </a:xfrm>
              <a:prstGeom prst="rect">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91" name="Straight Connector 90"/>
              <p:cNvCxnSpPr/>
              <p:nvPr/>
            </p:nvCxnSpPr>
            <p:spPr>
              <a:xfrm>
                <a:off x="10455346" y="337428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55346" y="3482583"/>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455346" y="35908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455346" y="36991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450072" y="381733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0305031"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04664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06188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0780337"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9281333" y="3411265"/>
              <a:ext cx="770046" cy="607915"/>
              <a:chOff x="10450072" y="3249718"/>
              <a:chExt cx="843834" cy="700526"/>
            </a:xfrm>
            <a:solidFill>
              <a:schemeClr val="accent2"/>
            </a:solidFill>
          </p:grpSpPr>
          <p:sp>
            <p:nvSpPr>
              <p:cNvPr id="122" name="Rectangle 121"/>
              <p:cNvSpPr/>
              <p:nvPr/>
            </p:nvSpPr>
            <p:spPr bwMode="auto">
              <a:xfrm>
                <a:off x="10455346" y="3251213"/>
                <a:ext cx="838560" cy="699031"/>
              </a:xfrm>
              <a:prstGeom prst="rect">
                <a:avLst/>
              </a:prstGeom>
              <a:solidFill>
                <a:schemeClr val="accent5">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29" name="Straight Connector 128"/>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10089022" y="3411265"/>
              <a:ext cx="770046" cy="607915"/>
              <a:chOff x="10450072" y="3249718"/>
              <a:chExt cx="843834" cy="700526"/>
            </a:xfrm>
            <a:solidFill>
              <a:schemeClr val="accent4">
                <a:lumMod val="75000"/>
              </a:schemeClr>
            </a:solidFill>
          </p:grpSpPr>
          <p:sp>
            <p:nvSpPr>
              <p:cNvPr id="146" name="Rectangle 145"/>
              <p:cNvSpPr/>
              <p:nvPr/>
            </p:nvSpPr>
            <p:spPr bwMode="auto">
              <a:xfrm>
                <a:off x="10455346" y="3251213"/>
                <a:ext cx="838560" cy="699031"/>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47" name="Straight Connector 146"/>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Trapezoid 30"/>
            <p:cNvSpPr/>
            <p:nvPr/>
          </p:nvSpPr>
          <p:spPr bwMode="auto">
            <a:xfrm>
              <a:off x="7729316" y="4388946"/>
              <a:ext cx="3859736" cy="414028"/>
            </a:xfrm>
            <a:prstGeom prst="trapezoid">
              <a:avLst>
                <a:gd name="adj" fmla="val 6487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3" name="Left-Right Arrow 32"/>
            <p:cNvSpPr/>
            <p:nvPr/>
          </p:nvSpPr>
          <p:spPr bwMode="auto">
            <a:xfrm rot="16200000">
              <a:off x="9411524" y="2894868"/>
              <a:ext cx="583288" cy="23142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9" name="Group 8"/>
            <p:cNvGrpSpPr/>
            <p:nvPr/>
          </p:nvGrpSpPr>
          <p:grpSpPr>
            <a:xfrm>
              <a:off x="8082397" y="1887401"/>
              <a:ext cx="3166182" cy="801867"/>
              <a:chOff x="8082397" y="1887401"/>
              <a:chExt cx="3166182" cy="801867"/>
            </a:xfrm>
          </p:grpSpPr>
          <p:sp>
            <p:nvSpPr>
              <p:cNvPr id="71" name="Rectangle 70"/>
              <p:cNvSpPr/>
              <p:nvPr/>
            </p:nvSpPr>
            <p:spPr bwMode="auto">
              <a:xfrm>
                <a:off x="9700079" y="1887401"/>
                <a:ext cx="741867" cy="8018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0" name="Rectangle 69"/>
              <p:cNvSpPr/>
              <p:nvPr/>
            </p:nvSpPr>
            <p:spPr bwMode="auto">
              <a:xfrm>
                <a:off x="8929070" y="1887401"/>
                <a:ext cx="741867" cy="8018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9" name="Rectangle 118"/>
              <p:cNvSpPr/>
              <p:nvPr/>
            </p:nvSpPr>
            <p:spPr bwMode="auto">
              <a:xfrm>
                <a:off x="8082397" y="1887401"/>
                <a:ext cx="741867" cy="801867"/>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7" name="Group 6"/>
              <p:cNvGrpSpPr/>
              <p:nvPr/>
            </p:nvGrpSpPr>
            <p:grpSpPr>
              <a:xfrm>
                <a:off x="8174760" y="2006031"/>
                <a:ext cx="557141" cy="564606"/>
                <a:chOff x="7776655" y="2038927"/>
                <a:chExt cx="557141" cy="564606"/>
              </a:xfrm>
            </p:grpSpPr>
            <p:sp>
              <p:nvSpPr>
                <p:cNvPr id="10" name="Freeform 9"/>
                <p:cNvSpPr/>
                <p:nvPr/>
              </p:nvSpPr>
              <p:spPr bwMode="auto">
                <a:xfrm>
                  <a:off x="7929674" y="2272412"/>
                  <a:ext cx="302436" cy="331121"/>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grpSp>
              <p:nvGrpSpPr>
                <p:cNvPr id="11" name="Group 10"/>
                <p:cNvGrpSpPr/>
                <p:nvPr/>
              </p:nvGrpSpPr>
              <p:grpSpPr>
                <a:xfrm>
                  <a:off x="7776655" y="2038927"/>
                  <a:ext cx="557141" cy="558980"/>
                  <a:chOff x="1058398" y="3354142"/>
                  <a:chExt cx="533724" cy="520421"/>
                </a:xfrm>
              </p:grpSpPr>
              <p:sp>
                <p:nvSpPr>
                  <p:cNvPr id="12" name="Freeform 1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3" name="Freeform 12"/>
                  <p:cNvSpPr>
                    <a:spLocks/>
                  </p:cNvSpPr>
                  <p:nvPr/>
                </p:nvSpPr>
                <p:spPr bwMode="auto">
                  <a:xfrm>
                    <a:off x="1203881" y="3576766"/>
                    <a:ext cx="290830" cy="297797"/>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latin typeface="Segoe UI Semibold" panose="020B0702040204020203" pitchFamily="34" charset="0"/>
                      <a:cs typeface="Segoe UI Semibold" panose="020B0702040204020203" pitchFamily="34" charset="0"/>
                    </a:endParaRPr>
                  </a:p>
                </p:txBody>
              </p:sp>
              <p:sp>
                <p:nvSpPr>
                  <p:cNvPr id="14" name="Freeform 13"/>
                  <p:cNvSpPr>
                    <a:spLocks/>
                  </p:cNvSpPr>
                  <p:nvPr/>
                </p:nvSpPr>
                <p:spPr bwMode="auto">
                  <a:xfrm>
                    <a:off x="1058398" y="3354145"/>
                    <a:ext cx="533724" cy="414348"/>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latin typeface="Segoe UI Semibold" panose="020B0702040204020203" pitchFamily="34" charset="0"/>
                      <a:cs typeface="Segoe UI Semibold" panose="020B0702040204020203" pitchFamily="34" charset="0"/>
                    </a:endParaRPr>
                  </a:p>
                </p:txBody>
              </p:sp>
            </p:grpSp>
          </p:grpSp>
          <p:pic>
            <p:nvPicPr>
              <p:cNvPr id="68" name="Picture 4" descr="http://www.thebhwgroup.com/blog/wp-content/uploads/2014/10/pig-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8493" y="1933808"/>
                <a:ext cx="471519" cy="709052"/>
              </a:xfrm>
              <a:prstGeom prst="rect">
                <a:avLst/>
              </a:prstGeom>
              <a:noFill/>
              <a:extLst>
                <a:ext uri="{909E8E84-426E-40DD-AFC4-6F175D3DCCD1}">
                  <a14:hiddenFill xmlns:a14="http://schemas.microsoft.com/office/drawing/2010/main">
                    <a:solidFill>
                      <a:srgbClr val="FFFFFF"/>
                    </a:solidFill>
                  </a14:hiddenFill>
                </a:ext>
              </a:extLst>
            </p:spPr>
          </p:pic>
          <p:sp>
            <p:nvSpPr>
              <p:cNvPr id="69" name="Freeform 68"/>
              <p:cNvSpPr>
                <a:spLocks/>
              </p:cNvSpPr>
              <p:nvPr/>
            </p:nvSpPr>
            <p:spPr bwMode="auto">
              <a:xfrm>
                <a:off x="9759780" y="2082931"/>
                <a:ext cx="541592" cy="41080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40000"/>
                  <a:lumOff val="60000"/>
                </a:schemeClr>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latin typeface="Segoe UI Semibold" panose="020B0702040204020203" pitchFamily="34" charset="0"/>
                  <a:cs typeface="Segoe UI Semibold" panose="020B0702040204020203" pitchFamily="34" charset="0"/>
                </a:endParaRPr>
              </a:p>
            </p:txBody>
          </p:sp>
          <p:sp>
            <p:nvSpPr>
              <p:cNvPr id="72" name="Rectangle 71"/>
              <p:cNvSpPr/>
              <p:nvPr/>
            </p:nvSpPr>
            <p:spPr bwMode="auto">
              <a:xfrm>
                <a:off x="10506712" y="1887401"/>
                <a:ext cx="741867" cy="80186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Streaming</a:t>
                </a:r>
              </a:p>
            </p:txBody>
          </p:sp>
        </p:grpSp>
        <p:sp>
          <p:nvSpPr>
            <p:cNvPr id="15" name="TextBox 14"/>
            <p:cNvSpPr txBox="1"/>
            <p:nvPr/>
          </p:nvSpPr>
          <p:spPr>
            <a:xfrm>
              <a:off x="8974822" y="3527865"/>
              <a:ext cx="1326550" cy="375974"/>
            </a:xfrm>
            <a:prstGeom prst="rect">
              <a:avLst/>
            </a:prstGeom>
            <a:solidFill>
              <a:schemeClr val="bg1"/>
            </a:solidFill>
          </p:spPr>
          <p:txBody>
            <a:bodyPr wrap="none" lIns="182880" tIns="146304" rIns="182880" bIns="146304" rtlCol="0" anchor="ctr">
              <a:noAutofit/>
            </a:bodyPr>
            <a:lstStyle/>
            <a:p>
              <a:pPr algn="ctr">
                <a:lnSpc>
                  <a:spcPct val="90000"/>
                </a:lnSpc>
                <a:spcAft>
                  <a:spcPts val="600"/>
                </a:spcAft>
              </a:pPr>
              <a:r>
                <a:rPr lang="en-US" dirty="0" err="1">
                  <a:solidFill>
                    <a:schemeClr val="accent1">
                      <a:lumMod val="75000"/>
                    </a:schemeClr>
                  </a:solidFill>
                  <a:latin typeface="Segoe UI Semibold" panose="020B0702040204020203" pitchFamily="34" charset="0"/>
                  <a:cs typeface="Segoe UI Semibold" panose="020B0702040204020203" pitchFamily="34" charset="0"/>
                </a:rPr>
                <a:t>HCatalog</a:t>
              </a:r>
              <a:endParaRPr lang="en-US" dirty="0">
                <a:solidFill>
                  <a:schemeClr val="accent1">
                    <a:lumMod val="75000"/>
                  </a:schemeClr>
                </a:solidFill>
                <a:latin typeface="Segoe UI Semibold" panose="020B0702040204020203" pitchFamily="34" charset="0"/>
                <a:cs typeface="Segoe UI Semibold" panose="020B0702040204020203" pitchFamily="34" charset="0"/>
              </a:endParaRPr>
            </a:p>
          </p:txBody>
        </p:sp>
        <p:sp>
          <p:nvSpPr>
            <p:cNvPr id="75" name="Rounded Rectangle 74"/>
            <p:cNvSpPr/>
            <p:nvPr/>
          </p:nvSpPr>
          <p:spPr bwMode="auto">
            <a:xfrm>
              <a:off x="8831130" y="5045667"/>
              <a:ext cx="843547" cy="65089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Sequence File</a:t>
              </a:r>
            </a:p>
          </p:txBody>
        </p:sp>
        <p:sp>
          <p:nvSpPr>
            <p:cNvPr id="78" name="Rounded Rectangle 77"/>
            <p:cNvSpPr/>
            <p:nvPr/>
          </p:nvSpPr>
          <p:spPr bwMode="auto">
            <a:xfrm>
              <a:off x="9765648" y="5045667"/>
              <a:ext cx="843547" cy="6508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Text File</a:t>
              </a:r>
            </a:p>
          </p:txBody>
        </p:sp>
        <p:sp>
          <p:nvSpPr>
            <p:cNvPr id="79" name="Rounded Rectangle 78"/>
            <p:cNvSpPr/>
            <p:nvPr/>
          </p:nvSpPr>
          <p:spPr bwMode="auto">
            <a:xfrm>
              <a:off x="10703323" y="5045667"/>
              <a:ext cx="843547" cy="650895"/>
            </a:xfrm>
            <a:prstGeom prst="roundRect">
              <a:avLst/>
            </a:prstGeom>
            <a:solidFill>
              <a:srgbClr val="B4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solidFill>
                    <a:schemeClr val="bg1"/>
                  </a:solidFill>
                  <a:latin typeface="Segoe UI Semibold" panose="020B0702040204020203" pitchFamily="34" charset="0"/>
                  <a:ea typeface="Segoe UI" pitchFamily="34" charset="0"/>
                  <a:cs typeface="Segoe UI Semibold" panose="020B0702040204020203" pitchFamily="34" charset="0"/>
                </a:rPr>
                <a:t>Custom Format</a:t>
              </a:r>
            </a:p>
          </p:txBody>
        </p:sp>
        <p:grpSp>
          <p:nvGrpSpPr>
            <p:cNvPr id="22" name="Group 21"/>
            <p:cNvGrpSpPr/>
            <p:nvPr/>
          </p:nvGrpSpPr>
          <p:grpSpPr>
            <a:xfrm>
              <a:off x="9670936" y="3903839"/>
              <a:ext cx="1463040" cy="1141828"/>
              <a:chOff x="9670936" y="3903839"/>
              <a:chExt cx="1463040" cy="1141828"/>
            </a:xfrm>
          </p:grpSpPr>
          <p:cxnSp>
            <p:nvCxnSpPr>
              <p:cNvPr id="17" name="Elbow Connector 16"/>
              <p:cNvCxnSpPr/>
              <p:nvPr/>
            </p:nvCxnSpPr>
            <p:spPr>
              <a:xfrm rot="16200000" flipH="1">
                <a:off x="9358265" y="4216510"/>
                <a:ext cx="1141828" cy="516485"/>
              </a:xfrm>
              <a:prstGeom prst="bentConnector3">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6" name="Elbow Connector 65"/>
              <p:cNvCxnSpPr/>
              <p:nvPr/>
            </p:nvCxnSpPr>
            <p:spPr>
              <a:xfrm rot="16200000" flipH="1">
                <a:off x="9853816" y="3765507"/>
                <a:ext cx="1097280" cy="1463040"/>
              </a:xfrm>
              <a:prstGeom prst="bentConnector3">
                <a:avLst>
                  <a:gd name="adj1" fmla="val 47942"/>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grpSp>
        <p:grpSp>
          <p:nvGrpSpPr>
            <p:cNvPr id="73" name="Group 72"/>
            <p:cNvGrpSpPr/>
            <p:nvPr/>
          </p:nvGrpSpPr>
          <p:grpSpPr>
            <a:xfrm flipH="1">
              <a:off x="8220313" y="3909482"/>
              <a:ext cx="1463040" cy="1141828"/>
              <a:chOff x="9670936" y="3903839"/>
              <a:chExt cx="1463040" cy="1141828"/>
            </a:xfrm>
          </p:grpSpPr>
          <p:cxnSp>
            <p:nvCxnSpPr>
              <p:cNvPr id="74" name="Elbow Connector 73"/>
              <p:cNvCxnSpPr/>
              <p:nvPr/>
            </p:nvCxnSpPr>
            <p:spPr>
              <a:xfrm rot="16200000" flipH="1">
                <a:off x="9358265" y="4216510"/>
                <a:ext cx="1141828" cy="516485"/>
              </a:xfrm>
              <a:prstGeom prst="bentConnector3">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6" name="Elbow Connector 75"/>
              <p:cNvCxnSpPr/>
              <p:nvPr/>
            </p:nvCxnSpPr>
            <p:spPr>
              <a:xfrm rot="16200000" flipH="1">
                <a:off x="9853816" y="3765507"/>
                <a:ext cx="1097280" cy="1463040"/>
              </a:xfrm>
              <a:prstGeom prst="bentConnector3">
                <a:avLst>
                  <a:gd name="adj1" fmla="val 47942"/>
                </a:avLst>
              </a:prstGeom>
              <a:ln w="38100">
                <a:solidFill>
                  <a:schemeClr val="accent1"/>
                </a:solidFill>
                <a:headEnd type="none"/>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267990579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HCatalog</a:t>
            </a:r>
            <a:r>
              <a:rPr lang="en-US" dirty="0"/>
              <a:t>: How it works </a:t>
            </a:r>
          </a:p>
        </p:txBody>
      </p:sp>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26</a:t>
            </a:fld>
            <a:endParaRPr lang="en-IN" dirty="0"/>
          </a:p>
        </p:txBody>
      </p:sp>
      <p:sp>
        <p:nvSpPr>
          <p:cNvPr id="3" name="Content Placeholder 2"/>
          <p:cNvSpPr>
            <a:spLocks noGrp="1"/>
          </p:cNvSpPr>
          <p:nvPr>
            <p:ph idx="4294967295"/>
          </p:nvPr>
        </p:nvSpPr>
        <p:spPr>
          <a:xfrm>
            <a:off x="173202" y="1085973"/>
            <a:ext cx="6024529" cy="5062521"/>
          </a:xfrm>
          <a:prstGeom prst="rect">
            <a:avLst/>
          </a:prstGeom>
        </p:spPr>
        <p:txBody>
          <a:bodyPr/>
          <a:lstStyle/>
          <a:p>
            <a:pPr marL="285750" indent="-285750" defTabSz="914400">
              <a:lnSpc>
                <a:spcPts val="2100"/>
              </a:lnSpc>
              <a:spcBef>
                <a:spcPts val="300"/>
              </a:spcBef>
              <a:spcAft>
                <a:spcPts val="300"/>
              </a:spcAft>
              <a:buClr>
                <a:schemeClr val="accent3"/>
              </a:buClr>
              <a:buSzPct val="75000"/>
              <a:buFont typeface="Wingdings" panose="05000000000000000000" pitchFamily="2" charset="2"/>
              <a:buChar char="v"/>
            </a:pPr>
            <a:r>
              <a:rPr lang="en-US" sz="1600" dirty="0" err="1">
                <a:solidFill>
                  <a:schemeClr val="tx1">
                    <a:lumMod val="65000"/>
                    <a:lumOff val="35000"/>
                  </a:schemeClr>
                </a:solidFill>
                <a:latin typeface="+mn-lt"/>
                <a:ea typeface="+mn-ea"/>
                <a:cs typeface="+mn-cs"/>
              </a:rPr>
              <a:t>HCatalog</a:t>
            </a:r>
            <a:r>
              <a:rPr lang="en-US" sz="1600" dirty="0">
                <a:solidFill>
                  <a:schemeClr val="tx1">
                    <a:lumMod val="65000"/>
                    <a:lumOff val="35000"/>
                  </a:schemeClr>
                </a:solidFill>
                <a:latin typeface="+mn-lt"/>
                <a:ea typeface="+mn-ea"/>
                <a:cs typeface="+mn-cs"/>
              </a:rPr>
              <a:t> supports reading and writing files in any format for which a Hive </a:t>
            </a:r>
            <a:r>
              <a:rPr lang="en-US" sz="1600" dirty="0" err="1">
                <a:solidFill>
                  <a:schemeClr val="tx1">
                    <a:lumMod val="65000"/>
                    <a:lumOff val="35000"/>
                  </a:schemeClr>
                </a:solidFill>
                <a:latin typeface="+mn-lt"/>
                <a:ea typeface="+mn-ea"/>
                <a:cs typeface="+mn-cs"/>
              </a:rPr>
              <a:t>SerDe</a:t>
            </a:r>
            <a:r>
              <a:rPr lang="en-US" sz="1600" dirty="0">
                <a:solidFill>
                  <a:schemeClr val="tx1">
                    <a:lumMod val="65000"/>
                    <a:lumOff val="35000"/>
                  </a:schemeClr>
                </a:solidFill>
                <a:latin typeface="+mn-lt"/>
                <a:ea typeface="+mn-ea"/>
                <a:cs typeface="+mn-cs"/>
              </a:rPr>
              <a:t> (</a:t>
            </a:r>
            <a:r>
              <a:rPr lang="en-US" sz="1600" dirty="0" err="1">
                <a:solidFill>
                  <a:schemeClr val="tx1">
                    <a:lumMod val="65000"/>
                    <a:lumOff val="35000"/>
                  </a:schemeClr>
                </a:solidFill>
                <a:latin typeface="+mn-lt"/>
                <a:ea typeface="+mn-ea"/>
                <a:cs typeface="+mn-cs"/>
              </a:rPr>
              <a:t>serializer-deserializer</a:t>
            </a:r>
            <a:r>
              <a:rPr lang="en-US" sz="1600" dirty="0">
                <a:solidFill>
                  <a:schemeClr val="tx1">
                    <a:lumMod val="65000"/>
                    <a:lumOff val="35000"/>
                  </a:schemeClr>
                </a:solidFill>
                <a:latin typeface="+mn-lt"/>
                <a:ea typeface="+mn-ea"/>
                <a:cs typeface="+mn-cs"/>
              </a:rPr>
              <a:t>) can be written</a:t>
            </a:r>
          </a:p>
          <a:p>
            <a:pPr marL="457200" indent="-182880" defTabSz="914400">
              <a:lnSpc>
                <a:spcPts val="2100"/>
              </a:lnSpc>
              <a:spcBef>
                <a:spcPts val="300"/>
              </a:spcBef>
              <a:spcAft>
                <a:spcPts val="300"/>
              </a:spcAft>
              <a:buClr>
                <a:schemeClr val="accent3"/>
              </a:buClr>
              <a:buSzPct val="75000"/>
              <a:buFont typeface="Wingdings" panose="05000000000000000000" pitchFamily="2" charset="2"/>
              <a:buChar char="§"/>
            </a:pPr>
            <a:r>
              <a:rPr lang="en-US" sz="1600" dirty="0">
                <a:solidFill>
                  <a:schemeClr val="tx1">
                    <a:lumMod val="65000"/>
                    <a:lumOff val="35000"/>
                  </a:schemeClr>
                </a:solidFill>
                <a:latin typeface="+mn-lt"/>
                <a:ea typeface="+mn-ea"/>
                <a:cs typeface="+mn-cs"/>
              </a:rPr>
              <a:t>To use a custom format, you must provide the </a:t>
            </a:r>
            <a:r>
              <a:rPr lang="en-US" sz="1600" dirty="0" err="1">
                <a:solidFill>
                  <a:schemeClr val="tx1">
                    <a:lumMod val="65000"/>
                    <a:lumOff val="35000"/>
                  </a:schemeClr>
                </a:solidFill>
                <a:latin typeface="+mn-lt"/>
                <a:ea typeface="+mn-ea"/>
                <a:cs typeface="+mn-cs"/>
              </a:rPr>
              <a:t>InputFormat</a:t>
            </a:r>
            <a:r>
              <a:rPr lang="en-US" sz="1600" dirty="0">
                <a:solidFill>
                  <a:schemeClr val="tx1">
                    <a:lumMod val="65000"/>
                    <a:lumOff val="35000"/>
                  </a:schemeClr>
                </a:solidFill>
                <a:latin typeface="+mn-lt"/>
                <a:ea typeface="+mn-ea"/>
                <a:cs typeface="+mn-cs"/>
              </a:rPr>
              <a:t>, </a:t>
            </a:r>
            <a:r>
              <a:rPr lang="en-US" sz="1600" dirty="0" err="1">
                <a:solidFill>
                  <a:schemeClr val="tx1">
                    <a:lumMod val="65000"/>
                    <a:lumOff val="35000"/>
                  </a:schemeClr>
                </a:solidFill>
                <a:latin typeface="+mn-lt"/>
                <a:ea typeface="+mn-ea"/>
                <a:cs typeface="+mn-cs"/>
              </a:rPr>
              <a:t>OutputFormat</a:t>
            </a:r>
            <a:r>
              <a:rPr lang="en-US" sz="1600" dirty="0">
                <a:solidFill>
                  <a:schemeClr val="tx1">
                    <a:lumMod val="65000"/>
                    <a:lumOff val="35000"/>
                  </a:schemeClr>
                </a:solidFill>
                <a:latin typeface="+mn-lt"/>
                <a:ea typeface="+mn-ea"/>
                <a:cs typeface="+mn-cs"/>
              </a:rPr>
              <a:t>, and </a:t>
            </a:r>
            <a:r>
              <a:rPr lang="en-US" sz="1600" dirty="0" err="1">
                <a:solidFill>
                  <a:schemeClr val="tx1">
                    <a:lumMod val="65000"/>
                    <a:lumOff val="35000"/>
                  </a:schemeClr>
                </a:solidFill>
                <a:latin typeface="+mn-lt"/>
                <a:ea typeface="+mn-ea"/>
                <a:cs typeface="+mn-cs"/>
              </a:rPr>
              <a:t>SerDe</a:t>
            </a:r>
            <a:r>
              <a:rPr lang="en-US" sz="1600" dirty="0">
                <a:solidFill>
                  <a:schemeClr val="tx1">
                    <a:lumMod val="65000"/>
                    <a:lumOff val="35000"/>
                  </a:schemeClr>
                </a:solidFill>
                <a:latin typeface="+mn-lt"/>
                <a:ea typeface="+mn-ea"/>
                <a:cs typeface="+mn-cs"/>
              </a:rPr>
              <a:t>.</a:t>
            </a:r>
          </a:p>
          <a:p>
            <a:pPr marL="285750" indent="-285750" defTabSz="914400">
              <a:lnSpc>
                <a:spcPts val="2100"/>
              </a:lnSpc>
              <a:spcBef>
                <a:spcPts val="300"/>
              </a:spcBef>
              <a:spcAft>
                <a:spcPts val="300"/>
              </a:spcAft>
              <a:buClr>
                <a:schemeClr val="accent3"/>
              </a:buClr>
              <a:buSzPct val="75000"/>
              <a:buFont typeface="Wingdings" panose="05000000000000000000" pitchFamily="2" charset="2"/>
              <a:buChar char="v"/>
            </a:pPr>
            <a:r>
              <a:rPr lang="en-US" sz="1600" dirty="0" err="1">
                <a:solidFill>
                  <a:schemeClr val="tx1">
                    <a:lumMod val="65000"/>
                    <a:lumOff val="35000"/>
                  </a:schemeClr>
                </a:solidFill>
                <a:latin typeface="+mn-lt"/>
                <a:ea typeface="+mn-ea"/>
                <a:cs typeface="+mn-cs"/>
              </a:rPr>
              <a:t>HCatalog</a:t>
            </a:r>
            <a:r>
              <a:rPr lang="en-US" sz="1600" dirty="0">
                <a:solidFill>
                  <a:schemeClr val="tx1">
                    <a:lumMod val="65000"/>
                    <a:lumOff val="35000"/>
                  </a:schemeClr>
                </a:solidFill>
                <a:latin typeface="+mn-lt"/>
                <a:ea typeface="+mn-ea"/>
                <a:cs typeface="+mn-cs"/>
              </a:rPr>
              <a:t> is built on top of the Hive </a:t>
            </a:r>
            <a:r>
              <a:rPr lang="en-US" sz="1600" dirty="0" err="1">
                <a:solidFill>
                  <a:schemeClr val="tx1">
                    <a:lumMod val="65000"/>
                    <a:lumOff val="35000"/>
                  </a:schemeClr>
                </a:solidFill>
                <a:latin typeface="+mn-lt"/>
                <a:ea typeface="+mn-ea"/>
                <a:cs typeface="+mn-cs"/>
              </a:rPr>
              <a:t>metastore</a:t>
            </a:r>
            <a:r>
              <a:rPr lang="en-US" sz="1600" dirty="0">
                <a:solidFill>
                  <a:schemeClr val="tx1">
                    <a:lumMod val="65000"/>
                    <a:lumOff val="35000"/>
                  </a:schemeClr>
                </a:solidFill>
                <a:latin typeface="+mn-lt"/>
                <a:ea typeface="+mn-ea"/>
                <a:cs typeface="+mn-cs"/>
              </a:rPr>
              <a:t> and incorporates components from the Hive DDL. </a:t>
            </a:r>
          </a:p>
          <a:p>
            <a:pPr marL="285750" indent="-285750" defTabSz="914400">
              <a:lnSpc>
                <a:spcPts val="2100"/>
              </a:lnSpc>
              <a:spcBef>
                <a:spcPts val="300"/>
              </a:spcBef>
              <a:spcAft>
                <a:spcPts val="300"/>
              </a:spcAft>
              <a:buClr>
                <a:schemeClr val="accent3"/>
              </a:buClr>
              <a:buSzPct val="75000"/>
              <a:buFont typeface="Wingdings" panose="05000000000000000000" pitchFamily="2" charset="2"/>
              <a:buChar char="v"/>
            </a:pPr>
            <a:r>
              <a:rPr lang="en-US" sz="1600" dirty="0">
                <a:solidFill>
                  <a:schemeClr val="tx1">
                    <a:lumMod val="65000"/>
                    <a:lumOff val="35000"/>
                  </a:schemeClr>
                </a:solidFill>
                <a:latin typeface="+mn-lt"/>
                <a:ea typeface="+mn-ea"/>
                <a:cs typeface="+mn-cs"/>
              </a:rPr>
              <a:t>The </a:t>
            </a:r>
            <a:r>
              <a:rPr lang="en-US" sz="1600" dirty="0" err="1">
                <a:solidFill>
                  <a:schemeClr val="tx1">
                    <a:lumMod val="65000"/>
                    <a:lumOff val="35000"/>
                  </a:schemeClr>
                </a:solidFill>
                <a:latin typeface="+mn-lt"/>
                <a:ea typeface="+mn-ea"/>
                <a:cs typeface="+mn-cs"/>
              </a:rPr>
              <a:t>HCatalog</a:t>
            </a:r>
            <a:r>
              <a:rPr lang="en-US" sz="1600" dirty="0">
                <a:solidFill>
                  <a:schemeClr val="tx1">
                    <a:lumMod val="65000"/>
                    <a:lumOff val="35000"/>
                  </a:schemeClr>
                </a:solidFill>
                <a:latin typeface="+mn-lt"/>
                <a:ea typeface="+mn-ea"/>
                <a:cs typeface="+mn-cs"/>
              </a:rPr>
              <a:t> interface for Pig consists of </a:t>
            </a:r>
            <a:r>
              <a:rPr lang="en-US" sz="1600" dirty="0" err="1">
                <a:solidFill>
                  <a:schemeClr val="tx1">
                    <a:lumMod val="65000"/>
                    <a:lumOff val="35000"/>
                  </a:schemeClr>
                </a:solidFill>
                <a:latin typeface="+mn-lt"/>
                <a:ea typeface="+mn-ea"/>
                <a:cs typeface="+mn-cs"/>
              </a:rPr>
              <a:t>HCatLoader</a:t>
            </a:r>
            <a:r>
              <a:rPr lang="en-US" sz="1600" dirty="0">
                <a:solidFill>
                  <a:schemeClr val="tx1">
                    <a:lumMod val="65000"/>
                    <a:lumOff val="35000"/>
                  </a:schemeClr>
                </a:solidFill>
                <a:latin typeface="+mn-lt"/>
                <a:ea typeface="+mn-ea"/>
                <a:cs typeface="+mn-cs"/>
              </a:rPr>
              <a:t> and </a:t>
            </a:r>
            <a:r>
              <a:rPr lang="en-US" sz="1600" dirty="0" err="1">
                <a:solidFill>
                  <a:schemeClr val="tx1">
                    <a:lumMod val="65000"/>
                    <a:lumOff val="35000"/>
                  </a:schemeClr>
                </a:solidFill>
                <a:latin typeface="+mn-lt"/>
                <a:ea typeface="+mn-ea"/>
                <a:cs typeface="+mn-cs"/>
              </a:rPr>
              <a:t>HCatStorer</a:t>
            </a:r>
            <a:r>
              <a:rPr lang="en-US" sz="1600" dirty="0">
                <a:solidFill>
                  <a:schemeClr val="tx1">
                    <a:lumMod val="65000"/>
                    <a:lumOff val="35000"/>
                  </a:schemeClr>
                </a:solidFill>
                <a:latin typeface="+mn-lt"/>
                <a:ea typeface="+mn-ea"/>
                <a:cs typeface="+mn-cs"/>
              </a:rPr>
              <a:t>, which implement the Pig load and store interfaces respectively.</a:t>
            </a:r>
          </a:p>
          <a:p>
            <a:pPr marL="285750" indent="-285750" defTabSz="914400">
              <a:lnSpc>
                <a:spcPts val="2100"/>
              </a:lnSpc>
              <a:spcBef>
                <a:spcPts val="300"/>
              </a:spcBef>
              <a:spcAft>
                <a:spcPts val="300"/>
              </a:spcAft>
              <a:buClr>
                <a:schemeClr val="accent3"/>
              </a:buClr>
              <a:buSzPct val="75000"/>
              <a:buFont typeface="Wingdings" panose="05000000000000000000" pitchFamily="2" charset="2"/>
              <a:buChar char="v"/>
            </a:pPr>
            <a:r>
              <a:rPr lang="en-US" sz="1600" dirty="0">
                <a:solidFill>
                  <a:schemeClr val="tx1">
                    <a:lumMod val="65000"/>
                    <a:lumOff val="35000"/>
                  </a:schemeClr>
                </a:solidFill>
                <a:latin typeface="+mn-lt"/>
                <a:ea typeface="+mn-ea"/>
                <a:cs typeface="+mn-cs"/>
              </a:rPr>
              <a:t>The </a:t>
            </a:r>
            <a:r>
              <a:rPr lang="en-US" sz="1600" dirty="0" err="1">
                <a:solidFill>
                  <a:schemeClr val="tx1">
                    <a:lumMod val="65000"/>
                    <a:lumOff val="35000"/>
                  </a:schemeClr>
                </a:solidFill>
                <a:latin typeface="+mn-lt"/>
                <a:ea typeface="+mn-ea"/>
                <a:cs typeface="+mn-cs"/>
              </a:rPr>
              <a:t>HCatalog</a:t>
            </a:r>
            <a:r>
              <a:rPr lang="en-US" sz="1600" dirty="0">
                <a:solidFill>
                  <a:schemeClr val="tx1">
                    <a:lumMod val="65000"/>
                    <a:lumOff val="35000"/>
                  </a:schemeClr>
                </a:solidFill>
                <a:latin typeface="+mn-lt"/>
                <a:ea typeface="+mn-ea"/>
                <a:cs typeface="+mn-cs"/>
              </a:rPr>
              <a:t> interface for MapReduce — </a:t>
            </a:r>
            <a:r>
              <a:rPr lang="en-US" sz="1600" dirty="0" err="1">
                <a:solidFill>
                  <a:schemeClr val="tx1">
                    <a:lumMod val="65000"/>
                    <a:lumOff val="35000"/>
                  </a:schemeClr>
                </a:solidFill>
                <a:latin typeface="+mn-lt"/>
                <a:ea typeface="+mn-ea"/>
                <a:cs typeface="+mn-cs"/>
              </a:rPr>
              <a:t>HCatInputFormat</a:t>
            </a:r>
            <a:r>
              <a:rPr lang="en-US" sz="1600" dirty="0">
                <a:solidFill>
                  <a:schemeClr val="tx1">
                    <a:lumMod val="65000"/>
                    <a:lumOff val="35000"/>
                  </a:schemeClr>
                </a:solidFill>
                <a:latin typeface="+mn-lt"/>
                <a:ea typeface="+mn-ea"/>
                <a:cs typeface="+mn-cs"/>
              </a:rPr>
              <a:t> and </a:t>
            </a:r>
            <a:r>
              <a:rPr lang="en-US" sz="1600" dirty="0" err="1">
                <a:solidFill>
                  <a:schemeClr val="tx1">
                    <a:lumMod val="65000"/>
                    <a:lumOff val="35000"/>
                  </a:schemeClr>
                </a:solidFill>
                <a:latin typeface="+mn-lt"/>
                <a:ea typeface="+mn-ea"/>
                <a:cs typeface="+mn-cs"/>
              </a:rPr>
              <a:t>HCatOutputFormat</a:t>
            </a:r>
            <a:r>
              <a:rPr lang="en-US" sz="1600" dirty="0">
                <a:solidFill>
                  <a:schemeClr val="tx1">
                    <a:lumMod val="65000"/>
                    <a:lumOff val="35000"/>
                  </a:schemeClr>
                </a:solidFill>
                <a:latin typeface="+mn-lt"/>
                <a:ea typeface="+mn-ea"/>
                <a:cs typeface="+mn-cs"/>
              </a:rPr>
              <a:t> — is an implementation of Hadoop </a:t>
            </a:r>
            <a:r>
              <a:rPr lang="en-US" sz="1600" dirty="0" err="1">
                <a:solidFill>
                  <a:schemeClr val="tx1">
                    <a:lumMod val="65000"/>
                    <a:lumOff val="35000"/>
                  </a:schemeClr>
                </a:solidFill>
                <a:latin typeface="+mn-lt"/>
                <a:ea typeface="+mn-ea"/>
                <a:cs typeface="+mn-cs"/>
              </a:rPr>
              <a:t>InputFormat</a:t>
            </a:r>
            <a:r>
              <a:rPr lang="en-US" sz="1600" dirty="0">
                <a:solidFill>
                  <a:schemeClr val="tx1">
                    <a:lumMod val="65000"/>
                    <a:lumOff val="35000"/>
                  </a:schemeClr>
                </a:solidFill>
                <a:latin typeface="+mn-lt"/>
                <a:ea typeface="+mn-ea"/>
                <a:cs typeface="+mn-cs"/>
              </a:rPr>
              <a:t> and </a:t>
            </a:r>
            <a:r>
              <a:rPr lang="en-US" sz="1600" dirty="0" err="1">
                <a:solidFill>
                  <a:schemeClr val="tx1">
                    <a:lumMod val="65000"/>
                    <a:lumOff val="35000"/>
                  </a:schemeClr>
                </a:solidFill>
                <a:latin typeface="+mn-lt"/>
                <a:ea typeface="+mn-ea"/>
                <a:cs typeface="+mn-cs"/>
              </a:rPr>
              <a:t>OutputFormat</a:t>
            </a:r>
            <a:r>
              <a:rPr lang="en-US" sz="1600" dirty="0">
                <a:solidFill>
                  <a:schemeClr val="tx1">
                    <a:lumMod val="65000"/>
                    <a:lumOff val="35000"/>
                  </a:schemeClr>
                </a:solidFill>
                <a:latin typeface="+mn-lt"/>
                <a:ea typeface="+mn-ea"/>
                <a:cs typeface="+mn-cs"/>
              </a:rPr>
              <a:t>. </a:t>
            </a:r>
          </a:p>
          <a:p>
            <a:pPr marL="285750" indent="-285750" defTabSz="914400">
              <a:lnSpc>
                <a:spcPts val="2100"/>
              </a:lnSpc>
              <a:spcBef>
                <a:spcPts val="300"/>
              </a:spcBef>
              <a:spcAft>
                <a:spcPts val="300"/>
              </a:spcAft>
              <a:buClr>
                <a:schemeClr val="accent3"/>
              </a:buClr>
              <a:buSzPct val="75000"/>
              <a:buFont typeface="Wingdings" panose="05000000000000000000" pitchFamily="2" charset="2"/>
              <a:buChar char="v"/>
            </a:pPr>
            <a:r>
              <a:rPr lang="en-US" sz="1600" dirty="0" err="1">
                <a:solidFill>
                  <a:schemeClr val="tx1">
                    <a:lumMod val="65000"/>
                    <a:lumOff val="35000"/>
                  </a:schemeClr>
                </a:solidFill>
                <a:latin typeface="+mn-lt"/>
                <a:ea typeface="+mn-ea"/>
                <a:cs typeface="+mn-cs"/>
              </a:rPr>
              <a:t>Hcatalog</a:t>
            </a:r>
            <a:r>
              <a:rPr lang="en-US" sz="1600" dirty="0">
                <a:solidFill>
                  <a:schemeClr val="tx1">
                    <a:lumMod val="65000"/>
                    <a:lumOff val="35000"/>
                  </a:schemeClr>
                </a:solidFill>
                <a:latin typeface="+mn-lt"/>
                <a:ea typeface="+mn-ea"/>
                <a:cs typeface="+mn-cs"/>
              </a:rPr>
              <a:t> Data Model and hierarchy is the similar to the HBase model. </a:t>
            </a:r>
          </a:p>
          <a:p>
            <a:pPr marL="342900" indent="-342900" defTabSz="914400">
              <a:lnSpc>
                <a:spcPts val="2100"/>
              </a:lnSpc>
              <a:spcBef>
                <a:spcPts val="0"/>
              </a:spcBef>
              <a:spcAft>
                <a:spcPts val="600"/>
              </a:spcAft>
              <a:buClr>
                <a:schemeClr val="accent3"/>
              </a:buClr>
              <a:buSzPct val="75000"/>
              <a:buFont typeface="Wingdings" panose="05000000000000000000" pitchFamily="2" charset="2"/>
              <a:buChar char="v"/>
            </a:pPr>
            <a:endParaRPr lang="en-US" sz="1600" dirty="0">
              <a:solidFill>
                <a:schemeClr val="tx1">
                  <a:lumMod val="65000"/>
                  <a:lumOff val="35000"/>
                </a:schemeClr>
              </a:solidFill>
              <a:latin typeface="Helvetica Neue"/>
            </a:endParaRPr>
          </a:p>
        </p:txBody>
      </p:sp>
      <p:sp>
        <p:nvSpPr>
          <p:cNvPr id="7" name="TextBox 6"/>
          <p:cNvSpPr txBox="1"/>
          <p:nvPr/>
        </p:nvSpPr>
        <p:spPr>
          <a:xfrm>
            <a:off x="1397748" y="6321804"/>
            <a:ext cx="5803641" cy="499596"/>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85000"/>
                    <a:lumOff val="15000"/>
                  </a:schemeClr>
                </a:solidFill>
              </a:rPr>
              <a:t>Diagram source: Yahoo! Presentation at Hadoop Summit 2014</a:t>
            </a:r>
          </a:p>
        </p:txBody>
      </p:sp>
      <p:grpSp>
        <p:nvGrpSpPr>
          <p:cNvPr id="9" name="Group 8"/>
          <p:cNvGrpSpPr/>
          <p:nvPr/>
        </p:nvGrpSpPr>
        <p:grpSpPr>
          <a:xfrm>
            <a:off x="6197731" y="1268193"/>
            <a:ext cx="5904073" cy="4830574"/>
            <a:chOff x="6188400" y="1234324"/>
            <a:chExt cx="5904073" cy="4830574"/>
          </a:xfrm>
        </p:grpSpPr>
        <p:grpSp>
          <p:nvGrpSpPr>
            <p:cNvPr id="10" name="Group 9"/>
            <p:cNvGrpSpPr/>
            <p:nvPr/>
          </p:nvGrpSpPr>
          <p:grpSpPr>
            <a:xfrm>
              <a:off x="6188400" y="1234324"/>
              <a:ext cx="5734050" cy="4506996"/>
              <a:chOff x="6302325" y="1261633"/>
              <a:chExt cx="5734050" cy="4506996"/>
            </a:xfrm>
          </p:grpSpPr>
          <p:sp>
            <p:nvSpPr>
              <p:cNvPr id="12" name="Rectangle 11"/>
              <p:cNvSpPr/>
              <p:nvPr/>
            </p:nvSpPr>
            <p:spPr bwMode="auto">
              <a:xfrm>
                <a:off x="6302325" y="1261633"/>
                <a:ext cx="5734050" cy="8331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err="1">
                    <a:solidFill>
                      <a:schemeClr val="bg1"/>
                    </a:solidFill>
                    <a:latin typeface="Segoe UI Semibold" panose="020B0702040204020203" pitchFamily="34" charset="0"/>
                    <a:ea typeface="Segoe UI" pitchFamily="34" charset="0"/>
                    <a:cs typeface="Segoe UI Semibold" panose="020B0702040204020203" pitchFamily="34" charset="0"/>
                  </a:rPr>
                  <a:t>HCatalog</a:t>
                </a: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 facilitates interoperability and enables sharing of data</a:t>
                </a:r>
              </a:p>
            </p:txBody>
          </p:sp>
          <p:sp>
            <p:nvSpPr>
              <p:cNvPr id="13" name="Rounded Rectangle 12"/>
              <p:cNvSpPr/>
              <p:nvPr/>
            </p:nvSpPr>
            <p:spPr bwMode="auto">
              <a:xfrm>
                <a:off x="6558131" y="2157888"/>
                <a:ext cx="3967171" cy="317241"/>
              </a:xfrm>
              <a:prstGeom prst="roundRect">
                <a:avLst/>
              </a:prstGeom>
              <a:solidFill>
                <a:srgbClr val="D6E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TextBox 13"/>
              <p:cNvSpPr txBox="1"/>
              <p:nvPr/>
            </p:nvSpPr>
            <p:spPr>
              <a:xfrm>
                <a:off x="8084516" y="1995310"/>
                <a:ext cx="914400" cy="479819"/>
              </a:xfrm>
              <a:prstGeom prst="rect">
                <a:avLst/>
              </a:prstGeom>
              <a:noFill/>
            </p:spPr>
            <p:txBody>
              <a:bodyPr wrap="none" lIns="182880" tIns="146304" rIns="182880" bIns="146304" rtlCol="0">
                <a:noAutofit/>
              </a:bodyPr>
              <a:lstStyle/>
              <a:p>
                <a:pPr algn="ctr">
                  <a:lnSpc>
                    <a:spcPct val="90000"/>
                  </a:lnSpc>
                  <a:spcAft>
                    <a:spcPts val="600"/>
                  </a:spcAft>
                </a:pPr>
                <a:r>
                  <a:rPr lang="en-US" sz="1400" b="1" dirty="0" err="1">
                    <a:solidFill>
                      <a:schemeClr val="tx1">
                        <a:lumMod val="85000"/>
                        <a:lumOff val="15000"/>
                      </a:schemeClr>
                    </a:solidFill>
                  </a:rPr>
                  <a:t>Oozie</a:t>
                </a:r>
                <a:r>
                  <a:rPr lang="en-US" dirty="0">
                    <a:solidFill>
                      <a:schemeClr val="tx1">
                        <a:lumMod val="85000"/>
                        <a:lumOff val="15000"/>
                      </a:schemeClr>
                    </a:solidFill>
                  </a:rPr>
                  <a:t> </a:t>
                </a:r>
              </a:p>
            </p:txBody>
          </p:sp>
          <p:sp>
            <p:nvSpPr>
              <p:cNvPr id="15" name="Rounded Rectangle 14"/>
              <p:cNvSpPr/>
              <p:nvPr/>
            </p:nvSpPr>
            <p:spPr bwMode="auto">
              <a:xfrm>
                <a:off x="6551604" y="2671738"/>
                <a:ext cx="1381576" cy="329871"/>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Rounded Rectangle 15"/>
              <p:cNvSpPr/>
              <p:nvPr/>
            </p:nvSpPr>
            <p:spPr bwMode="auto">
              <a:xfrm>
                <a:off x="8103267" y="2669927"/>
                <a:ext cx="1101842" cy="329871"/>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 name="Rounded Rectangle 16"/>
              <p:cNvSpPr/>
              <p:nvPr/>
            </p:nvSpPr>
            <p:spPr bwMode="auto">
              <a:xfrm>
                <a:off x="9314755" y="2671738"/>
                <a:ext cx="1204020" cy="329871"/>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 name="Rounded Rectangle 17"/>
              <p:cNvSpPr/>
              <p:nvPr/>
            </p:nvSpPr>
            <p:spPr bwMode="auto">
              <a:xfrm>
                <a:off x="6558131" y="3172100"/>
                <a:ext cx="1381576" cy="364934"/>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ounded Rectangle 18"/>
              <p:cNvSpPr/>
              <p:nvPr/>
            </p:nvSpPr>
            <p:spPr bwMode="auto">
              <a:xfrm>
                <a:off x="8096741" y="3172034"/>
                <a:ext cx="1114895" cy="359699"/>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0" name="Rounded Rectangle 19"/>
              <p:cNvSpPr/>
              <p:nvPr/>
            </p:nvSpPr>
            <p:spPr bwMode="auto">
              <a:xfrm>
                <a:off x="6558128" y="3835643"/>
                <a:ext cx="3967171" cy="317241"/>
              </a:xfrm>
              <a:prstGeom prst="roundRect">
                <a:avLst/>
              </a:prstGeom>
              <a:solidFill>
                <a:srgbClr val="C1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Rounded Rectangle 20"/>
              <p:cNvSpPr/>
              <p:nvPr/>
            </p:nvSpPr>
            <p:spPr bwMode="auto">
              <a:xfrm>
                <a:off x="6558129" y="4286464"/>
                <a:ext cx="3967171" cy="317241"/>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2" name="Rounded Rectangle 21"/>
              <p:cNvSpPr/>
              <p:nvPr/>
            </p:nvSpPr>
            <p:spPr bwMode="auto">
              <a:xfrm>
                <a:off x="6558129" y="4765420"/>
                <a:ext cx="1696337" cy="345295"/>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3" name="Rounded Rectangle 22"/>
              <p:cNvSpPr/>
              <p:nvPr/>
            </p:nvSpPr>
            <p:spPr bwMode="auto">
              <a:xfrm>
                <a:off x="8828963" y="4765419"/>
                <a:ext cx="1696337" cy="345295"/>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Rounded Rectangle 23"/>
              <p:cNvSpPr/>
              <p:nvPr/>
            </p:nvSpPr>
            <p:spPr bwMode="auto">
              <a:xfrm>
                <a:off x="6558128" y="5272430"/>
                <a:ext cx="1696337" cy="345295"/>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Rounded Rectangle 24"/>
              <p:cNvSpPr/>
              <p:nvPr/>
            </p:nvSpPr>
            <p:spPr bwMode="auto">
              <a:xfrm>
                <a:off x="8828962" y="5272428"/>
                <a:ext cx="1696337" cy="345295"/>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Rounded Rectangle 25"/>
              <p:cNvSpPr/>
              <p:nvPr/>
            </p:nvSpPr>
            <p:spPr bwMode="auto">
              <a:xfrm>
                <a:off x="10816611" y="3790395"/>
                <a:ext cx="851215" cy="813310"/>
              </a:xfrm>
              <a:prstGeom prst="roundRect">
                <a:avLst/>
              </a:prstGeom>
              <a:solidFill>
                <a:srgbClr val="C1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7" name="Flowchart: Magnetic Disk 26"/>
              <p:cNvSpPr/>
              <p:nvPr/>
            </p:nvSpPr>
            <p:spPr bwMode="auto">
              <a:xfrm>
                <a:off x="10816611" y="4798245"/>
                <a:ext cx="809691" cy="970384"/>
              </a:xfrm>
              <a:prstGeom prst="flowChartMagneticDisk">
                <a:avLst/>
              </a:prstGeom>
              <a:solidFill>
                <a:srgbClr val="82CAFF"/>
              </a:solidFill>
              <a:ln>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8" name="TextBox 27"/>
              <p:cNvSpPr txBox="1"/>
              <p:nvPr/>
            </p:nvSpPr>
            <p:spPr>
              <a:xfrm>
                <a:off x="6786031" y="2632532"/>
                <a:ext cx="914400" cy="34263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Java MR APIs</a:t>
                </a:r>
              </a:p>
            </p:txBody>
          </p:sp>
          <p:sp>
            <p:nvSpPr>
              <p:cNvPr id="29" name="TextBox 28"/>
              <p:cNvSpPr txBox="1"/>
              <p:nvPr/>
            </p:nvSpPr>
            <p:spPr>
              <a:xfrm>
                <a:off x="8185560" y="2634684"/>
                <a:ext cx="914400" cy="267785"/>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Pig</a:t>
                </a:r>
              </a:p>
            </p:txBody>
          </p:sp>
          <p:sp>
            <p:nvSpPr>
              <p:cNvPr id="30" name="TextBox 29"/>
              <p:cNvSpPr txBox="1"/>
              <p:nvPr/>
            </p:nvSpPr>
            <p:spPr>
              <a:xfrm>
                <a:off x="9502197" y="2668543"/>
                <a:ext cx="914400" cy="225708"/>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Hive</a:t>
                </a:r>
              </a:p>
            </p:txBody>
          </p:sp>
          <p:sp>
            <p:nvSpPr>
              <p:cNvPr id="31" name="TextBox 30"/>
              <p:cNvSpPr txBox="1"/>
              <p:nvPr/>
            </p:nvSpPr>
            <p:spPr>
              <a:xfrm>
                <a:off x="6792558" y="3110381"/>
                <a:ext cx="914400" cy="479019"/>
              </a:xfrm>
              <a:prstGeom prst="rect">
                <a:avLst/>
              </a:prstGeom>
              <a:noFill/>
            </p:spPr>
            <p:txBody>
              <a:bodyPr wrap="none" lIns="182880" tIns="146304" rIns="182880" bIns="146304" rtlCol="0">
                <a:noAutofit/>
              </a:bodyPr>
              <a:lstStyle/>
              <a:p>
                <a:pPr algn="ctr">
                  <a:lnSpc>
                    <a:spcPct val="50000"/>
                  </a:lnSpc>
                  <a:spcAft>
                    <a:spcPts val="600"/>
                  </a:spcAft>
                </a:pPr>
                <a:r>
                  <a:rPr lang="en-US" sz="1100" dirty="0" err="1">
                    <a:solidFill>
                      <a:schemeClr val="tx1">
                        <a:lumMod val="85000"/>
                        <a:lumOff val="15000"/>
                      </a:schemeClr>
                    </a:solidFill>
                  </a:rPr>
                  <a:t>HCatInputFormat</a:t>
                </a:r>
                <a:r>
                  <a:rPr lang="en-US" sz="1100" dirty="0">
                    <a:solidFill>
                      <a:schemeClr val="tx1">
                        <a:lumMod val="85000"/>
                        <a:lumOff val="15000"/>
                      </a:schemeClr>
                    </a:solidFill>
                  </a:rPr>
                  <a:t>/</a:t>
                </a:r>
              </a:p>
              <a:p>
                <a:pPr algn="ctr">
                  <a:lnSpc>
                    <a:spcPct val="50000"/>
                  </a:lnSpc>
                  <a:spcAft>
                    <a:spcPts val="600"/>
                  </a:spcAft>
                </a:pPr>
                <a:r>
                  <a:rPr lang="en-US" sz="1100" dirty="0" err="1">
                    <a:solidFill>
                      <a:schemeClr val="tx1">
                        <a:lumMod val="85000"/>
                        <a:lumOff val="15000"/>
                      </a:schemeClr>
                    </a:solidFill>
                  </a:rPr>
                  <a:t>HCatOutputFormat</a:t>
                </a:r>
                <a:endParaRPr lang="en-US" sz="1100" dirty="0">
                  <a:solidFill>
                    <a:schemeClr val="tx1">
                      <a:lumMod val="85000"/>
                      <a:lumOff val="15000"/>
                    </a:schemeClr>
                  </a:solidFill>
                </a:endParaRPr>
              </a:p>
            </p:txBody>
          </p:sp>
          <p:sp>
            <p:nvSpPr>
              <p:cNvPr id="32" name="TextBox 31"/>
              <p:cNvSpPr txBox="1"/>
              <p:nvPr/>
            </p:nvSpPr>
            <p:spPr>
              <a:xfrm>
                <a:off x="8234138" y="3124175"/>
                <a:ext cx="914400" cy="562163"/>
              </a:xfrm>
              <a:prstGeom prst="rect">
                <a:avLst/>
              </a:prstGeom>
              <a:noFill/>
            </p:spPr>
            <p:txBody>
              <a:bodyPr wrap="none" lIns="182880" tIns="146304" rIns="182880" bIns="146304" rtlCol="0">
                <a:noAutofit/>
              </a:bodyPr>
              <a:lstStyle/>
              <a:p>
                <a:pPr algn="ctr">
                  <a:lnSpc>
                    <a:spcPct val="50000"/>
                  </a:lnSpc>
                  <a:spcAft>
                    <a:spcPts val="600"/>
                  </a:spcAft>
                </a:pPr>
                <a:r>
                  <a:rPr lang="en-US" sz="1100" dirty="0" err="1">
                    <a:solidFill>
                      <a:schemeClr val="tx1">
                        <a:lumMod val="85000"/>
                        <a:lumOff val="15000"/>
                      </a:schemeClr>
                    </a:solidFill>
                  </a:rPr>
                  <a:t>HCatLoader</a:t>
                </a:r>
                <a:r>
                  <a:rPr lang="en-US" sz="1100" dirty="0">
                    <a:solidFill>
                      <a:schemeClr val="tx1">
                        <a:lumMod val="85000"/>
                        <a:lumOff val="15000"/>
                      </a:schemeClr>
                    </a:solidFill>
                  </a:rPr>
                  <a:t>/</a:t>
                </a:r>
              </a:p>
              <a:p>
                <a:pPr algn="ctr">
                  <a:lnSpc>
                    <a:spcPct val="50000"/>
                  </a:lnSpc>
                  <a:spcAft>
                    <a:spcPts val="600"/>
                  </a:spcAft>
                </a:pPr>
                <a:r>
                  <a:rPr lang="en-US" sz="1100" dirty="0">
                    <a:solidFill>
                      <a:schemeClr val="tx1">
                        <a:lumMod val="85000"/>
                        <a:lumOff val="15000"/>
                      </a:schemeClr>
                    </a:solidFill>
                  </a:rPr>
                  <a:t>HCatStorer</a:t>
                </a:r>
              </a:p>
            </p:txBody>
          </p:sp>
          <p:sp>
            <p:nvSpPr>
              <p:cNvPr id="33" name="TextBox 32"/>
              <p:cNvSpPr txBox="1"/>
              <p:nvPr/>
            </p:nvSpPr>
            <p:spPr>
              <a:xfrm>
                <a:off x="8132942" y="3789539"/>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tx1">
                        <a:lumMod val="85000"/>
                        <a:lumOff val="15000"/>
                      </a:schemeClr>
                    </a:solidFill>
                  </a:rPr>
                  <a:t>SerDe</a:t>
                </a:r>
                <a:r>
                  <a:rPr lang="en-US" sz="1200" dirty="0">
                    <a:solidFill>
                      <a:schemeClr val="tx1">
                        <a:lumMod val="85000"/>
                        <a:lumOff val="15000"/>
                      </a:schemeClr>
                    </a:solidFill>
                  </a:rPr>
                  <a:t> &amp; Storage Handler</a:t>
                </a:r>
              </a:p>
            </p:txBody>
          </p:sp>
          <p:sp>
            <p:nvSpPr>
              <p:cNvPr id="34" name="TextBox 33"/>
              <p:cNvSpPr txBox="1"/>
              <p:nvPr/>
            </p:nvSpPr>
            <p:spPr>
              <a:xfrm>
                <a:off x="8143489" y="4211878"/>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tx1">
                        <a:lumMod val="85000"/>
                        <a:lumOff val="15000"/>
                      </a:schemeClr>
                    </a:solidFill>
                  </a:rPr>
                  <a:t>InputFormat</a:t>
                </a:r>
                <a:r>
                  <a:rPr lang="en-US" sz="1200" dirty="0">
                    <a:solidFill>
                      <a:schemeClr val="tx1">
                        <a:lumMod val="85000"/>
                        <a:lumOff val="15000"/>
                      </a:schemeClr>
                    </a:solidFill>
                  </a:rPr>
                  <a:t>/ </a:t>
                </a:r>
                <a:r>
                  <a:rPr lang="en-US" sz="1200" dirty="0" err="1">
                    <a:solidFill>
                      <a:schemeClr val="tx1">
                        <a:lumMod val="85000"/>
                        <a:lumOff val="15000"/>
                      </a:schemeClr>
                    </a:solidFill>
                  </a:rPr>
                  <a:t>OutputFormat</a:t>
                </a:r>
                <a:endParaRPr lang="en-US" sz="1200" dirty="0">
                  <a:solidFill>
                    <a:schemeClr val="tx1">
                      <a:lumMod val="85000"/>
                      <a:lumOff val="15000"/>
                    </a:schemeClr>
                  </a:solidFill>
                </a:endParaRPr>
              </a:p>
            </p:txBody>
          </p:sp>
          <p:sp>
            <p:nvSpPr>
              <p:cNvPr id="35" name="TextBox 34"/>
              <p:cNvSpPr txBox="1"/>
              <p:nvPr/>
            </p:nvSpPr>
            <p:spPr>
              <a:xfrm>
                <a:off x="6949096" y="4728974"/>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tx1">
                        <a:lumMod val="85000"/>
                        <a:lumOff val="15000"/>
                      </a:schemeClr>
                    </a:solidFill>
                  </a:rPr>
                  <a:t>HBase</a:t>
                </a:r>
                <a:endParaRPr lang="en-US" sz="1200" dirty="0">
                  <a:solidFill>
                    <a:schemeClr val="tx1">
                      <a:lumMod val="85000"/>
                      <a:lumOff val="15000"/>
                    </a:schemeClr>
                  </a:solidFill>
                </a:endParaRPr>
              </a:p>
            </p:txBody>
          </p:sp>
          <p:sp>
            <p:nvSpPr>
              <p:cNvPr id="36" name="TextBox 35"/>
              <p:cNvSpPr txBox="1"/>
              <p:nvPr/>
            </p:nvSpPr>
            <p:spPr>
              <a:xfrm>
                <a:off x="6949096" y="5224618"/>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HDFS</a:t>
                </a:r>
              </a:p>
            </p:txBody>
          </p:sp>
          <p:sp>
            <p:nvSpPr>
              <p:cNvPr id="37" name="TextBox 36"/>
              <p:cNvSpPr txBox="1"/>
              <p:nvPr/>
            </p:nvSpPr>
            <p:spPr>
              <a:xfrm>
                <a:off x="9232454" y="5238656"/>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HDFS</a:t>
                </a:r>
              </a:p>
            </p:txBody>
          </p:sp>
          <p:sp>
            <p:nvSpPr>
              <p:cNvPr id="38" name="TextBox 37"/>
              <p:cNvSpPr txBox="1"/>
              <p:nvPr/>
            </p:nvSpPr>
            <p:spPr>
              <a:xfrm>
                <a:off x="9267948" y="4728973"/>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85000"/>
                        <a:lumOff val="15000"/>
                      </a:schemeClr>
                    </a:solidFill>
                  </a:rPr>
                  <a:t>MapReduce (YARN)</a:t>
                </a:r>
              </a:p>
            </p:txBody>
          </p:sp>
          <p:sp>
            <p:nvSpPr>
              <p:cNvPr id="39" name="TextBox 38"/>
              <p:cNvSpPr txBox="1"/>
              <p:nvPr/>
            </p:nvSpPr>
            <p:spPr>
              <a:xfrm>
                <a:off x="10764256" y="5026181"/>
                <a:ext cx="914400" cy="346367"/>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tx1">
                        <a:lumMod val="85000"/>
                        <a:lumOff val="15000"/>
                      </a:schemeClr>
                    </a:solidFill>
                  </a:rPr>
                  <a:t>HCatalog</a:t>
                </a:r>
                <a:endParaRPr lang="en-US" sz="1200" dirty="0">
                  <a:solidFill>
                    <a:schemeClr val="tx1">
                      <a:lumMod val="85000"/>
                      <a:lumOff val="15000"/>
                    </a:schemeClr>
                  </a:solidFill>
                </a:endParaRPr>
              </a:p>
              <a:p>
                <a:pPr algn="ctr">
                  <a:lnSpc>
                    <a:spcPct val="90000"/>
                  </a:lnSpc>
                  <a:spcAft>
                    <a:spcPts val="600"/>
                  </a:spcAft>
                </a:pPr>
                <a:r>
                  <a:rPr lang="en-US" sz="1200" dirty="0" err="1">
                    <a:solidFill>
                      <a:schemeClr val="tx1">
                        <a:lumMod val="85000"/>
                        <a:lumOff val="15000"/>
                      </a:schemeClr>
                    </a:solidFill>
                  </a:rPr>
                  <a:t>MetaStore</a:t>
                </a:r>
                <a:endParaRPr lang="en-US" sz="1200" dirty="0">
                  <a:solidFill>
                    <a:schemeClr val="tx1">
                      <a:lumMod val="85000"/>
                      <a:lumOff val="15000"/>
                    </a:schemeClr>
                  </a:solidFill>
                </a:endParaRPr>
              </a:p>
            </p:txBody>
          </p:sp>
          <p:sp>
            <p:nvSpPr>
              <p:cNvPr id="40" name="Rectangle 39"/>
              <p:cNvSpPr/>
              <p:nvPr/>
            </p:nvSpPr>
            <p:spPr>
              <a:xfrm>
                <a:off x="10729806" y="3919116"/>
                <a:ext cx="983300" cy="461665"/>
              </a:xfrm>
              <a:prstGeom prst="rect">
                <a:avLst/>
              </a:prstGeom>
            </p:spPr>
            <p:txBody>
              <a:bodyPr wrap="square">
                <a:spAutoFit/>
              </a:bodyPr>
              <a:lstStyle/>
              <a:p>
                <a:pPr algn="ctr"/>
                <a:r>
                  <a:rPr lang="en-US" sz="1200" dirty="0" err="1">
                    <a:solidFill>
                      <a:schemeClr val="tx1">
                        <a:lumMod val="85000"/>
                        <a:lumOff val="15000"/>
                      </a:schemeClr>
                    </a:solidFill>
                  </a:rPr>
                  <a:t>MetaStore</a:t>
                </a:r>
                <a:endParaRPr lang="en-US" sz="1200" dirty="0">
                  <a:solidFill>
                    <a:schemeClr val="tx1">
                      <a:lumMod val="85000"/>
                      <a:lumOff val="15000"/>
                    </a:schemeClr>
                  </a:solidFill>
                </a:endParaRPr>
              </a:p>
              <a:p>
                <a:pPr algn="ctr"/>
                <a:r>
                  <a:rPr lang="en-US" sz="1200" dirty="0">
                    <a:solidFill>
                      <a:schemeClr val="tx1">
                        <a:lumMod val="85000"/>
                        <a:lumOff val="15000"/>
                      </a:schemeClr>
                    </a:solidFill>
                  </a:rPr>
                  <a:t>Client </a:t>
                </a:r>
                <a:endParaRPr lang="en-US" sz="1200" dirty="0"/>
              </a:p>
            </p:txBody>
          </p:sp>
          <p:cxnSp>
            <p:nvCxnSpPr>
              <p:cNvPr id="41" name="Straight Arrow Connector 40"/>
              <p:cNvCxnSpPr/>
              <p:nvPr/>
            </p:nvCxnSpPr>
            <p:spPr>
              <a:xfrm>
                <a:off x="7201014" y="2463234"/>
                <a:ext cx="0" cy="222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635912" y="2463234"/>
                <a:ext cx="0" cy="222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910005" y="2447684"/>
                <a:ext cx="0" cy="222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7201015" y="2999864"/>
                <a:ext cx="2220" cy="1722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201014" y="5110714"/>
                <a:ext cx="0" cy="15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201014" y="4603705"/>
                <a:ext cx="0" cy="15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725148" y="4612137"/>
                <a:ext cx="0" cy="15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9725148" y="5110714"/>
                <a:ext cx="0" cy="15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635912" y="4133182"/>
                <a:ext cx="0" cy="15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201014" y="3531799"/>
                <a:ext cx="0" cy="3038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p:cNvCxnSpPr>
              <p:nvPr/>
            </p:nvCxnSpPr>
            <p:spPr>
              <a:xfrm flipH="1">
                <a:off x="8653681" y="2999798"/>
                <a:ext cx="507" cy="1519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910005" y="2999864"/>
                <a:ext cx="6760" cy="835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10525300" y="3984935"/>
                <a:ext cx="304266" cy="93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10528409" y="4426582"/>
                <a:ext cx="288202" cy="84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endCxn id="26" idx="0"/>
              </p:cNvCxnSpPr>
              <p:nvPr/>
            </p:nvCxnSpPr>
            <p:spPr>
              <a:xfrm rot="16200000" flipH="1">
                <a:off x="10406026" y="2954201"/>
                <a:ext cx="955467" cy="716920"/>
              </a:xfrm>
              <a:prstGeom prst="bentConnector3">
                <a:avLst>
                  <a:gd name="adj1" fmla="val 19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flipV="1">
                <a:off x="11367165" y="4678347"/>
                <a:ext cx="349593" cy="223809"/>
              </a:xfrm>
              <a:prstGeom prst="bentConnector3">
                <a:avLst>
                  <a:gd name="adj1" fmla="val -338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1467209" y="4566550"/>
                <a:ext cx="565065" cy="470392"/>
              </a:xfrm>
              <a:prstGeom prst="rect">
                <a:avLst/>
              </a:prstGeom>
              <a:noFill/>
            </p:spPr>
            <p:txBody>
              <a:bodyPr wrap="none" lIns="182880" tIns="146304" rIns="182880" bIns="146304" rtlCol="0">
                <a:noAutofit/>
              </a:bodyPr>
              <a:lstStyle/>
              <a:p>
                <a:pPr algn="ctr">
                  <a:lnSpc>
                    <a:spcPct val="90000"/>
                  </a:lnSpc>
                  <a:spcAft>
                    <a:spcPts val="600"/>
                  </a:spcAft>
                </a:pPr>
                <a:r>
                  <a:rPr lang="en-US" sz="900" dirty="0">
                    <a:solidFill>
                      <a:schemeClr val="tx1">
                        <a:lumMod val="85000"/>
                        <a:lumOff val="15000"/>
                      </a:schemeClr>
                    </a:solidFill>
                  </a:rPr>
                  <a:t>Notifications</a:t>
                </a:r>
              </a:p>
            </p:txBody>
          </p:sp>
          <p:cxnSp>
            <p:nvCxnSpPr>
              <p:cNvPr id="58" name="Straight Arrow Connector 57"/>
              <p:cNvCxnSpPr/>
              <p:nvPr/>
            </p:nvCxnSpPr>
            <p:spPr>
              <a:xfrm>
                <a:off x="11243801" y="4608717"/>
                <a:ext cx="3181" cy="199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7201014" y="3634407"/>
                <a:ext cx="4041204" cy="10501"/>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9" idx="1"/>
                <a:endCxn id="18" idx="3"/>
              </p:cNvCxnSpPr>
              <p:nvPr/>
            </p:nvCxnSpPr>
            <p:spPr>
              <a:xfrm flipH="1">
                <a:off x="7939707" y="3351884"/>
                <a:ext cx="157034" cy="2683"/>
              </a:xfrm>
              <a:prstGeom prst="straightConnector1">
                <a:avLst/>
              </a:prstGeom>
              <a:ln w="63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188400" y="1234324"/>
              <a:ext cx="5904073" cy="483057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716987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Hive Essentials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Hive Architecture</a:t>
            </a:r>
          </a:p>
          <a:p>
            <a:pPr marL="558686" lvl="1" indent="-448193" defTabSz="913770" fontAlgn="base">
              <a:buClr>
                <a:schemeClr val="accent3">
                  <a:lumMod val="50000"/>
                </a:schemeClr>
              </a:buClr>
              <a:buBlip>
                <a:blip r:embed="rId2"/>
              </a:buBlip>
            </a:pPr>
            <a:r>
              <a:rPr lang="en-US" sz="2353" dirty="0" err="1">
                <a:ln>
                  <a:solidFill>
                    <a:srgbClr val="FFFFFF">
                      <a:alpha val="0"/>
                    </a:srgbClr>
                  </a:solidFill>
                </a:ln>
                <a:solidFill>
                  <a:schemeClr val="tx2"/>
                </a:solidFill>
                <a:ea typeface="Segoe UI" pitchFamily="34" charset="0"/>
                <a:cs typeface="Segoe UI" pitchFamily="34" charset="0"/>
              </a:rPr>
              <a:t>HiveQL</a:t>
            </a:r>
            <a:endParaRPr lang="en-US" sz="2353" dirty="0">
              <a:ln>
                <a:solidFill>
                  <a:srgbClr val="FFFFFF">
                    <a:alpha val="0"/>
                  </a:srgbClr>
                </a:solidFill>
              </a:ln>
              <a:solidFill>
                <a:schemeClr val="tx2"/>
              </a:solidFill>
              <a:ea typeface="Segoe UI" pitchFamily="34" charset="0"/>
              <a:cs typeface="Segoe UI" pitchFamily="34" charset="0"/>
            </a:endParaRP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Hive Vs RDBMS</a:t>
            </a:r>
          </a:p>
          <a:p>
            <a:pPr marL="110493" lvl="1" defTabSz="913770" fontAlgn="base">
              <a:buClr>
                <a:schemeClr val="accent3">
                  <a:lumMod val="50000"/>
                </a:schemeClr>
              </a:buClr>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Hive</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27</a:t>
            </a:fld>
            <a:endParaRPr lang="en-IN" dirty="0"/>
          </a:p>
        </p:txBody>
      </p:sp>
    </p:spTree>
    <p:extLst>
      <p:ext uri="{BB962C8B-B14F-4D97-AF65-F5344CB8AC3E}">
        <p14:creationId xmlns:p14="http://schemas.microsoft.com/office/powerpoint/2010/main" val="30330338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What is it?</a:t>
            </a:r>
          </a:p>
        </p:txBody>
      </p:sp>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28</a:t>
            </a:fld>
            <a:endParaRPr lang="en-IN" dirty="0"/>
          </a:p>
        </p:txBody>
      </p:sp>
      <p:sp>
        <p:nvSpPr>
          <p:cNvPr id="3" name="Content Placeholder 2"/>
          <p:cNvSpPr>
            <a:spLocks noGrp="1"/>
          </p:cNvSpPr>
          <p:nvPr>
            <p:ph idx="4294967295"/>
          </p:nvPr>
        </p:nvSpPr>
        <p:spPr>
          <a:xfrm>
            <a:off x="479518" y="1883661"/>
            <a:ext cx="6556925" cy="4396858"/>
          </a:xfrm>
          <a:prstGeom prst="rect">
            <a:avLst/>
          </a:prstGeom>
        </p:spPr>
        <p:txBody>
          <a:bodyPr/>
          <a:lstStyle/>
          <a:p>
            <a:pPr>
              <a:lnSpc>
                <a:spcPts val="3000"/>
              </a:lnSpc>
              <a:spcBef>
                <a:spcPts val="300"/>
              </a:spcBef>
              <a:spcAft>
                <a:spcPts val="300"/>
              </a:spcAft>
            </a:pPr>
            <a:r>
              <a:rPr lang="en-US" sz="2000" dirty="0">
                <a:solidFill>
                  <a:schemeClr val="tx1">
                    <a:lumMod val="65000"/>
                    <a:lumOff val="35000"/>
                  </a:schemeClr>
                </a:solidFill>
                <a:latin typeface="+mn-lt"/>
              </a:rPr>
              <a:t>Enables you to view big data as ‘Tables’ and use familiar SQL-like operations on them.</a:t>
            </a:r>
          </a:p>
          <a:p>
            <a:pPr marL="679045" lvl="1" indent="-342900">
              <a:lnSpc>
                <a:spcPts val="3000"/>
              </a:lnSpc>
              <a:spcBef>
                <a:spcPts val="300"/>
              </a:spcBef>
              <a:spcAft>
                <a:spcPts val="300"/>
              </a:spcAft>
            </a:pPr>
            <a:r>
              <a:rPr lang="en-US" sz="1800" dirty="0">
                <a:solidFill>
                  <a:schemeClr val="tx1">
                    <a:lumMod val="65000"/>
                    <a:lumOff val="35000"/>
                  </a:schemeClr>
                </a:solidFill>
              </a:rPr>
              <a:t>Lets you impose a table-like view on big data</a:t>
            </a:r>
          </a:p>
          <a:p>
            <a:pPr marL="679045" lvl="1" indent="-342900">
              <a:lnSpc>
                <a:spcPts val="3000"/>
              </a:lnSpc>
              <a:spcBef>
                <a:spcPts val="300"/>
              </a:spcBef>
              <a:spcAft>
                <a:spcPts val="300"/>
              </a:spcAft>
            </a:pPr>
            <a:r>
              <a:rPr lang="en-US" sz="1800" dirty="0">
                <a:solidFill>
                  <a:schemeClr val="tx1">
                    <a:lumMod val="65000"/>
                    <a:lumOff val="35000"/>
                  </a:schemeClr>
                </a:solidFill>
              </a:rPr>
              <a:t>However, not a substitute for full-fledged RDBMS.</a:t>
            </a:r>
          </a:p>
          <a:p>
            <a:pPr>
              <a:lnSpc>
                <a:spcPts val="3000"/>
              </a:lnSpc>
              <a:spcBef>
                <a:spcPts val="600"/>
              </a:spcBef>
              <a:spcAft>
                <a:spcPts val="600"/>
              </a:spcAft>
            </a:pPr>
            <a:r>
              <a:rPr lang="en-US" sz="2000" dirty="0">
                <a:solidFill>
                  <a:schemeClr val="tx1">
                    <a:lumMod val="65000"/>
                    <a:lumOff val="35000"/>
                  </a:schemeClr>
                </a:solidFill>
                <a:latin typeface="+mn-lt"/>
              </a:rPr>
              <a:t>Hive tables can be queried using </a:t>
            </a:r>
            <a:r>
              <a:rPr lang="en-US" sz="2000" b="1" dirty="0" err="1">
                <a:solidFill>
                  <a:schemeClr val="tx1">
                    <a:lumMod val="65000"/>
                    <a:lumOff val="35000"/>
                  </a:schemeClr>
                </a:solidFill>
                <a:latin typeface="+mn-lt"/>
              </a:rPr>
              <a:t>HiveQL</a:t>
            </a:r>
            <a:r>
              <a:rPr lang="en-US" sz="2000" dirty="0">
                <a:solidFill>
                  <a:schemeClr val="tx1">
                    <a:lumMod val="65000"/>
                    <a:lumOff val="35000"/>
                  </a:schemeClr>
                </a:solidFill>
                <a:latin typeface="+mn-lt"/>
              </a:rPr>
              <a:t>, a SQL-like query language</a:t>
            </a:r>
          </a:p>
          <a:p>
            <a:pPr marL="679045" lvl="1" indent="-342900">
              <a:lnSpc>
                <a:spcPts val="3000"/>
              </a:lnSpc>
              <a:spcBef>
                <a:spcPts val="300"/>
              </a:spcBef>
              <a:spcAft>
                <a:spcPts val="300"/>
              </a:spcAft>
            </a:pPr>
            <a:r>
              <a:rPr lang="en-US" sz="1800" dirty="0" err="1">
                <a:solidFill>
                  <a:schemeClr val="tx1">
                    <a:lumMod val="65000"/>
                    <a:lumOff val="35000"/>
                  </a:schemeClr>
                </a:solidFill>
              </a:rPr>
              <a:t>HiveQL</a:t>
            </a:r>
            <a:r>
              <a:rPr lang="en-US" sz="1800" dirty="0">
                <a:solidFill>
                  <a:schemeClr val="tx1">
                    <a:lumMod val="65000"/>
                    <a:lumOff val="35000"/>
                  </a:schemeClr>
                </a:solidFill>
              </a:rPr>
              <a:t> queries are eventually executed as MapReduce or Tez programs by Hadoop</a:t>
            </a:r>
            <a:endParaRPr lang="en-US" sz="2000" dirty="0">
              <a:solidFill>
                <a:schemeClr val="tx1">
                  <a:lumMod val="65000"/>
                  <a:lumOff val="35000"/>
                </a:schemeClr>
              </a:solidFill>
            </a:endParaRPr>
          </a:p>
          <a:p>
            <a:pPr marL="457112" lvl="1" indent="0">
              <a:buNone/>
            </a:pPr>
            <a:endParaRPr lang="en-US" sz="2000" dirty="0"/>
          </a:p>
        </p:txBody>
      </p:sp>
      <p:grpSp>
        <p:nvGrpSpPr>
          <p:cNvPr id="5" name="Group 4"/>
          <p:cNvGrpSpPr/>
          <p:nvPr/>
        </p:nvGrpSpPr>
        <p:grpSpPr>
          <a:xfrm>
            <a:off x="7157542" y="1883979"/>
            <a:ext cx="4586528" cy="4396540"/>
            <a:chOff x="7072771" y="1418896"/>
            <a:chExt cx="5026026" cy="4861623"/>
          </a:xfrm>
        </p:grpSpPr>
        <p:sp>
          <p:nvSpPr>
            <p:cNvPr id="52" name="Rectangle 51"/>
            <p:cNvSpPr/>
            <p:nvPr/>
          </p:nvSpPr>
          <p:spPr bwMode="auto">
            <a:xfrm>
              <a:off x="7072771" y="1418896"/>
              <a:ext cx="5026026" cy="4861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35" name="Group 34"/>
            <p:cNvGrpSpPr/>
            <p:nvPr/>
          </p:nvGrpSpPr>
          <p:grpSpPr>
            <a:xfrm>
              <a:off x="7356051" y="4773720"/>
              <a:ext cx="4256897" cy="1237676"/>
              <a:chOff x="7491846" y="4764667"/>
              <a:chExt cx="4256897" cy="1237676"/>
            </a:xfrm>
          </p:grpSpPr>
          <p:sp>
            <p:nvSpPr>
              <p:cNvPr id="16" name="Rectangle 15"/>
              <p:cNvSpPr/>
              <p:nvPr/>
            </p:nvSpPr>
            <p:spPr bwMode="auto">
              <a:xfrm>
                <a:off x="7491846" y="4764667"/>
                <a:ext cx="4256897" cy="1237676"/>
              </a:xfrm>
              <a:prstGeom prst="rect">
                <a:avLst/>
              </a:prstGeom>
              <a:solidFill>
                <a:schemeClr val="accent3"/>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7" name="Rounded Rectangle 16"/>
              <p:cNvSpPr/>
              <p:nvPr/>
            </p:nvSpPr>
            <p:spPr bwMode="auto">
              <a:xfrm>
                <a:off x="8528255" y="4844992"/>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 name="Rounded Rectangle 17"/>
              <p:cNvSpPr/>
              <p:nvPr/>
            </p:nvSpPr>
            <p:spPr bwMode="auto">
              <a:xfrm>
                <a:off x="9322421" y="5124885"/>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ounded Rectangle 18"/>
              <p:cNvSpPr/>
              <p:nvPr/>
            </p:nvSpPr>
            <p:spPr bwMode="auto">
              <a:xfrm>
                <a:off x="10127815" y="4854045"/>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0" name="Rounded Rectangle 19"/>
              <p:cNvSpPr/>
              <p:nvPr/>
            </p:nvSpPr>
            <p:spPr bwMode="auto">
              <a:xfrm>
                <a:off x="10680889" y="5439789"/>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Rounded Rectangle 20"/>
              <p:cNvSpPr/>
              <p:nvPr/>
            </p:nvSpPr>
            <p:spPr bwMode="auto">
              <a:xfrm>
                <a:off x="8057940" y="5439789"/>
                <a:ext cx="595746" cy="3602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2" name="TextBox 21"/>
              <p:cNvSpPr txBox="1"/>
              <p:nvPr/>
            </p:nvSpPr>
            <p:spPr>
              <a:xfrm>
                <a:off x="9163094" y="5485103"/>
                <a:ext cx="914400" cy="517240"/>
              </a:xfrm>
              <a:prstGeom prst="rect">
                <a:avLst/>
              </a:prstGeom>
              <a:noFill/>
            </p:spPr>
            <p:txBody>
              <a:bodyPr wrap="none" lIns="182880" tIns="146304" rIns="182880" bIns="146304" rtlCol="0" anchor="ctr">
                <a:noAutofit/>
              </a:bodyPr>
              <a:lstStyle/>
              <a:p>
                <a:pPr algn="ctr">
                  <a:lnSpc>
                    <a:spcPct val="90000"/>
                  </a:lnSpc>
                  <a:spcAft>
                    <a:spcPts val="600"/>
                  </a:spcAft>
                </a:pPr>
                <a:r>
                  <a:rPr lang="en-US" sz="2000" dirty="0">
                    <a:solidFill>
                      <a:schemeClr val="bg1"/>
                    </a:solidFill>
                  </a:rPr>
                  <a:t>HDFS</a:t>
                </a:r>
              </a:p>
            </p:txBody>
          </p:sp>
          <p:sp>
            <p:nvSpPr>
              <p:cNvPr id="167" name="Freeform 166"/>
              <p:cNvSpPr>
                <a:spLocks/>
              </p:cNvSpPr>
              <p:nvPr/>
            </p:nvSpPr>
            <p:spPr bwMode="auto">
              <a:xfrm>
                <a:off x="7523621" y="5138007"/>
                <a:ext cx="541592" cy="41080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grpSp>
        <p:grpSp>
          <p:nvGrpSpPr>
            <p:cNvPr id="47" name="Group 46"/>
            <p:cNvGrpSpPr/>
            <p:nvPr/>
          </p:nvGrpSpPr>
          <p:grpSpPr>
            <a:xfrm>
              <a:off x="8045760" y="3114219"/>
              <a:ext cx="2877477" cy="895452"/>
              <a:chOff x="7710139" y="3141866"/>
              <a:chExt cx="2877477" cy="933154"/>
            </a:xfrm>
          </p:grpSpPr>
          <p:sp>
            <p:nvSpPr>
              <p:cNvPr id="8" name="Rectangle 7"/>
              <p:cNvSpPr/>
              <p:nvPr/>
            </p:nvSpPr>
            <p:spPr bwMode="auto">
              <a:xfrm>
                <a:off x="7710139" y="3141866"/>
                <a:ext cx="2877477" cy="933154"/>
              </a:xfrm>
              <a:prstGeom prst="rect">
                <a:avLst/>
              </a:prstGeom>
              <a:solidFill>
                <a:schemeClr val="accent2"/>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29" name="Group 28"/>
              <p:cNvGrpSpPr/>
              <p:nvPr/>
            </p:nvGrpSpPr>
            <p:grpSpPr>
              <a:xfrm>
                <a:off x="7833384" y="3257717"/>
                <a:ext cx="843834" cy="700526"/>
                <a:chOff x="10450072" y="3249718"/>
                <a:chExt cx="843834" cy="700526"/>
              </a:xfrm>
            </p:grpSpPr>
            <p:sp>
              <p:nvSpPr>
                <p:cNvPr id="90" name="Rectangle 89"/>
                <p:cNvSpPr/>
                <p:nvPr/>
              </p:nvSpPr>
              <p:spPr bwMode="auto">
                <a:xfrm>
                  <a:off x="10455346" y="3251213"/>
                  <a:ext cx="838560" cy="699031"/>
                </a:xfrm>
                <a:prstGeom prst="rect">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91" name="Straight Connector 90"/>
                <p:cNvCxnSpPr/>
                <p:nvPr/>
              </p:nvCxnSpPr>
              <p:spPr>
                <a:xfrm>
                  <a:off x="10455346" y="337428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55346" y="3482583"/>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455346" y="35908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455346" y="3699184"/>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450072" y="3817332"/>
                  <a:ext cx="83856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a:off x="10305031"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104664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10618884"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10780337" y="3592618"/>
                  <a:ext cx="685800" cy="0"/>
                </a:xfrm>
                <a:prstGeom prst="line">
                  <a:avLst/>
                </a:prstGeom>
                <a:solidFill>
                  <a:schemeClr val="accent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8721165" y="3257717"/>
                <a:ext cx="843834" cy="700526"/>
                <a:chOff x="10450072" y="3249718"/>
                <a:chExt cx="843834" cy="700526"/>
              </a:xfrm>
              <a:solidFill>
                <a:schemeClr val="accent2"/>
              </a:solidFill>
            </p:grpSpPr>
            <p:sp>
              <p:nvSpPr>
                <p:cNvPr id="122" name="Rectangle 121"/>
                <p:cNvSpPr/>
                <p:nvPr/>
              </p:nvSpPr>
              <p:spPr bwMode="auto">
                <a:xfrm>
                  <a:off x="10455346" y="3251213"/>
                  <a:ext cx="838560" cy="699031"/>
                </a:xfrm>
                <a:prstGeom prst="rect">
                  <a:avLst/>
                </a:prstGeom>
                <a:solidFill>
                  <a:schemeClr val="tx2">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29" name="Straight Connector 128"/>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9606250" y="3257717"/>
                <a:ext cx="843834" cy="700526"/>
                <a:chOff x="10450072" y="3249718"/>
                <a:chExt cx="843834" cy="700526"/>
              </a:xfrm>
              <a:solidFill>
                <a:schemeClr val="accent4">
                  <a:lumMod val="75000"/>
                </a:schemeClr>
              </a:solidFill>
            </p:grpSpPr>
            <p:sp>
              <p:nvSpPr>
                <p:cNvPr id="146" name="Rectangle 145"/>
                <p:cNvSpPr/>
                <p:nvPr/>
              </p:nvSpPr>
              <p:spPr bwMode="auto">
                <a:xfrm>
                  <a:off x="10455346" y="3251213"/>
                  <a:ext cx="838560" cy="699031"/>
                </a:xfrm>
                <a:prstGeom prst="rect">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47" name="Straight Connector 146"/>
                <p:cNvCxnSpPr/>
                <p:nvPr/>
              </p:nvCxnSpPr>
              <p:spPr>
                <a:xfrm>
                  <a:off x="10455346" y="337428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455346" y="3482583"/>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455346" y="35908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0455346" y="3699184"/>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450072" y="3817332"/>
                  <a:ext cx="83856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rot="5400000">
                  <a:off x="10305031"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104664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a:off x="10618884"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10780337" y="3592618"/>
                  <a:ext cx="685800"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1" name="Trapezoid 30"/>
            <p:cNvSpPr/>
            <p:nvPr/>
          </p:nvSpPr>
          <p:spPr bwMode="auto">
            <a:xfrm>
              <a:off x="7356050" y="4306492"/>
              <a:ext cx="4229590" cy="457825"/>
            </a:xfrm>
            <a:prstGeom prst="trapezoid">
              <a:avLst>
                <a:gd name="adj" fmla="val 6487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2" name="TextBox 31"/>
            <p:cNvSpPr txBox="1"/>
            <p:nvPr/>
          </p:nvSpPr>
          <p:spPr>
            <a:xfrm>
              <a:off x="8807032" y="4069362"/>
              <a:ext cx="1367757" cy="315213"/>
            </a:xfrm>
            <a:prstGeom prst="rect">
              <a:avLst/>
            </a:prstGeom>
            <a:noFill/>
          </p:spPr>
          <p:txBody>
            <a:bodyPr wrap="none" lIns="182880" tIns="146304" rIns="182880" bIns="146304" rtlCol="0" anchor="ctr">
              <a:noAutofit/>
            </a:bodyPr>
            <a:lstStyle/>
            <a:p>
              <a:pPr>
                <a:lnSpc>
                  <a:spcPct val="90000"/>
                </a:lnSpc>
                <a:spcAft>
                  <a:spcPts val="600"/>
                </a:spcAft>
              </a:pPr>
              <a:r>
                <a:rPr lang="en-US" sz="1600" dirty="0">
                  <a:solidFill>
                    <a:schemeClr val="accent1"/>
                  </a:solidFill>
                </a:rPr>
                <a:t>Table View</a:t>
              </a:r>
            </a:p>
          </p:txBody>
        </p:sp>
        <p:grpSp>
          <p:nvGrpSpPr>
            <p:cNvPr id="37" name="Group 36"/>
            <p:cNvGrpSpPr/>
            <p:nvPr/>
          </p:nvGrpSpPr>
          <p:grpSpPr>
            <a:xfrm>
              <a:off x="7356050" y="1536574"/>
              <a:ext cx="4256897" cy="1568240"/>
              <a:chOff x="7491845" y="1536574"/>
              <a:chExt cx="4256897" cy="1568240"/>
            </a:xfrm>
          </p:grpSpPr>
          <p:sp>
            <p:nvSpPr>
              <p:cNvPr id="119" name="Rectangle 118"/>
              <p:cNvSpPr/>
              <p:nvPr/>
            </p:nvSpPr>
            <p:spPr bwMode="auto">
              <a:xfrm>
                <a:off x="7491845" y="1536574"/>
                <a:ext cx="4256897" cy="886691"/>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Freeform 9"/>
              <p:cNvSpPr/>
              <p:nvPr/>
            </p:nvSpPr>
            <p:spPr bwMode="auto">
              <a:xfrm>
                <a:off x="7711402" y="1966064"/>
                <a:ext cx="331417" cy="366148"/>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grpSp>
            <p:nvGrpSpPr>
              <p:cNvPr id="11" name="Group 10"/>
              <p:cNvGrpSpPr/>
              <p:nvPr/>
            </p:nvGrpSpPr>
            <p:grpSpPr>
              <a:xfrm>
                <a:off x="7543720" y="1707886"/>
                <a:ext cx="610528" cy="618101"/>
                <a:chOff x="1058398" y="3354141"/>
                <a:chExt cx="533724" cy="520412"/>
              </a:xfrm>
            </p:grpSpPr>
            <p:sp>
              <p:nvSpPr>
                <p:cNvPr id="12" name="Freeform 1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3" name="Freeform 1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14" name="Freeform 13"/>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sp>
            <p:nvSpPr>
              <p:cNvPr id="120" name="TextBox 119"/>
              <p:cNvSpPr txBox="1"/>
              <p:nvPr/>
            </p:nvSpPr>
            <p:spPr>
              <a:xfrm>
                <a:off x="9169506" y="1779045"/>
                <a:ext cx="914400" cy="417656"/>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solidFill>
                      <a:schemeClr val="tx1">
                        <a:lumMod val="65000"/>
                        <a:lumOff val="35000"/>
                      </a:schemeClr>
                    </a:solidFill>
                  </a:rPr>
                  <a:t>Hive</a:t>
                </a:r>
              </a:p>
            </p:txBody>
          </p:sp>
          <p:sp>
            <p:nvSpPr>
              <p:cNvPr id="33" name="Left-Right Arrow 32"/>
              <p:cNvSpPr/>
              <p:nvPr/>
            </p:nvSpPr>
            <p:spPr bwMode="auto">
              <a:xfrm rot="16200000">
                <a:off x="9332344" y="2655518"/>
                <a:ext cx="644990" cy="2536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
          <p:nvSpPr>
            <p:cNvPr id="34" name="TextBox 33"/>
            <p:cNvSpPr txBox="1"/>
            <p:nvPr/>
          </p:nvSpPr>
          <p:spPr>
            <a:xfrm>
              <a:off x="9539183" y="2611885"/>
              <a:ext cx="914400" cy="366571"/>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err="1">
                  <a:solidFill>
                    <a:schemeClr val="accent1"/>
                  </a:solidFill>
                </a:rPr>
                <a:t>HiveQL</a:t>
              </a:r>
              <a:endParaRPr lang="en-US" sz="1600" dirty="0">
                <a:solidFill>
                  <a:schemeClr val="accent1"/>
                </a:solidFill>
              </a:endParaRPr>
            </a:p>
          </p:txBody>
        </p:sp>
        <p:cxnSp>
          <p:nvCxnSpPr>
            <p:cNvPr id="39" name="Straight Arrow Connector 38"/>
            <p:cNvCxnSpPr/>
            <p:nvPr/>
          </p:nvCxnSpPr>
          <p:spPr>
            <a:xfrm flipH="1">
              <a:off x="7356049" y="4009670"/>
              <a:ext cx="662403" cy="734901"/>
            </a:xfrm>
            <a:prstGeom prst="straightConnector1">
              <a:avLst/>
            </a:prstGeom>
            <a:ln w="5715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0923237" y="4022679"/>
              <a:ext cx="662403" cy="736747"/>
            </a:xfrm>
            <a:prstGeom prst="straightConnector1">
              <a:avLst/>
            </a:prstGeom>
            <a:ln w="57150">
              <a:solidFill>
                <a:schemeClr val="accent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512380" y="1168763"/>
            <a:ext cx="11295992" cy="553998"/>
          </a:xfrm>
          <a:prstGeom prst="rect">
            <a:avLst/>
          </a:prstGeom>
          <a:solidFill>
            <a:schemeClr val="accent3"/>
          </a:solidFill>
        </p:spPr>
        <p:txBody>
          <a:bodyPr wrap="square">
            <a:spAutoFit/>
          </a:bodyPr>
          <a:lstStyle/>
          <a:p>
            <a:pPr algn="ctr">
              <a:lnSpc>
                <a:spcPts val="3600"/>
              </a:lnSpc>
            </a:pPr>
            <a:r>
              <a:rPr lang="en-US" b="1" dirty="0">
                <a:solidFill>
                  <a:schemeClr val="bg1"/>
                </a:solidFill>
                <a:latin typeface="Segoe UI Semibold" panose="020B0702040204020203" pitchFamily="34" charset="0"/>
                <a:cs typeface="Segoe UI Semibold" panose="020B0702040204020203" pitchFamily="34" charset="0"/>
              </a:rPr>
              <a:t>A </a:t>
            </a:r>
            <a:r>
              <a:rPr lang="en-US" dirty="0">
                <a:solidFill>
                  <a:schemeClr val="bg1"/>
                </a:solidFill>
                <a:latin typeface="Segoe UI Semibold" panose="020B0702040204020203" pitchFamily="34" charset="0"/>
                <a:cs typeface="Segoe UI Semibold" panose="020B0702040204020203" pitchFamily="34" charset="0"/>
              </a:rPr>
              <a:t>‘Data Warehouse’ </a:t>
            </a:r>
            <a:r>
              <a:rPr lang="en-US" b="1" dirty="0">
                <a:solidFill>
                  <a:schemeClr val="bg1"/>
                </a:solidFill>
                <a:latin typeface="Segoe UI Semibold" panose="020B0702040204020203" pitchFamily="34" charset="0"/>
                <a:cs typeface="Segoe UI Semibold" panose="020B0702040204020203" pitchFamily="34" charset="0"/>
              </a:rPr>
              <a:t>built using Hadoop for querying and analyzing big data</a:t>
            </a:r>
          </a:p>
        </p:txBody>
      </p:sp>
    </p:spTree>
    <p:extLst>
      <p:ext uri="{BB962C8B-B14F-4D97-AF65-F5344CB8AC3E}">
        <p14:creationId xmlns:p14="http://schemas.microsoft.com/office/powerpoint/2010/main" val="38545494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Hive: Query Execution Components</a:t>
            </a:r>
          </a:p>
        </p:txBody>
      </p:sp>
      <p:sp>
        <p:nvSpPr>
          <p:cNvPr id="40" name="Donut 39"/>
          <p:cNvSpPr/>
          <p:nvPr/>
        </p:nvSpPr>
        <p:spPr bwMode="auto">
          <a:xfrm>
            <a:off x="4500630" y="3152464"/>
            <a:ext cx="3169193" cy="3169193"/>
          </a:xfrm>
          <a:prstGeom prst="donut">
            <a:avLst>
              <a:gd name="adj" fmla="val 4076"/>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4" name="Oval 53"/>
          <p:cNvSpPr/>
          <p:nvPr/>
        </p:nvSpPr>
        <p:spPr bwMode="auto">
          <a:xfrm rot="10800000" flipV="1">
            <a:off x="5336713" y="3990307"/>
            <a:ext cx="1497029" cy="1493508"/>
          </a:xfrm>
          <a:prstGeom prst="ellipse">
            <a:avLst/>
          </a:prstGeom>
          <a:solidFill>
            <a:schemeClr val="bg1">
              <a:lumMod val="95000"/>
            </a:schemeClr>
          </a:solidFill>
          <a:ln w="28575" cap="flat" cmpd="sng" algn="ctr">
            <a:noFill/>
            <a:prstDash val="solid"/>
            <a:round/>
            <a:headEnd type="none" w="med" len="med"/>
            <a:tailEnd type="triangle" w="med" len="med"/>
          </a:ln>
          <a:effectLst/>
        </p:spPr>
        <p:txBody>
          <a:bodyPr rot="0" spcFirstLastPara="0" vertOverflow="overflow" horzOverflow="overflow" vert="horz" wrap="square" lIns="89642" tIns="1254995" rIns="89642" bIns="44821" numCol="1" spcCol="0" rtlCol="0" fromWordArt="0" anchor="b" anchorCtr="0" forceAA="0" compatLnSpc="1">
            <a:prstTxWarp prst="textNoShape">
              <a:avLst/>
            </a:prstTxWarp>
            <a:noAutofit/>
          </a:bodyPr>
          <a:lstStyle/>
          <a:p>
            <a:pPr algn="ctr" defTabSz="914102" fontAlgn="base">
              <a:spcBef>
                <a:spcPct val="0"/>
              </a:spcBef>
              <a:spcAft>
                <a:spcPct val="0"/>
              </a:spcAft>
              <a:buClr>
                <a:srgbClr val="FF3300"/>
              </a:buClr>
            </a:pPr>
            <a:endParaRPr lang="en-US" sz="1961"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29</a:t>
            </a:fld>
            <a:endParaRPr lang="en-IN" dirty="0"/>
          </a:p>
        </p:txBody>
      </p:sp>
      <p:grpSp>
        <p:nvGrpSpPr>
          <p:cNvPr id="8" name="Group 7"/>
          <p:cNvGrpSpPr/>
          <p:nvPr/>
        </p:nvGrpSpPr>
        <p:grpSpPr>
          <a:xfrm>
            <a:off x="6751085" y="3400756"/>
            <a:ext cx="5022273" cy="2551482"/>
            <a:chOff x="6886458" y="3468451"/>
            <a:chExt cx="5122980" cy="2602645"/>
          </a:xfrm>
        </p:grpSpPr>
        <p:sp>
          <p:nvSpPr>
            <p:cNvPr id="133" name="Right Arrow 132"/>
            <p:cNvSpPr/>
            <p:nvPr/>
          </p:nvSpPr>
          <p:spPr bwMode="auto">
            <a:xfrm rot="1741071" flipH="1" flipV="1">
              <a:off x="6886458" y="5118527"/>
              <a:ext cx="274434" cy="239100"/>
            </a:xfrm>
            <a:prstGeom prst="rightArrow">
              <a:avLst>
                <a:gd name="adj1" fmla="val 63724"/>
                <a:gd name="adj2" fmla="val 4457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1" name="Rectangle 50"/>
            <p:cNvSpPr/>
            <p:nvPr/>
          </p:nvSpPr>
          <p:spPr bwMode="auto">
            <a:xfrm>
              <a:off x="8311386" y="3468451"/>
              <a:ext cx="2798202"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91440" rtlCol="0" fromWordArt="0" anchor="t" anchorCtr="0" forceAA="0" compatLnSpc="1">
              <a:prstTxWarp prst="textNoShape">
                <a:avLst/>
              </a:prstTxWarp>
              <a:spAutoFit/>
            </a:bodyPr>
            <a:lstStyle/>
            <a:p>
              <a:pPr defTabSz="913770" fontAlgn="base">
                <a:spcAft>
                  <a:spcPts val="392"/>
                </a:spcAft>
              </a:pPr>
              <a:r>
                <a:rPr lang="en-IN" sz="1568" dirty="0">
                  <a:solidFill>
                    <a:srgbClr val="68217A"/>
                  </a:solidFill>
                  <a:latin typeface="Segoe UI Semibold" panose="020B0702040204020203" pitchFamily="34" charset="0"/>
                  <a:ea typeface="Segoe UI" pitchFamily="34" charset="0"/>
                  <a:cs typeface="Segoe UI Semibold" panose="020B0702040204020203" pitchFamily="34" charset="0"/>
                </a:rPr>
                <a:t>Hive parses and plans query</a:t>
              </a:r>
            </a:p>
          </p:txBody>
        </p:sp>
        <p:sp>
          <p:nvSpPr>
            <p:cNvPr id="75" name="Oval 74"/>
            <p:cNvSpPr/>
            <p:nvPr/>
          </p:nvSpPr>
          <p:spPr bwMode="auto">
            <a:xfrm>
              <a:off x="6972604" y="4963988"/>
              <a:ext cx="1107108" cy="11071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176"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6" name="Freeform 105"/>
            <p:cNvSpPr/>
            <p:nvPr/>
          </p:nvSpPr>
          <p:spPr bwMode="auto">
            <a:xfrm>
              <a:off x="7867650" y="3794761"/>
              <a:ext cx="4141788" cy="1297173"/>
            </a:xfrm>
            <a:custGeom>
              <a:avLst/>
              <a:gdLst>
                <a:gd name="connsiteX0" fmla="*/ 0 w 2085975"/>
                <a:gd name="connsiteY0" fmla="*/ 285750 h 285750"/>
                <a:gd name="connsiteX1" fmla="*/ 523875 w 2085975"/>
                <a:gd name="connsiteY1" fmla="*/ 0 h 285750"/>
                <a:gd name="connsiteX2" fmla="*/ 2085975 w 2085975"/>
                <a:gd name="connsiteY2" fmla="*/ 0 h 285750"/>
                <a:gd name="connsiteX0" fmla="*/ 0 w 2422525"/>
                <a:gd name="connsiteY0" fmla="*/ 285750 h 285750"/>
                <a:gd name="connsiteX1" fmla="*/ 523875 w 2422525"/>
                <a:gd name="connsiteY1" fmla="*/ 0 h 285750"/>
                <a:gd name="connsiteX2" fmla="*/ 2422525 w 2422525"/>
                <a:gd name="connsiteY2" fmla="*/ 0 h 285750"/>
                <a:gd name="connsiteX0" fmla="*/ 0 w 3379455"/>
                <a:gd name="connsiteY0" fmla="*/ 285750 h 285750"/>
                <a:gd name="connsiteX1" fmla="*/ 523875 w 3379455"/>
                <a:gd name="connsiteY1" fmla="*/ 0 h 285750"/>
                <a:gd name="connsiteX2" fmla="*/ 3379455 w 3379455"/>
                <a:gd name="connsiteY2" fmla="*/ 0 h 285750"/>
                <a:gd name="connsiteX0" fmla="*/ 0 w 4118595"/>
                <a:gd name="connsiteY0" fmla="*/ 285750 h 285750"/>
                <a:gd name="connsiteX1" fmla="*/ 523875 w 4118595"/>
                <a:gd name="connsiteY1" fmla="*/ 0 h 285750"/>
                <a:gd name="connsiteX2" fmla="*/ 4118595 w 4118595"/>
                <a:gd name="connsiteY2" fmla="*/ 0 h 285750"/>
              </a:gdLst>
              <a:ahLst/>
              <a:cxnLst>
                <a:cxn ang="0">
                  <a:pos x="connsiteX0" y="connsiteY0"/>
                </a:cxn>
                <a:cxn ang="0">
                  <a:pos x="connsiteX1" y="connsiteY1"/>
                </a:cxn>
                <a:cxn ang="0">
                  <a:pos x="connsiteX2" y="connsiteY2"/>
                </a:cxn>
              </a:cxnLst>
              <a:rect l="l" t="t" r="r" b="b"/>
              <a:pathLst>
                <a:path w="4118595" h="285750">
                  <a:moveTo>
                    <a:pt x="0" y="285750"/>
                  </a:moveTo>
                  <a:lnTo>
                    <a:pt x="523875" y="0"/>
                  </a:lnTo>
                  <a:lnTo>
                    <a:pt x="4118595" y="0"/>
                  </a:lnTo>
                </a:path>
              </a:pathLst>
            </a:cu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grpSp>
          <p:nvGrpSpPr>
            <p:cNvPr id="93" name="Group 92"/>
            <p:cNvGrpSpPr/>
            <p:nvPr/>
          </p:nvGrpSpPr>
          <p:grpSpPr>
            <a:xfrm>
              <a:off x="7122992" y="5378448"/>
              <a:ext cx="615832" cy="627793"/>
              <a:chOff x="6501792" y="2600369"/>
              <a:chExt cx="700179" cy="713781"/>
            </a:xfrm>
          </p:grpSpPr>
          <p:sp>
            <p:nvSpPr>
              <p:cNvPr id="95" name="Freeform 94"/>
              <p:cNvSpPr>
                <a:spLocks/>
              </p:cNvSpPr>
              <p:nvPr/>
            </p:nvSpPr>
            <p:spPr bwMode="auto">
              <a:xfrm>
                <a:off x="6735259" y="2923476"/>
                <a:ext cx="381533" cy="390674"/>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505050"/>
                  </a:solidFill>
                </a:endParaRPr>
              </a:p>
            </p:txBody>
          </p:sp>
          <p:sp>
            <p:nvSpPr>
              <p:cNvPr id="96" name="Freeform 95"/>
              <p:cNvSpPr>
                <a:spLocks/>
              </p:cNvSpPr>
              <p:nvPr/>
            </p:nvSpPr>
            <p:spPr bwMode="auto">
              <a:xfrm>
                <a:off x="6501792" y="2600369"/>
                <a:ext cx="700179" cy="504376"/>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505050"/>
                  </a:solidFill>
                </a:endParaRPr>
              </a:p>
            </p:txBody>
          </p:sp>
        </p:grpSp>
        <p:sp>
          <p:nvSpPr>
            <p:cNvPr id="113" name="Rectangle 112"/>
            <p:cNvSpPr/>
            <p:nvPr/>
          </p:nvSpPr>
          <p:spPr bwMode="auto">
            <a:xfrm>
              <a:off x="8567298" y="4513359"/>
              <a:ext cx="1139460" cy="36974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HiveServer2</a:t>
              </a:r>
            </a:p>
          </p:txBody>
        </p:sp>
        <p:sp>
          <p:nvSpPr>
            <p:cNvPr id="114" name="Flowchart: Magnetic Disk 113"/>
            <p:cNvSpPr/>
            <p:nvPr/>
          </p:nvSpPr>
          <p:spPr bwMode="auto">
            <a:xfrm>
              <a:off x="9137520" y="4959304"/>
              <a:ext cx="1252728" cy="722684"/>
            </a:xfrm>
            <a:prstGeom prst="flowChartMagneticDisk">
              <a:avLst/>
            </a:prstGeom>
            <a:solidFill>
              <a:schemeClr val="accent3"/>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48725" tIns="89642"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err="1">
                  <a:solidFill>
                    <a:srgbClr val="FFFFFF"/>
                  </a:solidFill>
                  <a:ea typeface="Segoe UI" pitchFamily="34" charset="0"/>
                  <a:cs typeface="Segoe UI" pitchFamily="34" charset="0"/>
                </a:rPr>
                <a:t>Metastore</a:t>
              </a:r>
              <a:r>
                <a:rPr lang="en-US" sz="1372" kern="0" dirty="0">
                  <a:solidFill>
                    <a:srgbClr val="FFFFFF"/>
                  </a:solidFill>
                  <a:ea typeface="Segoe UI" pitchFamily="34" charset="0"/>
                  <a:cs typeface="Segoe UI" pitchFamily="34" charset="0"/>
                </a:rPr>
                <a:t> DB</a:t>
              </a:r>
            </a:p>
          </p:txBody>
        </p:sp>
        <p:sp>
          <p:nvSpPr>
            <p:cNvPr id="115" name="Rectangle 114"/>
            <p:cNvSpPr/>
            <p:nvPr/>
          </p:nvSpPr>
          <p:spPr bwMode="auto">
            <a:xfrm>
              <a:off x="10694400" y="4076869"/>
              <a:ext cx="1139460" cy="36974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Compiler</a:t>
              </a:r>
            </a:p>
          </p:txBody>
        </p:sp>
        <p:sp>
          <p:nvSpPr>
            <p:cNvPr id="116" name="Rectangle 115"/>
            <p:cNvSpPr/>
            <p:nvPr/>
          </p:nvSpPr>
          <p:spPr bwMode="auto">
            <a:xfrm>
              <a:off x="10694400" y="4513359"/>
              <a:ext cx="1139460" cy="36974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Optimizer</a:t>
              </a:r>
            </a:p>
          </p:txBody>
        </p:sp>
        <p:sp>
          <p:nvSpPr>
            <p:cNvPr id="117" name="Rectangle 116"/>
            <p:cNvSpPr/>
            <p:nvPr/>
          </p:nvSpPr>
          <p:spPr bwMode="auto">
            <a:xfrm>
              <a:off x="10694400" y="4949849"/>
              <a:ext cx="1139460" cy="36974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Executor</a:t>
              </a:r>
            </a:p>
          </p:txBody>
        </p:sp>
        <p:sp>
          <p:nvSpPr>
            <p:cNvPr id="118" name="Rectangle 117"/>
            <p:cNvSpPr/>
            <p:nvPr/>
          </p:nvSpPr>
          <p:spPr bwMode="auto">
            <a:xfrm>
              <a:off x="9821010" y="4513359"/>
              <a:ext cx="759138" cy="36974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Hive</a:t>
              </a:r>
            </a:p>
          </p:txBody>
        </p:sp>
        <p:sp>
          <p:nvSpPr>
            <p:cNvPr id="134" name="Oval 133"/>
            <p:cNvSpPr/>
            <p:nvPr/>
          </p:nvSpPr>
          <p:spPr bwMode="auto">
            <a:xfrm>
              <a:off x="7325714" y="4702041"/>
              <a:ext cx="400888" cy="400886"/>
            </a:xfrm>
            <a:prstGeom prst="ellipse">
              <a:avLst/>
            </a:prstGeom>
            <a:solidFill>
              <a:schemeClr val="accent4"/>
            </a:solidFill>
            <a:ln w="19050">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9" name="Group 8"/>
          <p:cNvGrpSpPr/>
          <p:nvPr/>
        </p:nvGrpSpPr>
        <p:grpSpPr>
          <a:xfrm>
            <a:off x="378987" y="3159375"/>
            <a:ext cx="5104922" cy="2792863"/>
            <a:chOff x="386586" y="3222230"/>
            <a:chExt cx="5207286" cy="2848866"/>
          </a:xfrm>
        </p:grpSpPr>
        <p:sp>
          <p:nvSpPr>
            <p:cNvPr id="102" name="Right Arrow 101"/>
            <p:cNvSpPr/>
            <p:nvPr/>
          </p:nvSpPr>
          <p:spPr bwMode="auto">
            <a:xfrm rot="19858929" flipV="1">
              <a:off x="5319438" y="5225685"/>
              <a:ext cx="274434" cy="239100"/>
            </a:xfrm>
            <a:prstGeom prst="rightArrow">
              <a:avLst>
                <a:gd name="adj1" fmla="val 63724"/>
                <a:gd name="adj2" fmla="val 4457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74" name="Oval 73"/>
            <p:cNvSpPr/>
            <p:nvPr/>
          </p:nvSpPr>
          <p:spPr bwMode="auto">
            <a:xfrm>
              <a:off x="4337444" y="4963988"/>
              <a:ext cx="1107108" cy="110710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176" dirty="0">
                  <a:solidFill>
                    <a:srgbClr val="FFFFFF"/>
                  </a:solidFill>
                  <a:latin typeface="Segoe UI Semibold" panose="020B0702040204020203" pitchFamily="34" charset="0"/>
                  <a:ea typeface="Segoe UI" pitchFamily="34" charset="0"/>
                  <a:cs typeface="Segoe UI Semibold" panose="020B0702040204020203" pitchFamily="34" charset="0"/>
                </a:rPr>
                <a:t>Hadoop</a:t>
              </a:r>
            </a:p>
          </p:txBody>
        </p:sp>
        <p:sp>
          <p:nvSpPr>
            <p:cNvPr id="85" name="Freeform 84"/>
            <p:cNvSpPr/>
            <p:nvPr/>
          </p:nvSpPr>
          <p:spPr bwMode="auto">
            <a:xfrm>
              <a:off x="4403213" y="5453063"/>
              <a:ext cx="409294" cy="427037"/>
            </a:xfrm>
            <a:custGeom>
              <a:avLst/>
              <a:gdLst>
                <a:gd name="connsiteX0" fmla="*/ 1773551 w 1852158"/>
                <a:gd name="connsiteY0" fmla="*/ 1419995 h 1932447"/>
                <a:gd name="connsiteX1" fmla="*/ 1827386 w 1852158"/>
                <a:gd name="connsiteY1" fmla="*/ 1419995 h 1932447"/>
                <a:gd name="connsiteX2" fmla="*/ 1852158 w 1852158"/>
                <a:gd name="connsiteY2" fmla="*/ 1444767 h 1932447"/>
                <a:gd name="connsiteX3" fmla="*/ 1852158 w 1852158"/>
                <a:gd name="connsiteY3" fmla="*/ 1907675 h 1932447"/>
                <a:gd name="connsiteX4" fmla="*/ 1827386 w 1852158"/>
                <a:gd name="connsiteY4" fmla="*/ 1932447 h 1932447"/>
                <a:gd name="connsiteX5" fmla="*/ 1365955 w 1852158"/>
                <a:gd name="connsiteY5" fmla="*/ 1932447 h 1932447"/>
                <a:gd name="connsiteX6" fmla="*/ 1341183 w 1852158"/>
                <a:gd name="connsiteY6" fmla="*/ 1907675 h 1932447"/>
                <a:gd name="connsiteX7" fmla="*/ 1341183 w 1852158"/>
                <a:gd name="connsiteY7" fmla="*/ 1850151 h 1932447"/>
                <a:gd name="connsiteX8" fmla="*/ 1773551 w 1852158"/>
                <a:gd name="connsiteY8" fmla="*/ 1850151 h 1932447"/>
                <a:gd name="connsiteX9" fmla="*/ 1184478 w 1852158"/>
                <a:gd name="connsiteY9" fmla="*/ 1369373 h 1932447"/>
                <a:gd name="connsiteX10" fmla="*/ 1509930 w 1852158"/>
                <a:gd name="connsiteY10" fmla="*/ 1369373 h 1932447"/>
                <a:gd name="connsiteX11" fmla="*/ 1509930 w 1852158"/>
                <a:gd name="connsiteY11" fmla="*/ 1425431 h 1932447"/>
                <a:gd name="connsiteX12" fmla="*/ 1184478 w 1852158"/>
                <a:gd name="connsiteY12" fmla="*/ 1425431 h 1932447"/>
                <a:gd name="connsiteX13" fmla="*/ 1159075 w 1852158"/>
                <a:gd name="connsiteY13" fmla="*/ 1313257 h 1932447"/>
                <a:gd name="connsiteX14" fmla="*/ 1153434 w 1852158"/>
                <a:gd name="connsiteY14" fmla="*/ 1318898 h 1932447"/>
                <a:gd name="connsiteX15" fmla="*/ 1153434 w 1852158"/>
                <a:gd name="connsiteY15" fmla="*/ 1626684 h 1932447"/>
                <a:gd name="connsiteX16" fmla="*/ 1159075 w 1852158"/>
                <a:gd name="connsiteY16" fmla="*/ 1632325 h 1932447"/>
                <a:gd name="connsiteX17" fmla="*/ 1536758 w 1852158"/>
                <a:gd name="connsiteY17" fmla="*/ 1632325 h 1932447"/>
                <a:gd name="connsiteX18" fmla="*/ 1542399 w 1852158"/>
                <a:gd name="connsiteY18" fmla="*/ 1626684 h 1932447"/>
                <a:gd name="connsiteX19" fmla="*/ 1542399 w 1852158"/>
                <a:gd name="connsiteY19" fmla="*/ 1318898 h 1932447"/>
                <a:gd name="connsiteX20" fmla="*/ 1536758 w 1852158"/>
                <a:gd name="connsiteY20" fmla="*/ 1313257 h 1932447"/>
                <a:gd name="connsiteX21" fmla="*/ 1648624 w 1852158"/>
                <a:gd name="connsiteY21" fmla="*/ 1295785 h 1932447"/>
                <a:gd name="connsiteX22" fmla="*/ 1702459 w 1852158"/>
                <a:gd name="connsiteY22" fmla="*/ 1295785 h 1932447"/>
                <a:gd name="connsiteX23" fmla="*/ 1727231 w 1852158"/>
                <a:gd name="connsiteY23" fmla="*/ 1320557 h 1932447"/>
                <a:gd name="connsiteX24" fmla="*/ 1727231 w 1852158"/>
                <a:gd name="connsiteY24" fmla="*/ 1783465 h 1932447"/>
                <a:gd name="connsiteX25" fmla="*/ 1702459 w 1852158"/>
                <a:gd name="connsiteY25" fmla="*/ 1808237 h 1932447"/>
                <a:gd name="connsiteX26" fmla="*/ 1241028 w 1852158"/>
                <a:gd name="connsiteY26" fmla="*/ 1808237 h 1932447"/>
                <a:gd name="connsiteX27" fmla="*/ 1216256 w 1852158"/>
                <a:gd name="connsiteY27" fmla="*/ 1783465 h 1932447"/>
                <a:gd name="connsiteX28" fmla="*/ 1216256 w 1852158"/>
                <a:gd name="connsiteY28" fmla="*/ 1725941 h 1932447"/>
                <a:gd name="connsiteX29" fmla="*/ 1648624 w 1852158"/>
                <a:gd name="connsiteY29" fmla="*/ 1725941 h 1932447"/>
                <a:gd name="connsiteX30" fmla="*/ 1117611 w 1852158"/>
                <a:gd name="connsiteY30" fmla="*/ 1183745 h 1932447"/>
                <a:gd name="connsiteX31" fmla="*/ 1579042 w 1852158"/>
                <a:gd name="connsiteY31" fmla="*/ 1183745 h 1932447"/>
                <a:gd name="connsiteX32" fmla="*/ 1603814 w 1852158"/>
                <a:gd name="connsiteY32" fmla="*/ 1208517 h 1932447"/>
                <a:gd name="connsiteX33" fmla="*/ 1603814 w 1852158"/>
                <a:gd name="connsiteY33" fmla="*/ 1671425 h 1932447"/>
                <a:gd name="connsiteX34" fmla="*/ 1579042 w 1852158"/>
                <a:gd name="connsiteY34" fmla="*/ 1696197 h 1932447"/>
                <a:gd name="connsiteX35" fmla="*/ 1117611 w 1852158"/>
                <a:gd name="connsiteY35" fmla="*/ 1696197 h 1932447"/>
                <a:gd name="connsiteX36" fmla="*/ 1092839 w 1852158"/>
                <a:gd name="connsiteY36" fmla="*/ 1671425 h 1932447"/>
                <a:gd name="connsiteX37" fmla="*/ 1092839 w 1852158"/>
                <a:gd name="connsiteY37" fmla="*/ 1208517 h 1932447"/>
                <a:gd name="connsiteX38" fmla="*/ 1117611 w 1852158"/>
                <a:gd name="connsiteY38" fmla="*/ 1183745 h 1932447"/>
                <a:gd name="connsiteX39" fmla="*/ 174465 w 1852158"/>
                <a:gd name="connsiteY39" fmla="*/ 685937 h 1932447"/>
                <a:gd name="connsiteX40" fmla="*/ 814545 w 1852158"/>
                <a:gd name="connsiteY40" fmla="*/ 685937 h 1932447"/>
                <a:gd name="connsiteX41" fmla="*/ 814545 w 1852158"/>
                <a:gd name="connsiteY41" fmla="*/ 804139 h 1932447"/>
                <a:gd name="connsiteX42" fmla="*/ 174465 w 1852158"/>
                <a:gd name="connsiteY42" fmla="*/ 804139 h 1932447"/>
                <a:gd name="connsiteX43" fmla="*/ 1025365 w 1852158"/>
                <a:gd name="connsiteY43" fmla="*/ 576562 h 1932447"/>
                <a:gd name="connsiteX44" fmla="*/ 1146816 w 1852158"/>
                <a:gd name="connsiteY44" fmla="*/ 576562 h 1932447"/>
                <a:gd name="connsiteX45" fmla="*/ 1407774 w 1852158"/>
                <a:gd name="connsiteY45" fmla="*/ 837520 h 1932447"/>
                <a:gd name="connsiteX46" fmla="*/ 1407774 w 1852158"/>
                <a:gd name="connsiteY46" fmla="*/ 990643 h 1932447"/>
                <a:gd name="connsiteX47" fmla="*/ 1472499 w 1852158"/>
                <a:gd name="connsiteY47" fmla="*/ 990643 h 1932447"/>
                <a:gd name="connsiteX48" fmla="*/ 1348198 w 1852158"/>
                <a:gd name="connsiteY48" fmla="*/ 1138171 h 1932447"/>
                <a:gd name="connsiteX49" fmla="*/ 1223897 w 1852158"/>
                <a:gd name="connsiteY49" fmla="*/ 990643 h 1932447"/>
                <a:gd name="connsiteX50" fmla="*/ 1287941 w 1852158"/>
                <a:gd name="connsiteY50" fmla="*/ 990643 h 1932447"/>
                <a:gd name="connsiteX51" fmla="*/ 1287941 w 1852158"/>
                <a:gd name="connsiteY51" fmla="*/ 837520 h 1932447"/>
                <a:gd name="connsiteX52" fmla="*/ 1146816 w 1852158"/>
                <a:gd name="connsiteY52" fmla="*/ 696395 h 1932447"/>
                <a:gd name="connsiteX53" fmla="*/ 1025365 w 1852158"/>
                <a:gd name="connsiteY53" fmla="*/ 696395 h 1932447"/>
                <a:gd name="connsiteX54" fmla="*/ 1020774 w 1852158"/>
                <a:gd name="connsiteY54" fmla="*/ 697322 h 1932447"/>
                <a:gd name="connsiteX55" fmla="*/ 1020774 w 1852158"/>
                <a:gd name="connsiteY55" fmla="*/ 577025 h 1932447"/>
                <a:gd name="connsiteX56" fmla="*/ 174465 w 1852158"/>
                <a:gd name="connsiteY56" fmla="*/ 499612 h 1932447"/>
                <a:gd name="connsiteX57" fmla="*/ 814545 w 1852158"/>
                <a:gd name="connsiteY57" fmla="*/ 499612 h 1932447"/>
                <a:gd name="connsiteX58" fmla="*/ 814545 w 1852158"/>
                <a:gd name="connsiteY58" fmla="*/ 617814 h 1932447"/>
                <a:gd name="connsiteX59" fmla="*/ 174465 w 1852158"/>
                <a:gd name="connsiteY59" fmla="*/ 617814 h 1932447"/>
                <a:gd name="connsiteX60" fmla="*/ 174465 w 1852158"/>
                <a:gd name="connsiteY60" fmla="*/ 313287 h 1932447"/>
                <a:gd name="connsiteX61" fmla="*/ 814545 w 1852158"/>
                <a:gd name="connsiteY61" fmla="*/ 313287 h 1932447"/>
                <a:gd name="connsiteX62" fmla="*/ 814545 w 1852158"/>
                <a:gd name="connsiteY62" fmla="*/ 431489 h 1932447"/>
                <a:gd name="connsiteX63" fmla="*/ 174465 w 1852158"/>
                <a:gd name="connsiteY63" fmla="*/ 431489 h 1932447"/>
                <a:gd name="connsiteX64" fmla="*/ 128409 w 1852158"/>
                <a:gd name="connsiteY64" fmla="*/ 251078 h 1932447"/>
                <a:gd name="connsiteX65" fmla="*/ 117473 w 1852158"/>
                <a:gd name="connsiteY65" fmla="*/ 262014 h 1932447"/>
                <a:gd name="connsiteX66" fmla="*/ 117473 w 1852158"/>
                <a:gd name="connsiteY66" fmla="*/ 858703 h 1932447"/>
                <a:gd name="connsiteX67" fmla="*/ 128409 w 1852158"/>
                <a:gd name="connsiteY67" fmla="*/ 869639 h 1932447"/>
                <a:gd name="connsiteX68" fmla="*/ 860601 w 1852158"/>
                <a:gd name="connsiteY68" fmla="*/ 869639 h 1932447"/>
                <a:gd name="connsiteX69" fmla="*/ 871537 w 1852158"/>
                <a:gd name="connsiteY69" fmla="*/ 858703 h 1932447"/>
                <a:gd name="connsiteX70" fmla="*/ 871537 w 1852158"/>
                <a:gd name="connsiteY70" fmla="*/ 262014 h 1932447"/>
                <a:gd name="connsiteX71" fmla="*/ 860601 w 1852158"/>
                <a:gd name="connsiteY71" fmla="*/ 251078 h 1932447"/>
                <a:gd name="connsiteX72" fmla="*/ 48024 w 1852158"/>
                <a:gd name="connsiteY72" fmla="*/ 0 h 1932447"/>
                <a:gd name="connsiteX73" fmla="*/ 942576 w 1852158"/>
                <a:gd name="connsiteY73" fmla="*/ 0 h 1932447"/>
                <a:gd name="connsiteX74" fmla="*/ 990600 w 1852158"/>
                <a:gd name="connsiteY74" fmla="*/ 48024 h 1932447"/>
                <a:gd name="connsiteX75" fmla="*/ 990600 w 1852158"/>
                <a:gd name="connsiteY75" fmla="*/ 945440 h 1932447"/>
                <a:gd name="connsiteX76" fmla="*/ 942576 w 1852158"/>
                <a:gd name="connsiteY76" fmla="*/ 993464 h 1932447"/>
                <a:gd name="connsiteX77" fmla="*/ 48024 w 1852158"/>
                <a:gd name="connsiteY77" fmla="*/ 993464 h 1932447"/>
                <a:gd name="connsiteX78" fmla="*/ 0 w 1852158"/>
                <a:gd name="connsiteY78" fmla="*/ 945440 h 1932447"/>
                <a:gd name="connsiteX79" fmla="*/ 0 w 1852158"/>
                <a:gd name="connsiteY79" fmla="*/ 48024 h 1932447"/>
                <a:gd name="connsiteX80" fmla="*/ 48024 w 1852158"/>
                <a:gd name="connsiteY80" fmla="*/ 0 h 19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852158" h="1932447">
                  <a:moveTo>
                    <a:pt x="1773551" y="1419995"/>
                  </a:moveTo>
                  <a:lnTo>
                    <a:pt x="1827386" y="1419995"/>
                  </a:lnTo>
                  <a:cubicBezTo>
                    <a:pt x="1841067" y="1419995"/>
                    <a:pt x="1852158" y="1431086"/>
                    <a:pt x="1852158" y="1444767"/>
                  </a:cubicBezTo>
                  <a:lnTo>
                    <a:pt x="1852158" y="1907675"/>
                  </a:lnTo>
                  <a:cubicBezTo>
                    <a:pt x="1852158" y="1921357"/>
                    <a:pt x="1841067" y="1932447"/>
                    <a:pt x="1827386" y="1932447"/>
                  </a:cubicBezTo>
                  <a:lnTo>
                    <a:pt x="1365955" y="1932447"/>
                  </a:lnTo>
                  <a:cubicBezTo>
                    <a:pt x="1352274" y="1932447"/>
                    <a:pt x="1341183" y="1921357"/>
                    <a:pt x="1341183" y="1907675"/>
                  </a:cubicBezTo>
                  <a:lnTo>
                    <a:pt x="1341183" y="1850151"/>
                  </a:lnTo>
                  <a:lnTo>
                    <a:pt x="1773551" y="1850151"/>
                  </a:lnTo>
                  <a:close/>
                  <a:moveTo>
                    <a:pt x="1184478" y="1369373"/>
                  </a:moveTo>
                  <a:lnTo>
                    <a:pt x="1509930" y="1369373"/>
                  </a:lnTo>
                  <a:lnTo>
                    <a:pt x="1509930" y="1425431"/>
                  </a:lnTo>
                  <a:lnTo>
                    <a:pt x="1184478" y="1425431"/>
                  </a:lnTo>
                  <a:close/>
                  <a:moveTo>
                    <a:pt x="1159075" y="1313257"/>
                  </a:moveTo>
                  <a:cubicBezTo>
                    <a:pt x="1155960" y="1313257"/>
                    <a:pt x="1153434" y="1315782"/>
                    <a:pt x="1153434" y="1318898"/>
                  </a:cubicBezTo>
                  <a:lnTo>
                    <a:pt x="1153434" y="1626684"/>
                  </a:lnTo>
                  <a:cubicBezTo>
                    <a:pt x="1153434" y="1629800"/>
                    <a:pt x="1155960" y="1632325"/>
                    <a:pt x="1159075" y="1632325"/>
                  </a:cubicBezTo>
                  <a:lnTo>
                    <a:pt x="1536758" y="1632325"/>
                  </a:lnTo>
                  <a:cubicBezTo>
                    <a:pt x="1539873" y="1632325"/>
                    <a:pt x="1542399" y="1629800"/>
                    <a:pt x="1542399" y="1626684"/>
                  </a:cubicBezTo>
                  <a:lnTo>
                    <a:pt x="1542399" y="1318898"/>
                  </a:lnTo>
                  <a:cubicBezTo>
                    <a:pt x="1542399" y="1315782"/>
                    <a:pt x="1539873" y="1313257"/>
                    <a:pt x="1536758" y="1313257"/>
                  </a:cubicBezTo>
                  <a:close/>
                  <a:moveTo>
                    <a:pt x="1648624" y="1295785"/>
                  </a:moveTo>
                  <a:lnTo>
                    <a:pt x="1702459" y="1295785"/>
                  </a:lnTo>
                  <a:cubicBezTo>
                    <a:pt x="1716140" y="1295785"/>
                    <a:pt x="1727231" y="1306876"/>
                    <a:pt x="1727231" y="1320557"/>
                  </a:cubicBezTo>
                  <a:lnTo>
                    <a:pt x="1727231" y="1783465"/>
                  </a:lnTo>
                  <a:cubicBezTo>
                    <a:pt x="1727231" y="1797147"/>
                    <a:pt x="1716140" y="1808237"/>
                    <a:pt x="1702459" y="1808237"/>
                  </a:cubicBezTo>
                  <a:lnTo>
                    <a:pt x="1241028" y="1808237"/>
                  </a:lnTo>
                  <a:cubicBezTo>
                    <a:pt x="1227347" y="1808237"/>
                    <a:pt x="1216256" y="1797147"/>
                    <a:pt x="1216256" y="1783465"/>
                  </a:cubicBezTo>
                  <a:lnTo>
                    <a:pt x="1216256" y="1725941"/>
                  </a:lnTo>
                  <a:lnTo>
                    <a:pt x="1648624" y="1725941"/>
                  </a:lnTo>
                  <a:close/>
                  <a:moveTo>
                    <a:pt x="1117611" y="1183745"/>
                  </a:moveTo>
                  <a:lnTo>
                    <a:pt x="1579042" y="1183745"/>
                  </a:lnTo>
                  <a:cubicBezTo>
                    <a:pt x="1592723" y="1183745"/>
                    <a:pt x="1603814" y="1194835"/>
                    <a:pt x="1603814" y="1208517"/>
                  </a:cubicBezTo>
                  <a:lnTo>
                    <a:pt x="1603814" y="1671425"/>
                  </a:lnTo>
                  <a:cubicBezTo>
                    <a:pt x="1603814" y="1685107"/>
                    <a:pt x="1592723" y="1696197"/>
                    <a:pt x="1579042" y="1696197"/>
                  </a:cubicBezTo>
                  <a:lnTo>
                    <a:pt x="1117611" y="1696197"/>
                  </a:lnTo>
                  <a:cubicBezTo>
                    <a:pt x="1103930" y="1696197"/>
                    <a:pt x="1092839" y="1685107"/>
                    <a:pt x="1092839" y="1671425"/>
                  </a:cubicBezTo>
                  <a:lnTo>
                    <a:pt x="1092839" y="1208517"/>
                  </a:lnTo>
                  <a:cubicBezTo>
                    <a:pt x="1092839" y="1194835"/>
                    <a:pt x="1103930" y="1183745"/>
                    <a:pt x="1117611" y="1183745"/>
                  </a:cubicBezTo>
                  <a:close/>
                  <a:moveTo>
                    <a:pt x="174465" y="685937"/>
                  </a:moveTo>
                  <a:lnTo>
                    <a:pt x="814545" y="685937"/>
                  </a:lnTo>
                  <a:lnTo>
                    <a:pt x="814545" y="804139"/>
                  </a:lnTo>
                  <a:lnTo>
                    <a:pt x="174465" y="804139"/>
                  </a:lnTo>
                  <a:close/>
                  <a:moveTo>
                    <a:pt x="1025365" y="576562"/>
                  </a:moveTo>
                  <a:lnTo>
                    <a:pt x="1146816" y="576562"/>
                  </a:lnTo>
                  <a:cubicBezTo>
                    <a:pt x="1290939" y="576562"/>
                    <a:pt x="1407774" y="693397"/>
                    <a:pt x="1407774" y="837520"/>
                  </a:cubicBezTo>
                  <a:lnTo>
                    <a:pt x="1407774" y="990643"/>
                  </a:lnTo>
                  <a:lnTo>
                    <a:pt x="1472499" y="990643"/>
                  </a:lnTo>
                  <a:lnTo>
                    <a:pt x="1348198" y="1138171"/>
                  </a:lnTo>
                  <a:lnTo>
                    <a:pt x="1223897" y="990643"/>
                  </a:lnTo>
                  <a:lnTo>
                    <a:pt x="1287941" y="990643"/>
                  </a:lnTo>
                  <a:lnTo>
                    <a:pt x="1287941" y="837520"/>
                  </a:lnTo>
                  <a:cubicBezTo>
                    <a:pt x="1287941" y="759579"/>
                    <a:pt x="1224757" y="696395"/>
                    <a:pt x="1146816" y="696395"/>
                  </a:cubicBezTo>
                  <a:lnTo>
                    <a:pt x="1025365" y="696395"/>
                  </a:lnTo>
                  <a:lnTo>
                    <a:pt x="1020774" y="697322"/>
                  </a:lnTo>
                  <a:lnTo>
                    <a:pt x="1020774" y="577025"/>
                  </a:lnTo>
                  <a:close/>
                  <a:moveTo>
                    <a:pt x="174465" y="499612"/>
                  </a:moveTo>
                  <a:lnTo>
                    <a:pt x="814545" y="499612"/>
                  </a:lnTo>
                  <a:lnTo>
                    <a:pt x="814545" y="617814"/>
                  </a:lnTo>
                  <a:lnTo>
                    <a:pt x="174465" y="617814"/>
                  </a:lnTo>
                  <a:close/>
                  <a:moveTo>
                    <a:pt x="174465" y="313287"/>
                  </a:moveTo>
                  <a:lnTo>
                    <a:pt x="814545" y="313287"/>
                  </a:lnTo>
                  <a:lnTo>
                    <a:pt x="814545" y="431489"/>
                  </a:lnTo>
                  <a:lnTo>
                    <a:pt x="174465" y="431489"/>
                  </a:lnTo>
                  <a:close/>
                  <a:moveTo>
                    <a:pt x="128409" y="251078"/>
                  </a:moveTo>
                  <a:cubicBezTo>
                    <a:pt x="122369" y="251078"/>
                    <a:pt x="117473" y="255974"/>
                    <a:pt x="117473" y="262014"/>
                  </a:cubicBezTo>
                  <a:lnTo>
                    <a:pt x="117473" y="858703"/>
                  </a:lnTo>
                  <a:cubicBezTo>
                    <a:pt x="117473" y="864743"/>
                    <a:pt x="122369" y="869639"/>
                    <a:pt x="128409" y="869639"/>
                  </a:cubicBezTo>
                  <a:lnTo>
                    <a:pt x="860601" y="869639"/>
                  </a:lnTo>
                  <a:cubicBezTo>
                    <a:pt x="866641" y="869639"/>
                    <a:pt x="871537" y="864743"/>
                    <a:pt x="871537" y="858703"/>
                  </a:cubicBezTo>
                  <a:lnTo>
                    <a:pt x="871537" y="262014"/>
                  </a:lnTo>
                  <a:cubicBezTo>
                    <a:pt x="871537" y="255974"/>
                    <a:pt x="866641" y="251078"/>
                    <a:pt x="860601" y="251078"/>
                  </a:cubicBezTo>
                  <a:close/>
                  <a:moveTo>
                    <a:pt x="48024" y="0"/>
                  </a:moveTo>
                  <a:lnTo>
                    <a:pt x="942576" y="0"/>
                  </a:lnTo>
                  <a:cubicBezTo>
                    <a:pt x="969099" y="0"/>
                    <a:pt x="990600" y="21501"/>
                    <a:pt x="990600" y="48024"/>
                  </a:cubicBezTo>
                  <a:lnTo>
                    <a:pt x="990600" y="945440"/>
                  </a:lnTo>
                  <a:cubicBezTo>
                    <a:pt x="990600" y="971963"/>
                    <a:pt x="969099" y="993464"/>
                    <a:pt x="942576" y="993464"/>
                  </a:cubicBezTo>
                  <a:lnTo>
                    <a:pt x="48024" y="993464"/>
                  </a:lnTo>
                  <a:cubicBezTo>
                    <a:pt x="21501" y="993464"/>
                    <a:pt x="0" y="971963"/>
                    <a:pt x="0" y="945440"/>
                  </a:cubicBezTo>
                  <a:lnTo>
                    <a:pt x="0" y="48024"/>
                  </a:lnTo>
                  <a:cubicBezTo>
                    <a:pt x="0" y="21501"/>
                    <a:pt x="21501" y="0"/>
                    <a:pt x="480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86" name="Freeform 85"/>
            <p:cNvSpPr>
              <a:spLocks/>
            </p:cNvSpPr>
            <p:nvPr/>
          </p:nvSpPr>
          <p:spPr bwMode="auto">
            <a:xfrm>
              <a:off x="4843462" y="5461055"/>
              <a:ext cx="552452" cy="41904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sp>
          <p:nvSpPr>
            <p:cNvPr id="135" name="Oval 134"/>
            <p:cNvSpPr/>
            <p:nvPr/>
          </p:nvSpPr>
          <p:spPr bwMode="auto">
            <a:xfrm>
              <a:off x="4690554" y="4702041"/>
              <a:ext cx="400888" cy="400886"/>
            </a:xfrm>
            <a:prstGeom prst="ellipse">
              <a:avLst/>
            </a:prstGeom>
            <a:solidFill>
              <a:schemeClr val="accent4"/>
            </a:solidFill>
            <a:ln w="19050">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t>3</a:t>
              </a:r>
            </a:p>
          </p:txBody>
        </p:sp>
        <p:sp>
          <p:nvSpPr>
            <p:cNvPr id="140" name="Freeform 139"/>
            <p:cNvSpPr/>
            <p:nvPr/>
          </p:nvSpPr>
          <p:spPr bwMode="auto">
            <a:xfrm flipH="1">
              <a:off x="472440" y="3794761"/>
              <a:ext cx="4051205" cy="1298235"/>
            </a:xfrm>
            <a:custGeom>
              <a:avLst/>
              <a:gdLst>
                <a:gd name="connsiteX0" fmla="*/ 0 w 2085975"/>
                <a:gd name="connsiteY0" fmla="*/ 285750 h 285750"/>
                <a:gd name="connsiteX1" fmla="*/ 523875 w 2085975"/>
                <a:gd name="connsiteY1" fmla="*/ 0 h 285750"/>
                <a:gd name="connsiteX2" fmla="*/ 2085975 w 2085975"/>
                <a:gd name="connsiteY2" fmla="*/ 0 h 285750"/>
                <a:gd name="connsiteX0" fmla="*/ 0 w 2422525"/>
                <a:gd name="connsiteY0" fmla="*/ 285750 h 285750"/>
                <a:gd name="connsiteX1" fmla="*/ 523875 w 2422525"/>
                <a:gd name="connsiteY1" fmla="*/ 0 h 285750"/>
                <a:gd name="connsiteX2" fmla="*/ 2422525 w 2422525"/>
                <a:gd name="connsiteY2" fmla="*/ 0 h 285750"/>
                <a:gd name="connsiteX0" fmla="*/ 0 w 3379455"/>
                <a:gd name="connsiteY0" fmla="*/ 285750 h 285750"/>
                <a:gd name="connsiteX1" fmla="*/ 523875 w 3379455"/>
                <a:gd name="connsiteY1" fmla="*/ 0 h 285750"/>
                <a:gd name="connsiteX2" fmla="*/ 3379455 w 3379455"/>
                <a:gd name="connsiteY2" fmla="*/ 0 h 285750"/>
                <a:gd name="connsiteX0" fmla="*/ 0 w 4118595"/>
                <a:gd name="connsiteY0" fmla="*/ 285750 h 285750"/>
                <a:gd name="connsiteX1" fmla="*/ 523875 w 4118595"/>
                <a:gd name="connsiteY1" fmla="*/ 0 h 285750"/>
                <a:gd name="connsiteX2" fmla="*/ 4118595 w 4118595"/>
                <a:gd name="connsiteY2" fmla="*/ 0 h 285750"/>
                <a:gd name="connsiteX0" fmla="*/ 0 w 4118595"/>
                <a:gd name="connsiteY0" fmla="*/ 285984 h 285984"/>
                <a:gd name="connsiteX1" fmla="*/ 523875 w 4118595"/>
                <a:gd name="connsiteY1" fmla="*/ 234 h 285984"/>
                <a:gd name="connsiteX2" fmla="*/ 4028519 w 4118595"/>
                <a:gd name="connsiteY2" fmla="*/ 0 h 285984"/>
                <a:gd name="connsiteX3" fmla="*/ 4118595 w 4118595"/>
                <a:gd name="connsiteY3" fmla="*/ 234 h 285984"/>
                <a:gd name="connsiteX0" fmla="*/ 0 w 4028519"/>
                <a:gd name="connsiteY0" fmla="*/ 285984 h 285984"/>
                <a:gd name="connsiteX1" fmla="*/ 523875 w 4028519"/>
                <a:gd name="connsiteY1" fmla="*/ 234 h 285984"/>
                <a:gd name="connsiteX2" fmla="*/ 4028519 w 4028519"/>
                <a:gd name="connsiteY2" fmla="*/ 0 h 285984"/>
              </a:gdLst>
              <a:ahLst/>
              <a:cxnLst>
                <a:cxn ang="0">
                  <a:pos x="connsiteX0" y="connsiteY0"/>
                </a:cxn>
                <a:cxn ang="0">
                  <a:pos x="connsiteX1" y="connsiteY1"/>
                </a:cxn>
                <a:cxn ang="0">
                  <a:pos x="connsiteX2" y="connsiteY2"/>
                </a:cxn>
              </a:cxnLst>
              <a:rect l="l" t="t" r="r" b="b"/>
              <a:pathLst>
                <a:path w="4028519" h="285984">
                  <a:moveTo>
                    <a:pt x="0" y="285984"/>
                  </a:moveTo>
                  <a:lnTo>
                    <a:pt x="523875" y="234"/>
                  </a:lnTo>
                  <a:lnTo>
                    <a:pt x="4028519" y="0"/>
                  </a:ln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41" name="Rectangle 140"/>
            <p:cNvSpPr/>
            <p:nvPr/>
          </p:nvSpPr>
          <p:spPr bwMode="auto">
            <a:xfrm>
              <a:off x="386586" y="3222230"/>
              <a:ext cx="3561646"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91440" rtlCol="0" fromWordArt="0" anchor="t" anchorCtr="0" forceAA="0" compatLnSpc="1">
              <a:prstTxWarp prst="textNoShape">
                <a:avLst/>
              </a:prstTxWarp>
              <a:spAutoFit/>
            </a:bodyPr>
            <a:lstStyle/>
            <a:p>
              <a:pPr defTabSz="913770" fontAlgn="base">
                <a:spcAft>
                  <a:spcPts val="392"/>
                </a:spcAft>
              </a:pPr>
              <a:r>
                <a:rPr lang="en-IN" sz="1568" dirty="0">
                  <a:solidFill>
                    <a:srgbClr val="008272"/>
                  </a:solidFill>
                  <a:latin typeface="Segoe UI Semibold" panose="020B0702040204020203" pitchFamily="34" charset="0"/>
                  <a:ea typeface="Segoe UI" pitchFamily="34" charset="0"/>
                  <a:cs typeface="Segoe UI Semibold" panose="020B0702040204020203" pitchFamily="34" charset="0"/>
                </a:rPr>
                <a:t>Query converted to </a:t>
              </a:r>
              <a:r>
                <a:rPr lang="en-IN" sz="1568" dirty="0" err="1">
                  <a:solidFill>
                    <a:srgbClr val="008272"/>
                  </a:solidFill>
                  <a:latin typeface="Segoe UI Semibold" panose="020B0702040204020203" pitchFamily="34" charset="0"/>
                  <a:ea typeface="Segoe UI" pitchFamily="34" charset="0"/>
                  <a:cs typeface="Segoe UI Semibold" panose="020B0702040204020203" pitchFamily="34" charset="0"/>
                </a:rPr>
                <a:t>Tez</a:t>
              </a:r>
              <a:r>
                <a:rPr lang="en-IN" sz="1568" dirty="0">
                  <a:solidFill>
                    <a:srgbClr val="008272"/>
                  </a:solidFill>
                  <a:latin typeface="Segoe UI Semibold" panose="020B0702040204020203" pitchFamily="34" charset="0"/>
                  <a:ea typeface="Segoe UI" pitchFamily="34" charset="0"/>
                  <a:cs typeface="Segoe UI Semibold" panose="020B0702040204020203" pitchFamily="34" charset="0"/>
                </a:rPr>
                <a:t> and executed on Hadoop</a:t>
              </a:r>
            </a:p>
          </p:txBody>
        </p:sp>
        <p:sp>
          <p:nvSpPr>
            <p:cNvPr id="145" name="Rectangle 144"/>
            <p:cNvSpPr/>
            <p:nvPr/>
          </p:nvSpPr>
          <p:spPr bwMode="auto">
            <a:xfrm>
              <a:off x="623300" y="4076869"/>
              <a:ext cx="1139460" cy="369745"/>
            </a:xfrm>
            <a:prstGeom prst="rect">
              <a:avLst/>
            </a:prstGeom>
            <a:solidFill>
              <a:schemeClr val="accent2"/>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YARN job</a:t>
              </a:r>
            </a:p>
          </p:txBody>
        </p:sp>
        <p:sp>
          <p:nvSpPr>
            <p:cNvPr id="147" name="Flowchart: Magnetic Disk 146"/>
            <p:cNvSpPr/>
            <p:nvPr/>
          </p:nvSpPr>
          <p:spPr bwMode="auto">
            <a:xfrm>
              <a:off x="2252228" y="5143698"/>
              <a:ext cx="1252971" cy="722684"/>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48725" tIns="89642"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endParaRPr lang="en-US" sz="1372" kern="0" dirty="0">
                <a:solidFill>
                  <a:srgbClr val="FFFFFF"/>
                </a:solidFill>
                <a:ea typeface="Segoe UI" pitchFamily="34" charset="0"/>
                <a:cs typeface="Segoe UI" pitchFamily="34" charset="0"/>
              </a:endParaRPr>
            </a:p>
          </p:txBody>
        </p:sp>
        <p:sp>
          <p:nvSpPr>
            <p:cNvPr id="148" name="Flowchart: Magnetic Disk 147"/>
            <p:cNvSpPr/>
            <p:nvPr/>
          </p:nvSpPr>
          <p:spPr bwMode="auto">
            <a:xfrm>
              <a:off x="1707628" y="5033852"/>
              <a:ext cx="1252971" cy="722684"/>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48725" tIns="89642"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endParaRPr lang="en-US" sz="1372" kern="0" dirty="0">
                <a:solidFill>
                  <a:srgbClr val="FFFFFF"/>
                </a:solidFill>
                <a:ea typeface="Segoe UI" pitchFamily="34" charset="0"/>
                <a:cs typeface="Segoe UI" pitchFamily="34" charset="0"/>
              </a:endParaRPr>
            </a:p>
          </p:txBody>
        </p:sp>
        <p:sp>
          <p:nvSpPr>
            <p:cNvPr id="149" name="Flowchart: Magnetic Disk 148"/>
            <p:cNvSpPr/>
            <p:nvPr/>
          </p:nvSpPr>
          <p:spPr bwMode="auto">
            <a:xfrm>
              <a:off x="1163027" y="4924007"/>
              <a:ext cx="1252971" cy="722684"/>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48725" tIns="89642"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endParaRPr lang="en-US" sz="1372" kern="0" dirty="0">
                <a:solidFill>
                  <a:srgbClr val="FFFFFF"/>
                </a:solidFill>
                <a:ea typeface="Segoe UI" pitchFamily="34" charset="0"/>
                <a:cs typeface="Segoe UI" pitchFamily="34" charset="0"/>
              </a:endParaRPr>
            </a:p>
          </p:txBody>
        </p:sp>
        <p:sp>
          <p:nvSpPr>
            <p:cNvPr id="146" name="Flowchart: Magnetic Disk 145"/>
            <p:cNvSpPr/>
            <p:nvPr/>
          </p:nvSpPr>
          <p:spPr bwMode="auto">
            <a:xfrm>
              <a:off x="618426" y="4814162"/>
              <a:ext cx="1252971" cy="722684"/>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48725" tIns="89642"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err="1">
                  <a:solidFill>
                    <a:srgbClr val="FFFFFF"/>
                  </a:solidFill>
                  <a:ea typeface="Segoe UI" pitchFamily="34" charset="0"/>
                  <a:cs typeface="Segoe UI" pitchFamily="34" charset="0"/>
                </a:rPr>
                <a:t>NodeManager</a:t>
              </a:r>
              <a:endParaRPr lang="en-US" sz="1372" kern="0" dirty="0">
                <a:solidFill>
                  <a:srgbClr val="FFFFFF"/>
                </a:solidFill>
                <a:ea typeface="Segoe UI" pitchFamily="34" charset="0"/>
                <a:cs typeface="Segoe UI" pitchFamily="34" charset="0"/>
              </a:endParaRPr>
            </a:p>
          </p:txBody>
        </p:sp>
      </p:grpSp>
      <p:grpSp>
        <p:nvGrpSpPr>
          <p:cNvPr id="5" name="Group 4"/>
          <p:cNvGrpSpPr/>
          <p:nvPr/>
        </p:nvGrpSpPr>
        <p:grpSpPr>
          <a:xfrm>
            <a:off x="5073515" y="1178324"/>
            <a:ext cx="3373004" cy="2809900"/>
            <a:chOff x="5175249" y="1201455"/>
            <a:chExt cx="3440640" cy="2866244"/>
          </a:xfrm>
        </p:grpSpPr>
        <p:sp>
          <p:nvSpPr>
            <p:cNvPr id="53" name="Rectangle 52"/>
            <p:cNvSpPr/>
            <p:nvPr/>
          </p:nvSpPr>
          <p:spPr bwMode="auto">
            <a:xfrm>
              <a:off x="5175249" y="1201455"/>
              <a:ext cx="2936229" cy="3088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91440" rtlCol="0" fromWordArt="0" anchor="t" anchorCtr="0" forceAA="0" compatLnSpc="1">
              <a:prstTxWarp prst="textNoShape">
                <a:avLst/>
              </a:prstTxWarp>
              <a:noAutofit/>
            </a:bodyPr>
            <a:lstStyle/>
            <a:p>
              <a:pPr marL="52912" defTabSz="913770" fontAlgn="base">
                <a:spcBef>
                  <a:spcPts val="392"/>
                </a:spcBef>
                <a:spcAft>
                  <a:spcPts val="392"/>
                </a:spcAft>
              </a:pPr>
              <a:r>
                <a:rPr lang="en-IN" sz="1568" dirty="0">
                  <a:solidFill>
                    <a:srgbClr val="0072C6"/>
                  </a:solidFill>
                  <a:latin typeface="Segoe UI Semibold" panose="020B0702040204020203" pitchFamily="34" charset="0"/>
                  <a:ea typeface="Segoe UI" pitchFamily="34" charset="0"/>
                  <a:cs typeface="Segoe UI Semibold" panose="020B0702040204020203" pitchFamily="34" charset="0"/>
                </a:rPr>
                <a:t>User issues SQL query</a:t>
              </a:r>
            </a:p>
          </p:txBody>
        </p:sp>
        <p:sp>
          <p:nvSpPr>
            <p:cNvPr id="71" name="Oval 70"/>
            <p:cNvSpPr/>
            <p:nvPr/>
          </p:nvSpPr>
          <p:spPr bwMode="auto">
            <a:xfrm>
              <a:off x="5655024" y="2814776"/>
              <a:ext cx="1107108" cy="1107108"/>
            </a:xfrm>
            <a:prstGeom prst="ellipse">
              <a:avLst/>
            </a:prstGeom>
            <a:solidFill>
              <a:schemeClr val="accent1"/>
            </a:solidFill>
            <a:ln w="9525" cap="flat" cmpd="sng" algn="ctr">
              <a:noFill/>
              <a:prstDash val="solid"/>
              <a:round/>
              <a:headEnd type="none" w="med" len="med"/>
              <a:tailEnd type="triangl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eaLnBrk="0" fontAlgn="base" hangingPunct="0">
                <a:spcBef>
                  <a:spcPct val="50000"/>
                </a:spcBef>
                <a:spcAft>
                  <a:spcPct val="0"/>
                </a:spcAft>
                <a:buClr>
                  <a:srgbClr val="FF3300"/>
                </a:buClr>
              </a:pPr>
              <a:r>
                <a:rPr lang="en-US" sz="1176" dirty="0">
                  <a:solidFill>
                    <a:srgbClr val="FFFFFF"/>
                  </a:solidFill>
                  <a:latin typeface="Segoe UI Semibold" panose="020B0702040204020203" pitchFamily="34" charset="0"/>
                  <a:cs typeface="Segoe UI Semibold" panose="020B0702040204020203" pitchFamily="34" charset="0"/>
                </a:rPr>
                <a:t>Hive SQL</a:t>
              </a:r>
            </a:p>
          </p:txBody>
        </p:sp>
        <p:sp>
          <p:nvSpPr>
            <p:cNvPr id="99" name="Right Arrow 98"/>
            <p:cNvSpPr/>
            <p:nvPr/>
          </p:nvSpPr>
          <p:spPr bwMode="auto">
            <a:xfrm rot="5400000">
              <a:off x="6071361" y="3810932"/>
              <a:ext cx="274434" cy="239100"/>
            </a:xfrm>
            <a:prstGeom prst="rightArrow">
              <a:avLst>
                <a:gd name="adj1" fmla="val 63724"/>
                <a:gd name="adj2" fmla="val 445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11" name="Freeform 110"/>
            <p:cNvSpPr/>
            <p:nvPr/>
          </p:nvSpPr>
          <p:spPr bwMode="auto">
            <a:xfrm>
              <a:off x="5314312" y="1549972"/>
              <a:ext cx="3301577" cy="1402782"/>
            </a:xfrm>
            <a:custGeom>
              <a:avLst/>
              <a:gdLst>
                <a:gd name="connsiteX0" fmla="*/ 0 w 1724025"/>
                <a:gd name="connsiteY0" fmla="*/ 257175 h 257175"/>
                <a:gd name="connsiteX1" fmla="*/ 0 w 1724025"/>
                <a:gd name="connsiteY1" fmla="*/ 0 h 257175"/>
                <a:gd name="connsiteX2" fmla="*/ 1724025 w 1724025"/>
                <a:gd name="connsiteY2" fmla="*/ 0 h 257175"/>
                <a:gd name="connsiteX0" fmla="*/ 1673328 w 3397353"/>
                <a:gd name="connsiteY0" fmla="*/ 257175 h 257175"/>
                <a:gd name="connsiteX1" fmla="*/ 0 w 3397353"/>
                <a:gd name="connsiteY1" fmla="*/ 2008 h 257175"/>
                <a:gd name="connsiteX2" fmla="*/ 3397353 w 3397353"/>
                <a:gd name="connsiteY2" fmla="*/ 0 h 257175"/>
                <a:gd name="connsiteX0" fmla="*/ 1673328 w 3397353"/>
                <a:gd name="connsiteY0" fmla="*/ 257175 h 266718"/>
                <a:gd name="connsiteX1" fmla="*/ 1302858 w 3397353"/>
                <a:gd name="connsiteY1" fmla="*/ 266672 h 266718"/>
                <a:gd name="connsiteX2" fmla="*/ 0 w 3397353"/>
                <a:gd name="connsiteY2" fmla="*/ 2008 h 266718"/>
                <a:gd name="connsiteX3" fmla="*/ 3397353 w 3397353"/>
                <a:gd name="connsiteY3" fmla="*/ 0 h 266718"/>
                <a:gd name="connsiteX0" fmla="*/ 1302858 w 3397353"/>
                <a:gd name="connsiteY0" fmla="*/ 266672 h 266672"/>
                <a:gd name="connsiteX1" fmla="*/ 0 w 3397353"/>
                <a:gd name="connsiteY1" fmla="*/ 2008 h 266672"/>
                <a:gd name="connsiteX2" fmla="*/ 3397353 w 3397353"/>
                <a:gd name="connsiteY2" fmla="*/ 0 h 266672"/>
                <a:gd name="connsiteX0" fmla="*/ 1329703 w 3397353"/>
                <a:gd name="connsiteY0" fmla="*/ 268680 h 268680"/>
                <a:gd name="connsiteX1" fmla="*/ 0 w 3397353"/>
                <a:gd name="connsiteY1" fmla="*/ 2008 h 268680"/>
                <a:gd name="connsiteX2" fmla="*/ 3397353 w 3397353"/>
                <a:gd name="connsiteY2" fmla="*/ 0 h 268680"/>
                <a:gd name="connsiteX0" fmla="*/ 909134 w 2976784"/>
                <a:gd name="connsiteY0" fmla="*/ 268680 h 268680"/>
                <a:gd name="connsiteX1" fmla="*/ 0 w 2976784"/>
                <a:gd name="connsiteY1" fmla="*/ 2008 h 268680"/>
                <a:gd name="connsiteX2" fmla="*/ 2976784 w 2976784"/>
                <a:gd name="connsiteY2" fmla="*/ 0 h 268680"/>
                <a:gd name="connsiteX0" fmla="*/ 595944 w 2663594"/>
                <a:gd name="connsiteY0" fmla="*/ 268680 h 268680"/>
                <a:gd name="connsiteX1" fmla="*/ 0 w 2663594"/>
                <a:gd name="connsiteY1" fmla="*/ 4016 h 268680"/>
                <a:gd name="connsiteX2" fmla="*/ 2663594 w 2663594"/>
                <a:gd name="connsiteY2" fmla="*/ 0 h 268680"/>
                <a:gd name="connsiteX0" fmla="*/ 542254 w 2609904"/>
                <a:gd name="connsiteY0" fmla="*/ 268680 h 268680"/>
                <a:gd name="connsiteX1" fmla="*/ 0 w 2609904"/>
                <a:gd name="connsiteY1" fmla="*/ 2008 h 268680"/>
                <a:gd name="connsiteX2" fmla="*/ 2609904 w 2609904"/>
                <a:gd name="connsiteY2" fmla="*/ 0 h 268680"/>
                <a:gd name="connsiteX0" fmla="*/ 497513 w 2565163"/>
                <a:gd name="connsiteY0" fmla="*/ 268680 h 268680"/>
                <a:gd name="connsiteX1" fmla="*/ 0 w 2565163"/>
                <a:gd name="connsiteY1" fmla="*/ 2008 h 268680"/>
                <a:gd name="connsiteX2" fmla="*/ 2565163 w 2565163"/>
                <a:gd name="connsiteY2" fmla="*/ 0 h 268680"/>
                <a:gd name="connsiteX0" fmla="*/ 497513 w 2592008"/>
                <a:gd name="connsiteY0" fmla="*/ 268680 h 268680"/>
                <a:gd name="connsiteX1" fmla="*/ 0 w 2592008"/>
                <a:gd name="connsiteY1" fmla="*/ 2008 h 268680"/>
                <a:gd name="connsiteX2" fmla="*/ 2592008 w 2592008"/>
                <a:gd name="connsiteY2" fmla="*/ 0 h 268680"/>
                <a:gd name="connsiteX0" fmla="*/ 497513 w 2592008"/>
                <a:gd name="connsiteY0" fmla="*/ 268680 h 268680"/>
                <a:gd name="connsiteX1" fmla="*/ 0 w 2592008"/>
                <a:gd name="connsiteY1" fmla="*/ 2008 h 268680"/>
                <a:gd name="connsiteX2" fmla="*/ 2592008 w 2592008"/>
                <a:gd name="connsiteY2" fmla="*/ 0 h 268680"/>
                <a:gd name="connsiteX0" fmla="*/ 497513 w 2592008"/>
                <a:gd name="connsiteY0" fmla="*/ 268680 h 268680"/>
                <a:gd name="connsiteX1" fmla="*/ 0 w 2592008"/>
                <a:gd name="connsiteY1" fmla="*/ 2008 h 268680"/>
                <a:gd name="connsiteX2" fmla="*/ 2592008 w 2592008"/>
                <a:gd name="connsiteY2" fmla="*/ 0 h 268680"/>
                <a:gd name="connsiteX0" fmla="*/ 497513 w 2600956"/>
                <a:gd name="connsiteY0" fmla="*/ 266672 h 266672"/>
                <a:gd name="connsiteX1" fmla="*/ 0 w 2600956"/>
                <a:gd name="connsiteY1" fmla="*/ 0 h 266672"/>
                <a:gd name="connsiteX2" fmla="*/ 2600956 w 2600956"/>
                <a:gd name="connsiteY2" fmla="*/ 0 h 266672"/>
              </a:gdLst>
              <a:ahLst/>
              <a:cxnLst>
                <a:cxn ang="0">
                  <a:pos x="connsiteX0" y="connsiteY0"/>
                </a:cxn>
                <a:cxn ang="0">
                  <a:pos x="connsiteX1" y="connsiteY1"/>
                </a:cxn>
                <a:cxn ang="0">
                  <a:pos x="connsiteX2" y="connsiteY2"/>
                </a:cxn>
              </a:cxnLst>
              <a:rect l="l" t="t" r="r" b="b"/>
              <a:pathLst>
                <a:path w="2600956" h="266672">
                  <a:moveTo>
                    <a:pt x="497513" y="266672"/>
                  </a:moveTo>
                  <a:lnTo>
                    <a:pt x="0" y="0"/>
                  </a:lnTo>
                  <a:lnTo>
                    <a:pt x="2600956" y="0"/>
                  </a:lnTo>
                </a:path>
              </a:pathLst>
            </a:cu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grpSp>
          <p:nvGrpSpPr>
            <p:cNvPr id="103" name="Group 102"/>
            <p:cNvGrpSpPr>
              <a:grpSpLocks noChangeAspect="1"/>
            </p:cNvGrpSpPr>
            <p:nvPr/>
          </p:nvGrpSpPr>
          <p:grpSpPr>
            <a:xfrm>
              <a:off x="6024525" y="3344054"/>
              <a:ext cx="376275" cy="488632"/>
              <a:chOff x="377825" y="1184276"/>
              <a:chExt cx="1020763" cy="1325563"/>
            </a:xfrm>
            <a:solidFill>
              <a:schemeClr val="bg1"/>
            </a:solidFill>
          </p:grpSpPr>
          <p:sp>
            <p:nvSpPr>
              <p:cNvPr id="104" name="Oval 103"/>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sp>
            <p:nvSpPr>
              <p:cNvPr id="105" name="Freeform 104"/>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grpSp>
        <p:sp>
          <p:nvSpPr>
            <p:cNvPr id="121" name="Rectangle 120"/>
            <p:cNvSpPr/>
            <p:nvPr/>
          </p:nvSpPr>
          <p:spPr bwMode="auto">
            <a:xfrm>
              <a:off x="7038267" y="1619376"/>
              <a:ext cx="1577622" cy="365760"/>
            </a:xfrm>
            <a:prstGeom prst="rect">
              <a:avLst/>
            </a:prstGeom>
            <a:solidFill>
              <a:schemeClr val="accent1"/>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CLI</a:t>
              </a:r>
            </a:p>
          </p:txBody>
        </p:sp>
        <p:sp>
          <p:nvSpPr>
            <p:cNvPr id="122" name="Rectangle 121"/>
            <p:cNvSpPr/>
            <p:nvPr/>
          </p:nvSpPr>
          <p:spPr bwMode="auto">
            <a:xfrm>
              <a:off x="7038267" y="2037980"/>
              <a:ext cx="1577622" cy="365760"/>
            </a:xfrm>
            <a:prstGeom prst="rect">
              <a:avLst/>
            </a:prstGeom>
            <a:solidFill>
              <a:schemeClr val="accent1"/>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JDBC/ODBC</a:t>
              </a:r>
            </a:p>
          </p:txBody>
        </p:sp>
        <p:sp>
          <p:nvSpPr>
            <p:cNvPr id="123" name="Rectangle 122"/>
            <p:cNvSpPr/>
            <p:nvPr/>
          </p:nvSpPr>
          <p:spPr bwMode="auto">
            <a:xfrm>
              <a:off x="7038267" y="2456584"/>
              <a:ext cx="1577622" cy="365760"/>
            </a:xfrm>
            <a:prstGeom prst="rect">
              <a:avLst/>
            </a:prstGeom>
            <a:solidFill>
              <a:schemeClr val="accent1"/>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Web UI</a:t>
              </a:r>
            </a:p>
          </p:txBody>
        </p:sp>
        <p:sp>
          <p:nvSpPr>
            <p:cNvPr id="90" name="Oval 89"/>
            <p:cNvSpPr/>
            <p:nvPr/>
          </p:nvSpPr>
          <p:spPr bwMode="auto">
            <a:xfrm>
              <a:off x="6008134" y="2532999"/>
              <a:ext cx="400888" cy="400886"/>
            </a:xfrm>
            <a:prstGeom prst="ellipse">
              <a:avLst/>
            </a:prstGeom>
            <a:solidFill>
              <a:schemeClr val="accent4"/>
            </a:solidFill>
            <a:ln w="19050">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t>1</a:t>
              </a:r>
            </a:p>
          </p:txBody>
        </p:sp>
        <p:sp>
          <p:nvSpPr>
            <p:cNvPr id="48" name="Oval 33"/>
            <p:cNvSpPr/>
            <p:nvPr/>
          </p:nvSpPr>
          <p:spPr>
            <a:xfrm>
              <a:off x="5808264" y="1840113"/>
              <a:ext cx="554362" cy="625454"/>
            </a:xfrm>
            <a:custGeom>
              <a:avLst/>
              <a:gdLst/>
              <a:ahLst/>
              <a:cxnLst/>
              <a:rect l="l" t="t" r="r" b="b"/>
              <a:pathLst>
                <a:path w="1026318" h="1157934">
                  <a:moveTo>
                    <a:pt x="194160" y="936867"/>
                  </a:moveTo>
                  <a:cubicBezTo>
                    <a:pt x="105995" y="954369"/>
                    <a:pt x="51197" y="980335"/>
                    <a:pt x="51197" y="1009105"/>
                  </a:cubicBezTo>
                  <a:cubicBezTo>
                    <a:pt x="51197" y="1064998"/>
                    <a:pt x="258025" y="1110309"/>
                    <a:pt x="513160" y="1110309"/>
                  </a:cubicBezTo>
                  <a:cubicBezTo>
                    <a:pt x="768295" y="1110309"/>
                    <a:pt x="975123" y="1064998"/>
                    <a:pt x="975123" y="1009105"/>
                  </a:cubicBezTo>
                  <a:cubicBezTo>
                    <a:pt x="975123" y="982678"/>
                    <a:pt x="928883" y="958616"/>
                    <a:pt x="853090" y="940920"/>
                  </a:cubicBezTo>
                  <a:lnTo>
                    <a:pt x="853090" y="1043113"/>
                  </a:lnTo>
                  <a:lnTo>
                    <a:pt x="194160" y="1043113"/>
                  </a:lnTo>
                  <a:close/>
                  <a:moveTo>
                    <a:pt x="445181" y="541071"/>
                  </a:moveTo>
                  <a:lnTo>
                    <a:pt x="602069" y="541071"/>
                  </a:lnTo>
                  <a:cubicBezTo>
                    <a:pt x="740704" y="541071"/>
                    <a:pt x="853090" y="653457"/>
                    <a:pt x="853090" y="792092"/>
                  </a:cubicBezTo>
                  <a:lnTo>
                    <a:pt x="853090" y="940584"/>
                  </a:lnTo>
                  <a:cubicBezTo>
                    <a:pt x="959441" y="962222"/>
                    <a:pt x="1026318" y="995668"/>
                    <a:pt x="1026318" y="1032918"/>
                  </a:cubicBezTo>
                  <a:cubicBezTo>
                    <a:pt x="1026318" y="1101962"/>
                    <a:pt x="796569" y="1157934"/>
                    <a:pt x="513159" y="1157934"/>
                  </a:cubicBezTo>
                  <a:cubicBezTo>
                    <a:pt x="229749" y="1157934"/>
                    <a:pt x="0" y="1101962"/>
                    <a:pt x="0" y="1032918"/>
                  </a:cubicBezTo>
                  <a:cubicBezTo>
                    <a:pt x="0" y="993278"/>
                    <a:pt x="75733" y="957946"/>
                    <a:pt x="194160" y="936624"/>
                  </a:cubicBezTo>
                  <a:lnTo>
                    <a:pt x="194160" y="792092"/>
                  </a:lnTo>
                  <a:cubicBezTo>
                    <a:pt x="194160" y="653457"/>
                    <a:pt x="306546" y="541071"/>
                    <a:pt x="445181" y="541071"/>
                  </a:cubicBezTo>
                  <a:close/>
                  <a:moveTo>
                    <a:pt x="523627" y="0"/>
                  </a:moveTo>
                  <a:cubicBezTo>
                    <a:pt x="660063" y="0"/>
                    <a:pt x="770666" y="110603"/>
                    <a:pt x="770666" y="247039"/>
                  </a:cubicBezTo>
                  <a:cubicBezTo>
                    <a:pt x="770666" y="383475"/>
                    <a:pt x="660063" y="494078"/>
                    <a:pt x="523627" y="494078"/>
                  </a:cubicBezTo>
                  <a:cubicBezTo>
                    <a:pt x="387191" y="494078"/>
                    <a:pt x="276588" y="383475"/>
                    <a:pt x="276588" y="247039"/>
                  </a:cubicBezTo>
                  <a:cubicBezTo>
                    <a:pt x="276588" y="110603"/>
                    <a:pt x="387191" y="0"/>
                    <a:pt x="52362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cxnSp>
          <p:nvCxnSpPr>
            <p:cNvPr id="49" name="Straight Connector 48"/>
            <p:cNvCxnSpPr/>
            <p:nvPr/>
          </p:nvCxnSpPr>
          <p:spPr>
            <a:xfrm flipV="1">
              <a:off x="6311272" y="2223364"/>
              <a:ext cx="618926" cy="1"/>
            </a:xfrm>
            <a:prstGeom prst="line">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4" name="Right Triangle 3"/>
          <p:cNvSpPr/>
          <p:nvPr/>
        </p:nvSpPr>
        <p:spPr bwMode="auto">
          <a:xfrm rot="16420140">
            <a:off x="7085999" y="3664134"/>
            <a:ext cx="319636" cy="319636"/>
          </a:xfrm>
          <a:prstGeom prst="r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52" name="Right Triangle 51"/>
          <p:cNvSpPr/>
          <p:nvPr/>
        </p:nvSpPr>
        <p:spPr bwMode="auto">
          <a:xfrm rot="2625078">
            <a:off x="6005406" y="6074111"/>
            <a:ext cx="365206" cy="365206"/>
          </a:xfrm>
          <a:prstGeom prst="r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55" name="Right Triangle 54"/>
          <p:cNvSpPr/>
          <p:nvPr/>
        </p:nvSpPr>
        <p:spPr bwMode="auto">
          <a:xfrm rot="10800000">
            <a:off x="4568903" y="3726234"/>
            <a:ext cx="386126" cy="386126"/>
          </a:xfrm>
          <a:prstGeom prst="r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0816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554182"/>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Overview</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MapReduce</a:t>
            </a:r>
          </a:p>
          <a:p>
            <a:pPr marL="558686" lvl="1" indent="-448193" defTabSz="913770" fontAlgn="base">
              <a:buClr>
                <a:schemeClr val="accent3">
                  <a:lumMod val="50000"/>
                </a:schemeClr>
              </a:buClr>
              <a:buBlip>
                <a:blip r:embed="rId2"/>
              </a:buBlip>
            </a:pPr>
            <a:r>
              <a:rPr lang="en-US" sz="2353" dirty="0" err="1">
                <a:ln>
                  <a:solidFill>
                    <a:srgbClr val="FFFFFF">
                      <a:alpha val="0"/>
                    </a:srgbClr>
                  </a:solidFill>
                </a:ln>
                <a:solidFill>
                  <a:schemeClr val="tx2"/>
                </a:solidFill>
                <a:ea typeface="Segoe UI" pitchFamily="34" charset="0"/>
                <a:cs typeface="Segoe UI" pitchFamily="34" charset="0"/>
              </a:rPr>
              <a:t>Tez</a:t>
            </a:r>
            <a:endParaRPr lang="en-US" sz="2353" dirty="0">
              <a:ln>
                <a:solidFill>
                  <a:srgbClr val="FFFFFF">
                    <a:alpha val="0"/>
                  </a:srgbClr>
                </a:solidFill>
              </a:ln>
              <a:solidFill>
                <a:schemeClr val="tx2"/>
              </a:solidFill>
              <a:ea typeface="Segoe UI" pitchFamily="34" charset="0"/>
              <a:cs typeface="Segoe UI" pitchFamily="34" charset="0"/>
            </a:endParaRP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YARN</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HDFS</a:t>
            </a:r>
          </a:p>
          <a:p>
            <a:pPr marL="558686" lvl="1" indent="-448193" defTabSz="913770" fontAlgn="base">
              <a:buClr>
                <a:schemeClr val="accent3">
                  <a:lumMod val="50000"/>
                </a:schemeClr>
              </a:buClr>
              <a:buBlip>
                <a:blip r:embed="rId2"/>
              </a:buBlip>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Hadoop</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3</a:t>
            </a:fld>
            <a:endParaRPr lang="en-IN" dirty="0"/>
          </a:p>
        </p:txBody>
      </p:sp>
    </p:spTree>
    <p:extLst>
      <p:ext uri="{BB962C8B-B14F-4D97-AF65-F5344CB8AC3E}">
        <p14:creationId xmlns:p14="http://schemas.microsoft.com/office/powerpoint/2010/main" val="502587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5726549" y="1963780"/>
            <a:ext cx="5507449" cy="326136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0" y="4345"/>
            <a:ext cx="11653523" cy="927940"/>
          </a:xfrm>
        </p:spPr>
        <p:txBody>
          <a:bodyPr/>
          <a:lstStyle/>
          <a:p>
            <a:r>
              <a:rPr lang="en-US" dirty="0" err="1"/>
              <a:t>HiveQL</a:t>
            </a:r>
            <a:r>
              <a:rPr lang="en-US" dirty="0"/>
              <a:t>: Execution Flow   </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30</a:t>
            </a:fld>
            <a:endParaRPr lang="en-US" dirty="0"/>
          </a:p>
        </p:txBody>
      </p:sp>
      <p:sp>
        <p:nvSpPr>
          <p:cNvPr id="4" name="Rectangle 3"/>
          <p:cNvSpPr/>
          <p:nvPr/>
        </p:nvSpPr>
        <p:spPr bwMode="auto">
          <a:xfrm>
            <a:off x="5726549" y="5819505"/>
            <a:ext cx="5507449" cy="8511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770" fontAlgn="base">
              <a:spcBef>
                <a:spcPts val="196"/>
              </a:spcBef>
              <a:spcAft>
                <a:spcPts val="294"/>
              </a:spcAft>
            </a:pPr>
            <a:endParaRPr lang="en-US" sz="1961" dirty="0">
              <a:solidFill>
                <a:srgbClr val="505050"/>
              </a:solidFill>
              <a:ea typeface="Segoe UI" pitchFamily="34" charset="0"/>
              <a:cs typeface="Segoe UI" pitchFamily="34" charset="0"/>
            </a:endParaRPr>
          </a:p>
        </p:txBody>
      </p:sp>
      <p:sp>
        <p:nvSpPr>
          <p:cNvPr id="12" name="Content Placeholder 7"/>
          <p:cNvSpPr txBox="1">
            <a:spLocks/>
          </p:cNvSpPr>
          <p:nvPr/>
        </p:nvSpPr>
        <p:spPr bwMode="auto">
          <a:xfrm>
            <a:off x="7569433" y="5959740"/>
            <a:ext cx="2395039" cy="452604"/>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fontAlgn="base">
              <a:lnSpc>
                <a:spcPct val="100000"/>
              </a:lnSpc>
              <a:spcBef>
                <a:spcPts val="588"/>
              </a:spcBef>
              <a:spcAft>
                <a:spcPts val="588"/>
              </a:spcAft>
              <a:buNone/>
              <a:defRPr/>
            </a:pPr>
            <a:r>
              <a:rPr lang="en-US" sz="2353" b="1" dirty="0">
                <a:solidFill>
                  <a:schemeClr val="bg1"/>
                </a:solidFill>
              </a:rPr>
              <a:t>Hadoop / HDFS</a:t>
            </a:r>
          </a:p>
        </p:txBody>
      </p:sp>
      <p:sp>
        <p:nvSpPr>
          <p:cNvPr id="13" name="Freeform 12"/>
          <p:cNvSpPr>
            <a:spLocks/>
          </p:cNvSpPr>
          <p:nvPr/>
        </p:nvSpPr>
        <p:spPr bwMode="auto">
          <a:xfrm>
            <a:off x="6119691" y="5917093"/>
            <a:ext cx="737849" cy="55967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grpSp>
        <p:nvGrpSpPr>
          <p:cNvPr id="20" name="Group 19"/>
          <p:cNvGrpSpPr/>
          <p:nvPr/>
        </p:nvGrpSpPr>
        <p:grpSpPr>
          <a:xfrm>
            <a:off x="7931638" y="2065953"/>
            <a:ext cx="1097283" cy="1097280"/>
            <a:chOff x="3376943" y="1961247"/>
            <a:chExt cx="1122629" cy="1080228"/>
          </a:xfrm>
        </p:grpSpPr>
        <p:sp>
          <p:nvSpPr>
            <p:cNvPr id="19" name="Oval 18"/>
            <p:cNvSpPr/>
            <p:nvPr/>
          </p:nvSpPr>
          <p:spPr bwMode="auto">
            <a:xfrm>
              <a:off x="3376943" y="1961247"/>
              <a:ext cx="1122629" cy="1080228"/>
            </a:xfrm>
            <a:prstGeom prst="ellipse">
              <a:avLst/>
            </a:prstGeom>
            <a:solidFill>
              <a:schemeClr val="bg1">
                <a:lumMod val="95000"/>
              </a:schemeClr>
            </a:solidFill>
            <a:ln w="28575" cap="flat" cmpd="sng" algn="ctr">
              <a:noFill/>
              <a:prstDash val="solid"/>
              <a:round/>
              <a:headEnd type="none" w="med" len="med"/>
              <a:tailEnd type="triangle" w="med" len="med"/>
            </a:ln>
            <a:effectLst/>
          </p:spPr>
          <p:txBody>
            <a:bodyPr rot="0" spcFirstLastPara="0" vertOverflow="overflow" horzOverflow="overflow" vert="horz" wrap="square" lIns="89642" tIns="1120531" rIns="89642" bIns="0" numCol="1" spcCol="0" rtlCol="0" fromWordArt="0" anchor="t" anchorCtr="0" forceAA="0" compatLnSpc="1">
              <a:prstTxWarp prst="textNoShape">
                <a:avLst/>
              </a:prstTxWarp>
              <a:noAutofit/>
            </a:bodyPr>
            <a:lstStyle/>
            <a:p>
              <a:pPr algn="ctr" defTabSz="914102" fontAlgn="base">
                <a:spcBef>
                  <a:spcPct val="0"/>
                </a:spcBef>
                <a:spcAft>
                  <a:spcPct val="0"/>
                </a:spcAft>
                <a:buClr>
                  <a:srgbClr val="FF3300"/>
                </a:buClr>
              </a:pPr>
              <a:endParaRPr lang="en-US" sz="1961"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18" name="Freeform 17"/>
            <p:cNvSpPr/>
            <p:nvPr/>
          </p:nvSpPr>
          <p:spPr bwMode="auto">
            <a:xfrm rot="19320000" flipH="1">
              <a:off x="3740499" y="2133419"/>
              <a:ext cx="395516" cy="393412"/>
            </a:xfrm>
            <a:custGeom>
              <a:avLst/>
              <a:gdLst>
                <a:gd name="connsiteX0" fmla="*/ 146044 w 2118694"/>
                <a:gd name="connsiteY0" fmla="*/ 82208 h 2308582"/>
                <a:gd name="connsiteX1" fmla="*/ 82207 w 2118694"/>
                <a:gd name="connsiteY1" fmla="*/ 620297 h 2308582"/>
                <a:gd name="connsiteX2" fmla="*/ 484514 w 2118694"/>
                <a:gd name="connsiteY2" fmla="*/ 752783 h 2308582"/>
                <a:gd name="connsiteX3" fmla="*/ 545239 w 2118694"/>
                <a:gd name="connsiteY3" fmla="*/ 722081 h 2308582"/>
                <a:gd name="connsiteX4" fmla="*/ 851174 w 2118694"/>
                <a:gd name="connsiteY4" fmla="*/ 1110376 h 2308582"/>
                <a:gd name="connsiteX5" fmla="*/ 851174 w 2118694"/>
                <a:gd name="connsiteY5" fmla="*/ 2003655 h 2308582"/>
                <a:gd name="connsiteX6" fmla="*/ 721515 w 2118694"/>
                <a:gd name="connsiteY6" fmla="*/ 1839091 h 2308582"/>
                <a:gd name="connsiteX7" fmla="*/ 619368 w 2118694"/>
                <a:gd name="connsiteY7" fmla="*/ 1919572 h 2308582"/>
                <a:gd name="connsiteX8" fmla="*/ 904247 w 2118694"/>
                <a:gd name="connsiteY8" fmla="*/ 2287921 h 2308582"/>
                <a:gd name="connsiteX9" fmla="*/ 1273295 w 2118694"/>
                <a:gd name="connsiteY9" fmla="*/ 1997151 h 2308582"/>
                <a:gd name="connsiteX10" fmla="*/ 1193463 w 2118694"/>
                <a:gd name="connsiteY10" fmla="*/ 1895827 h 2308582"/>
                <a:gd name="connsiteX11" fmla="*/ 1016057 w 2118694"/>
                <a:gd name="connsiteY11" fmla="*/ 2034355 h 2308582"/>
                <a:gd name="connsiteX12" fmla="*/ 1016057 w 2118694"/>
                <a:gd name="connsiteY12" fmla="*/ 1319647 h 2308582"/>
                <a:gd name="connsiteX13" fmla="*/ 1670509 w 2118694"/>
                <a:gd name="connsiteY13" fmla="*/ 2150283 h 2308582"/>
                <a:gd name="connsiteX14" fmla="*/ 1450339 w 2118694"/>
                <a:gd name="connsiteY14" fmla="*/ 2125136 h 2308582"/>
                <a:gd name="connsiteX15" fmla="*/ 1435142 w 2118694"/>
                <a:gd name="connsiteY15" fmla="*/ 2253232 h 2308582"/>
                <a:gd name="connsiteX16" fmla="*/ 1901704 w 2118694"/>
                <a:gd name="connsiteY16" fmla="*/ 2308582 h 2308582"/>
                <a:gd name="connsiteX17" fmla="*/ 1952394 w 2118694"/>
                <a:gd name="connsiteY17" fmla="*/ 1845691 h 2308582"/>
                <a:gd name="connsiteX18" fmla="*/ 1823256 w 2118694"/>
                <a:gd name="connsiteY18" fmla="*/ 1830372 h 2308582"/>
                <a:gd name="connsiteX19" fmla="*/ 1797752 w 2118694"/>
                <a:gd name="connsiteY19" fmla="*/ 2045358 h 2308582"/>
                <a:gd name="connsiteX20" fmla="*/ 1140004 w 2118694"/>
                <a:gd name="connsiteY20" fmla="*/ 1210540 h 2308582"/>
                <a:gd name="connsiteX21" fmla="*/ 1846006 w 2118694"/>
                <a:gd name="connsiteY21" fmla="*/ 1380444 h 2308582"/>
                <a:gd name="connsiteX22" fmla="*/ 1669814 w 2118694"/>
                <a:gd name="connsiteY22" fmla="*/ 1520514 h 2308582"/>
                <a:gd name="connsiteX23" fmla="*/ 1749647 w 2118694"/>
                <a:gd name="connsiteY23" fmla="*/ 1621837 h 2308582"/>
                <a:gd name="connsiteX24" fmla="*/ 2118694 w 2118694"/>
                <a:gd name="connsiteY24" fmla="*/ 1331067 h 2308582"/>
                <a:gd name="connsiteX25" fmla="*/ 1827225 w 2118694"/>
                <a:gd name="connsiteY25" fmla="*/ 967910 h 2308582"/>
                <a:gd name="connsiteX26" fmla="*/ 1725078 w 2118694"/>
                <a:gd name="connsiteY26" fmla="*/ 1048391 h 2308582"/>
                <a:gd name="connsiteX27" fmla="*/ 1854737 w 2118694"/>
                <a:gd name="connsiteY27" fmla="*/ 1212955 h 2308582"/>
                <a:gd name="connsiteX28" fmla="*/ 975121 w 2118694"/>
                <a:gd name="connsiteY28" fmla="*/ 1001269 h 2308582"/>
                <a:gd name="connsiteX29" fmla="*/ 674752 w 2118694"/>
                <a:gd name="connsiteY29" fmla="*/ 620039 h 2308582"/>
                <a:gd name="connsiteX30" fmla="*/ 718811 w 2118694"/>
                <a:gd name="connsiteY30" fmla="*/ 568182 h 2308582"/>
                <a:gd name="connsiteX31" fmla="*/ 684133 w 2118694"/>
                <a:gd name="connsiteY31" fmla="*/ 146044 h 2308582"/>
                <a:gd name="connsiteX32" fmla="*/ 146044 w 2118694"/>
                <a:gd name="connsiteY32" fmla="*/ 82208 h 230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18694" h="2308582">
                  <a:moveTo>
                    <a:pt x="146044" y="82208"/>
                  </a:moveTo>
                  <a:cubicBezTo>
                    <a:pt x="-20174" y="213169"/>
                    <a:pt x="-48754" y="454080"/>
                    <a:pt x="82207" y="620297"/>
                  </a:cubicBezTo>
                  <a:cubicBezTo>
                    <a:pt x="180428" y="744960"/>
                    <a:pt x="340496" y="792203"/>
                    <a:pt x="484514" y="752783"/>
                  </a:cubicBezTo>
                  <a:lnTo>
                    <a:pt x="545239" y="722081"/>
                  </a:lnTo>
                  <a:lnTo>
                    <a:pt x="851174" y="1110376"/>
                  </a:lnTo>
                  <a:lnTo>
                    <a:pt x="851174" y="2003655"/>
                  </a:lnTo>
                  <a:lnTo>
                    <a:pt x="721515" y="1839091"/>
                  </a:lnTo>
                  <a:cubicBezTo>
                    <a:pt x="695628" y="1825440"/>
                    <a:pt x="602342" y="1822836"/>
                    <a:pt x="619368" y="1919572"/>
                  </a:cubicBezTo>
                  <a:cubicBezTo>
                    <a:pt x="714327" y="2042355"/>
                    <a:pt x="809287" y="2165137"/>
                    <a:pt x="904247" y="2287921"/>
                  </a:cubicBezTo>
                  <a:lnTo>
                    <a:pt x="1273295" y="1997151"/>
                  </a:lnTo>
                  <a:cubicBezTo>
                    <a:pt x="1299629" y="1913650"/>
                    <a:pt x="1243962" y="1888750"/>
                    <a:pt x="1193463" y="1895827"/>
                  </a:cubicBezTo>
                  <a:lnTo>
                    <a:pt x="1016057" y="2034355"/>
                  </a:lnTo>
                  <a:lnTo>
                    <a:pt x="1016057" y="1319647"/>
                  </a:lnTo>
                  <a:lnTo>
                    <a:pt x="1670509" y="2150283"/>
                  </a:lnTo>
                  <a:lnTo>
                    <a:pt x="1450339" y="2125136"/>
                  </a:lnTo>
                  <a:cubicBezTo>
                    <a:pt x="1403571" y="2145461"/>
                    <a:pt x="1369090" y="2195759"/>
                    <a:pt x="1435142" y="2253232"/>
                  </a:cubicBezTo>
                  <a:lnTo>
                    <a:pt x="1901704" y="2308582"/>
                  </a:lnTo>
                  <a:cubicBezTo>
                    <a:pt x="1918600" y="2154285"/>
                    <a:pt x="1935498" y="1999988"/>
                    <a:pt x="1952394" y="1845691"/>
                  </a:cubicBezTo>
                  <a:cubicBezTo>
                    <a:pt x="1916417" y="1754295"/>
                    <a:pt x="1838210" y="1805215"/>
                    <a:pt x="1823256" y="1830372"/>
                  </a:cubicBezTo>
                  <a:lnTo>
                    <a:pt x="1797752" y="2045358"/>
                  </a:lnTo>
                  <a:lnTo>
                    <a:pt x="1140004" y="1210540"/>
                  </a:lnTo>
                  <a:lnTo>
                    <a:pt x="1846006" y="1380444"/>
                  </a:lnTo>
                  <a:lnTo>
                    <a:pt x="1669814" y="1520514"/>
                  </a:lnTo>
                  <a:cubicBezTo>
                    <a:pt x="1651118" y="1567955"/>
                    <a:pt x="1662302" y="1627903"/>
                    <a:pt x="1749647" y="1621837"/>
                  </a:cubicBezTo>
                  <a:lnTo>
                    <a:pt x="2118694" y="1331067"/>
                  </a:lnTo>
                  <a:cubicBezTo>
                    <a:pt x="2021537" y="1210014"/>
                    <a:pt x="1924381" y="1088961"/>
                    <a:pt x="1827225" y="967910"/>
                  </a:cubicBezTo>
                  <a:cubicBezTo>
                    <a:pt x="1737158" y="928723"/>
                    <a:pt x="1717863" y="1020028"/>
                    <a:pt x="1725078" y="1048391"/>
                  </a:cubicBezTo>
                  <a:lnTo>
                    <a:pt x="1854737" y="1212955"/>
                  </a:lnTo>
                  <a:lnTo>
                    <a:pt x="975121" y="1001269"/>
                  </a:lnTo>
                  <a:lnTo>
                    <a:pt x="674752" y="620039"/>
                  </a:lnTo>
                  <a:lnTo>
                    <a:pt x="718811" y="568182"/>
                  </a:lnTo>
                  <a:cubicBezTo>
                    <a:pt x="790833" y="437385"/>
                    <a:pt x="782354" y="270707"/>
                    <a:pt x="684133" y="146044"/>
                  </a:cubicBezTo>
                  <a:cubicBezTo>
                    <a:pt x="553172" y="-20174"/>
                    <a:pt x="312261" y="-48754"/>
                    <a:pt x="146044" y="82208"/>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7931639" y="4001124"/>
            <a:ext cx="1097280" cy="1097280"/>
            <a:chOff x="8972550" y="3000685"/>
            <a:chExt cx="1028390" cy="1028390"/>
          </a:xfrm>
        </p:grpSpPr>
        <p:sp>
          <p:nvSpPr>
            <p:cNvPr id="26" name="Oval 25"/>
            <p:cNvSpPr/>
            <p:nvPr/>
          </p:nvSpPr>
          <p:spPr bwMode="auto">
            <a:xfrm>
              <a:off x="8972550" y="3000685"/>
              <a:ext cx="1028390" cy="10283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27" name="Group 26"/>
            <p:cNvGrpSpPr/>
            <p:nvPr/>
          </p:nvGrpSpPr>
          <p:grpSpPr>
            <a:xfrm>
              <a:off x="9107348" y="3101731"/>
              <a:ext cx="758794" cy="838569"/>
              <a:chOff x="1812596" y="2407618"/>
              <a:chExt cx="406399" cy="449125"/>
            </a:xfrm>
            <a:solidFill>
              <a:schemeClr val="bg1"/>
            </a:solidFill>
          </p:grpSpPr>
          <p:sp>
            <p:nvSpPr>
              <p:cNvPr id="28" name="Freeform 27"/>
              <p:cNvSpPr>
                <a:spLocks/>
              </p:cNvSpPr>
              <p:nvPr/>
            </p:nvSpPr>
            <p:spPr bwMode="auto">
              <a:xfrm>
                <a:off x="1812596" y="2697993"/>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765">
                  <a:solidFill>
                    <a:srgbClr val="000000"/>
                  </a:solidFill>
                  <a:latin typeface="Segoe UI Semibold" panose="020B0702040204020203" pitchFamily="34" charset="0"/>
                </a:endParaRPr>
              </a:p>
            </p:txBody>
          </p:sp>
          <p:sp>
            <p:nvSpPr>
              <p:cNvPr id="29" name="Freeform 28"/>
              <p:cNvSpPr>
                <a:spLocks/>
              </p:cNvSpPr>
              <p:nvPr/>
            </p:nvSpPr>
            <p:spPr bwMode="auto">
              <a:xfrm>
                <a:off x="1817358" y="2407618"/>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765">
                  <a:solidFill>
                    <a:srgbClr val="000000"/>
                  </a:solidFill>
                  <a:latin typeface="Segoe UI Semibold" panose="020B0702040204020203" pitchFamily="34" charset="0"/>
                </a:endParaRPr>
              </a:p>
            </p:txBody>
          </p:sp>
        </p:grpSp>
      </p:grpSp>
      <p:grpSp>
        <p:nvGrpSpPr>
          <p:cNvPr id="30" name="Group 29"/>
          <p:cNvGrpSpPr/>
          <p:nvPr/>
        </p:nvGrpSpPr>
        <p:grpSpPr>
          <a:xfrm>
            <a:off x="6772030" y="561588"/>
            <a:ext cx="3416487" cy="995387"/>
            <a:chOff x="7202479" y="2294192"/>
            <a:chExt cx="3590901" cy="1015347"/>
          </a:xfrm>
        </p:grpSpPr>
        <p:sp>
          <p:nvSpPr>
            <p:cNvPr id="31" name="Rectangle 30"/>
            <p:cNvSpPr/>
            <p:nvPr/>
          </p:nvSpPr>
          <p:spPr bwMode="auto">
            <a:xfrm>
              <a:off x="7923646" y="2294192"/>
              <a:ext cx="697219" cy="676656"/>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JDBC</a:t>
              </a:r>
            </a:p>
          </p:txBody>
        </p:sp>
        <p:sp>
          <p:nvSpPr>
            <p:cNvPr id="32" name="Rectangle 31"/>
            <p:cNvSpPr/>
            <p:nvPr/>
          </p:nvSpPr>
          <p:spPr bwMode="auto">
            <a:xfrm>
              <a:off x="7202479" y="2294192"/>
              <a:ext cx="697219" cy="676656"/>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ODBC</a:t>
              </a:r>
            </a:p>
          </p:txBody>
        </p:sp>
        <p:sp>
          <p:nvSpPr>
            <p:cNvPr id="33" name="Rectangle 32"/>
            <p:cNvSpPr/>
            <p:nvPr/>
          </p:nvSpPr>
          <p:spPr bwMode="auto">
            <a:xfrm>
              <a:off x="8645747" y="2294192"/>
              <a:ext cx="1060704" cy="1015347"/>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pPr>
              <a:r>
                <a:rPr lang="en-US" sz="1372" kern="0" dirty="0">
                  <a:solidFill>
                    <a:srgbClr val="FFFFFF"/>
                  </a:solidFill>
                  <a:ea typeface="Segoe UI" pitchFamily="34" charset="0"/>
                  <a:cs typeface="Segoe UI" pitchFamily="34" charset="0"/>
                </a:rPr>
                <a:t>Hive web interface (HWI)</a:t>
              </a:r>
            </a:p>
          </p:txBody>
        </p:sp>
        <p:sp>
          <p:nvSpPr>
            <p:cNvPr id="35" name="Rectangle 34"/>
            <p:cNvSpPr/>
            <p:nvPr/>
          </p:nvSpPr>
          <p:spPr bwMode="auto">
            <a:xfrm>
              <a:off x="7202479" y="2997624"/>
              <a:ext cx="1417043" cy="31191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Thrift server</a:t>
              </a:r>
            </a:p>
          </p:txBody>
        </p:sp>
        <p:sp>
          <p:nvSpPr>
            <p:cNvPr id="36" name="Rectangle 35"/>
            <p:cNvSpPr/>
            <p:nvPr/>
          </p:nvSpPr>
          <p:spPr bwMode="auto">
            <a:xfrm>
              <a:off x="9732676" y="2294192"/>
              <a:ext cx="1060704" cy="1015347"/>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b" anchorCtr="0" forceAA="0" compatLnSpc="1">
              <a:prstTxWarp prst="textNoShape">
                <a:avLst/>
              </a:prstTxWarp>
              <a:noAutofit/>
            </a:bodyPr>
            <a:lstStyle/>
            <a:p>
              <a:pPr algn="ctr" defTabSz="590820" fontAlgn="base">
                <a:spcBef>
                  <a:spcPct val="0"/>
                </a:spcBef>
                <a:spcAft>
                  <a:spcPct val="0"/>
                </a:spcAft>
                <a:defRPr/>
              </a:pPr>
              <a:r>
                <a:rPr lang="en-US" sz="1372" kern="0" dirty="0">
                  <a:solidFill>
                    <a:srgbClr val="FFFFFF"/>
                  </a:solidFill>
                  <a:ea typeface="Segoe UI" pitchFamily="34" charset="0"/>
                  <a:cs typeface="Segoe UI" pitchFamily="34" charset="0"/>
                </a:rPr>
                <a:t>Command line interface (CLI)</a:t>
              </a:r>
            </a:p>
          </p:txBody>
        </p:sp>
      </p:grpSp>
      <p:grpSp>
        <p:nvGrpSpPr>
          <p:cNvPr id="6" name="Group 5"/>
          <p:cNvGrpSpPr/>
          <p:nvPr/>
        </p:nvGrpSpPr>
        <p:grpSpPr>
          <a:xfrm>
            <a:off x="6161623" y="3045823"/>
            <a:ext cx="1306287" cy="1097280"/>
            <a:chOff x="6161623" y="3223697"/>
            <a:chExt cx="1306287" cy="1097280"/>
          </a:xfrm>
        </p:grpSpPr>
        <p:sp>
          <p:nvSpPr>
            <p:cNvPr id="22" name="Oval 21"/>
            <p:cNvSpPr/>
            <p:nvPr/>
          </p:nvSpPr>
          <p:spPr bwMode="auto">
            <a:xfrm>
              <a:off x="6266126" y="3223697"/>
              <a:ext cx="1097280" cy="1097280"/>
            </a:xfrm>
            <a:prstGeom prst="ellipse">
              <a:avLst/>
            </a:prstGeom>
            <a:solidFill>
              <a:schemeClr val="accent4"/>
            </a:solidFill>
            <a:ln w="9525" cap="flat" cmpd="sng" algn="ctr">
              <a:noFill/>
              <a:prstDash val="solid"/>
              <a:round/>
              <a:headEnd type="none" w="med" len="med"/>
              <a:tailEnd type="triangl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eaLnBrk="0" fontAlgn="base" hangingPunct="0">
                <a:spcBef>
                  <a:spcPct val="50000"/>
                </a:spcBef>
                <a:spcAft>
                  <a:spcPct val="0"/>
                </a:spcAft>
                <a:buClr>
                  <a:srgbClr val="FF3300"/>
                </a:buClr>
              </a:pPr>
              <a:endParaRPr lang="en-IN" sz="1765" dirty="0">
                <a:solidFill>
                  <a:srgbClr val="FFFFFF"/>
                </a:solidFill>
                <a:latin typeface="Segoe UI Semibold" panose="020B0702040204020203" pitchFamily="34" charset="0"/>
                <a:cs typeface="Segoe UI Semibold" panose="020B0702040204020203" pitchFamily="34" charset="0"/>
              </a:endParaRPr>
            </a:p>
          </p:txBody>
        </p:sp>
        <p:sp>
          <p:nvSpPr>
            <p:cNvPr id="39" name="TextBox 38"/>
            <p:cNvSpPr txBox="1"/>
            <p:nvPr/>
          </p:nvSpPr>
          <p:spPr>
            <a:xfrm>
              <a:off x="6161623" y="3531684"/>
              <a:ext cx="1306287" cy="481307"/>
            </a:xfrm>
            <a:prstGeom prst="rect">
              <a:avLst/>
            </a:prstGeom>
            <a:noFill/>
          </p:spPr>
          <p:txBody>
            <a:bodyPr wrap="none" lIns="0" tIns="0" rIns="0" bIns="0" rtlCol="0" anchor="ctr">
              <a:noAutofit/>
            </a:bodyPr>
            <a:lstStyle/>
            <a:p>
              <a:pPr algn="ctr">
                <a:lnSpc>
                  <a:spcPct val="90000"/>
                </a:lnSpc>
                <a:spcAft>
                  <a:spcPts val="600"/>
                </a:spcAft>
              </a:pPr>
              <a:r>
                <a:rPr lang="en-US" dirty="0">
                  <a:solidFill>
                    <a:schemeClr val="bg1"/>
                  </a:solidFill>
                </a:rPr>
                <a:t>Compiler</a:t>
              </a:r>
            </a:p>
          </p:txBody>
        </p:sp>
      </p:grpSp>
      <p:grpSp>
        <p:nvGrpSpPr>
          <p:cNvPr id="5" name="Group 4"/>
          <p:cNvGrpSpPr/>
          <p:nvPr/>
        </p:nvGrpSpPr>
        <p:grpSpPr>
          <a:xfrm>
            <a:off x="9514420" y="3045823"/>
            <a:ext cx="1306287" cy="1097280"/>
            <a:chOff x="9514420" y="3223697"/>
            <a:chExt cx="1306287" cy="1097280"/>
          </a:xfrm>
        </p:grpSpPr>
        <p:sp>
          <p:nvSpPr>
            <p:cNvPr id="21" name="Oval 20"/>
            <p:cNvSpPr/>
            <p:nvPr/>
          </p:nvSpPr>
          <p:spPr bwMode="auto">
            <a:xfrm>
              <a:off x="9618923" y="3223697"/>
              <a:ext cx="1097280" cy="10972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IN" sz="80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40" name="TextBox 39"/>
            <p:cNvSpPr txBox="1"/>
            <p:nvPr/>
          </p:nvSpPr>
          <p:spPr>
            <a:xfrm>
              <a:off x="9514420" y="3531684"/>
              <a:ext cx="1306287" cy="481307"/>
            </a:xfrm>
            <a:prstGeom prst="rect">
              <a:avLst/>
            </a:prstGeom>
            <a:noFill/>
          </p:spPr>
          <p:txBody>
            <a:bodyPr wrap="none" lIns="0" tIns="0" rIns="0" bIns="0" rtlCol="0" anchor="ctr">
              <a:noAutofit/>
            </a:bodyPr>
            <a:lstStyle/>
            <a:p>
              <a:pPr algn="ctr">
                <a:lnSpc>
                  <a:spcPct val="90000"/>
                </a:lnSpc>
                <a:spcAft>
                  <a:spcPts val="600"/>
                </a:spcAft>
              </a:pPr>
              <a:r>
                <a:rPr lang="en-US" dirty="0" err="1">
                  <a:solidFill>
                    <a:schemeClr val="bg1"/>
                  </a:solidFill>
                </a:rPr>
                <a:t>MetaStore</a:t>
              </a:r>
              <a:endParaRPr lang="en-US" dirty="0">
                <a:solidFill>
                  <a:schemeClr val="bg1"/>
                </a:solidFill>
              </a:endParaRPr>
            </a:p>
          </p:txBody>
        </p:sp>
      </p:grpSp>
      <p:sp>
        <p:nvSpPr>
          <p:cNvPr id="41" name="TextBox 40"/>
          <p:cNvSpPr txBox="1"/>
          <p:nvPr/>
        </p:nvSpPr>
        <p:spPr>
          <a:xfrm>
            <a:off x="7820804" y="2681926"/>
            <a:ext cx="1306287" cy="481307"/>
          </a:xfrm>
          <a:prstGeom prst="rect">
            <a:avLst/>
          </a:prstGeom>
          <a:noFill/>
        </p:spPr>
        <p:txBody>
          <a:bodyPr wrap="none" lIns="0" tIns="0" rIns="0" bIns="0" rtlCol="0" anchor="ctr">
            <a:noAutofit/>
          </a:bodyPr>
          <a:lstStyle/>
          <a:p>
            <a:pPr algn="ctr">
              <a:lnSpc>
                <a:spcPct val="90000"/>
              </a:lnSpc>
              <a:spcAft>
                <a:spcPts val="600"/>
              </a:spcAft>
            </a:pPr>
            <a:r>
              <a:rPr lang="en-US" dirty="0">
                <a:solidFill>
                  <a:schemeClr val="bg2">
                    <a:lumMod val="50000"/>
                  </a:schemeClr>
                </a:solidFill>
              </a:rPr>
              <a:t>Driver</a:t>
            </a:r>
          </a:p>
        </p:txBody>
      </p:sp>
      <p:sp>
        <p:nvSpPr>
          <p:cNvPr id="42" name="TextBox 41"/>
          <p:cNvSpPr txBox="1"/>
          <p:nvPr/>
        </p:nvSpPr>
        <p:spPr>
          <a:xfrm>
            <a:off x="7805371" y="4315021"/>
            <a:ext cx="1306287" cy="481307"/>
          </a:xfrm>
          <a:prstGeom prst="rect">
            <a:avLst/>
          </a:prstGeom>
          <a:noFill/>
        </p:spPr>
        <p:txBody>
          <a:bodyPr wrap="none" lIns="0" tIns="0" rIns="0" bIns="0" rtlCol="0" anchor="ctr">
            <a:noAutofit/>
          </a:bodyPr>
          <a:lstStyle/>
          <a:p>
            <a:pPr algn="ctr">
              <a:lnSpc>
                <a:spcPct val="90000"/>
              </a:lnSpc>
              <a:spcAft>
                <a:spcPts val="600"/>
              </a:spcAft>
            </a:pPr>
            <a:r>
              <a:rPr lang="en-US" dirty="0">
                <a:solidFill>
                  <a:schemeClr val="bg1"/>
                </a:solidFill>
              </a:rPr>
              <a:t>Execution</a:t>
            </a:r>
          </a:p>
        </p:txBody>
      </p:sp>
      <p:cxnSp>
        <p:nvCxnSpPr>
          <p:cNvPr id="44" name="Straight Arrow Connector 43"/>
          <p:cNvCxnSpPr>
            <a:endCxn id="22" idx="7"/>
          </p:cNvCxnSpPr>
          <p:nvPr/>
        </p:nvCxnSpPr>
        <p:spPr>
          <a:xfrm flipH="1">
            <a:off x="7202713" y="2789390"/>
            <a:ext cx="740448" cy="417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054859" y="4012945"/>
            <a:ext cx="646801" cy="387024"/>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80279" y="3171445"/>
            <a:ext cx="2592" cy="77742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19" idx="0"/>
          </p:cNvCxnSpPr>
          <p:nvPr/>
        </p:nvCxnSpPr>
        <p:spPr>
          <a:xfrm flipH="1">
            <a:off x="8480280" y="1565187"/>
            <a:ext cx="1295" cy="5007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8" idx="2"/>
            <a:endCxn id="4" idx="0"/>
          </p:cNvCxnSpPr>
          <p:nvPr/>
        </p:nvCxnSpPr>
        <p:spPr>
          <a:xfrm>
            <a:off x="8480274" y="5225146"/>
            <a:ext cx="0" cy="594359"/>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9" idx="3"/>
            <a:endCxn id="40" idx="1"/>
          </p:cNvCxnSpPr>
          <p:nvPr/>
        </p:nvCxnSpPr>
        <p:spPr>
          <a:xfrm>
            <a:off x="7467910" y="3594464"/>
            <a:ext cx="2046510"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1707" y="1703111"/>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1</a:t>
            </a:r>
          </a:p>
        </p:txBody>
      </p:sp>
      <p:sp>
        <p:nvSpPr>
          <p:cNvPr id="43" name="TextBox 42"/>
          <p:cNvSpPr txBox="1"/>
          <p:nvPr/>
        </p:nvSpPr>
        <p:spPr>
          <a:xfrm>
            <a:off x="7357808" y="2758743"/>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2</a:t>
            </a:r>
          </a:p>
        </p:txBody>
      </p:sp>
      <p:sp>
        <p:nvSpPr>
          <p:cNvPr id="45" name="TextBox 44"/>
          <p:cNvSpPr txBox="1"/>
          <p:nvPr/>
        </p:nvSpPr>
        <p:spPr>
          <a:xfrm>
            <a:off x="8551707" y="5419328"/>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5</a:t>
            </a:r>
          </a:p>
        </p:txBody>
      </p:sp>
      <p:sp>
        <p:nvSpPr>
          <p:cNvPr id="46" name="TextBox 45"/>
          <p:cNvSpPr txBox="1"/>
          <p:nvPr/>
        </p:nvSpPr>
        <p:spPr>
          <a:xfrm>
            <a:off x="7573767" y="3684807"/>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3</a:t>
            </a:r>
          </a:p>
        </p:txBody>
      </p:sp>
      <p:sp>
        <p:nvSpPr>
          <p:cNvPr id="48" name="TextBox 47"/>
          <p:cNvSpPr txBox="1"/>
          <p:nvPr/>
        </p:nvSpPr>
        <p:spPr>
          <a:xfrm>
            <a:off x="9342783" y="4256366"/>
            <a:ext cx="265520" cy="283838"/>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5.1</a:t>
            </a:r>
          </a:p>
        </p:txBody>
      </p:sp>
      <p:sp>
        <p:nvSpPr>
          <p:cNvPr id="10" name="TextBox 9"/>
          <p:cNvSpPr txBox="1"/>
          <p:nvPr/>
        </p:nvSpPr>
        <p:spPr>
          <a:xfrm>
            <a:off x="0" y="932284"/>
            <a:ext cx="5676893" cy="5480059"/>
          </a:xfrm>
          <a:prstGeom prst="rect">
            <a:avLst/>
          </a:prstGeom>
          <a:noFill/>
        </p:spPr>
        <p:txBody>
          <a:bodyPr wrap="square" lIns="182880" tIns="146304" rIns="182880" bIns="146304" rtlCol="0">
            <a:noAutofit/>
          </a:bodyPr>
          <a:lstStyle/>
          <a:p>
            <a:pPr lvl="1">
              <a:lnSpc>
                <a:spcPct val="90000"/>
              </a:lnSpc>
              <a:spcAft>
                <a:spcPts val="600"/>
              </a:spcAft>
            </a:pPr>
            <a:r>
              <a:rPr lang="en-US" sz="2000" dirty="0">
                <a:solidFill>
                  <a:schemeClr val="tx1">
                    <a:lumMod val="65000"/>
                    <a:lumOff val="35000"/>
                  </a:schemeClr>
                </a:solidFill>
                <a:cs typeface="Segoe UI Semilight" panose="020B0402040204020203" pitchFamily="34" charset="0"/>
              </a:rPr>
              <a:t>Hive clients send </a:t>
            </a:r>
            <a:r>
              <a:rPr lang="en-US" sz="2000" dirty="0" err="1">
                <a:solidFill>
                  <a:schemeClr val="tx1">
                    <a:lumMod val="65000"/>
                    <a:lumOff val="35000"/>
                  </a:schemeClr>
                </a:solidFill>
                <a:cs typeface="Segoe UI Semilight" panose="020B0402040204020203" pitchFamily="34" charset="0"/>
              </a:rPr>
              <a:t>HiveQL</a:t>
            </a:r>
            <a:r>
              <a:rPr lang="en-US" sz="2000" dirty="0">
                <a:solidFill>
                  <a:schemeClr val="tx1">
                    <a:lumMod val="65000"/>
                    <a:lumOff val="35000"/>
                  </a:schemeClr>
                </a:solidFill>
                <a:cs typeface="Segoe UI Semilight" panose="020B0402040204020203" pitchFamily="34" charset="0"/>
              </a:rPr>
              <a:t> queries to the driver</a:t>
            </a:r>
          </a:p>
          <a:p>
            <a:pPr lvl="1">
              <a:lnSpc>
                <a:spcPct val="90000"/>
              </a:lnSpc>
              <a:spcAft>
                <a:spcPts val="600"/>
              </a:spcAft>
            </a:pPr>
            <a:r>
              <a:rPr lang="en-US" sz="2000" dirty="0">
                <a:solidFill>
                  <a:schemeClr val="tx1">
                    <a:lumMod val="65000"/>
                    <a:lumOff val="35000"/>
                  </a:schemeClr>
                </a:solidFill>
                <a:cs typeface="Segoe UI Semilight" panose="020B0402040204020203" pitchFamily="34" charset="0"/>
              </a:rPr>
              <a:t>The driver sends query to the compiler for parsing and syntax checking.</a:t>
            </a:r>
          </a:p>
          <a:p>
            <a:pPr lvl="1">
              <a:lnSpc>
                <a:spcPct val="90000"/>
              </a:lnSpc>
              <a:spcAft>
                <a:spcPts val="600"/>
              </a:spcAft>
            </a:pPr>
            <a:r>
              <a:rPr lang="en-US" sz="2000" dirty="0">
                <a:solidFill>
                  <a:schemeClr val="tx1">
                    <a:lumMod val="65000"/>
                    <a:lumOff val="35000"/>
                  </a:schemeClr>
                </a:solidFill>
                <a:cs typeface="Segoe UI Semilight" panose="020B0402040204020203" pitchFamily="34" charset="0"/>
              </a:rPr>
              <a:t>The compiler gets the metadata from the store and returns a execution plan to the driver.</a:t>
            </a:r>
          </a:p>
          <a:p>
            <a:pPr lvl="1">
              <a:lnSpc>
                <a:spcPct val="90000"/>
              </a:lnSpc>
              <a:spcAft>
                <a:spcPts val="600"/>
              </a:spcAft>
            </a:pPr>
            <a:r>
              <a:rPr lang="en-US" sz="2000" dirty="0">
                <a:solidFill>
                  <a:schemeClr val="tx1">
                    <a:lumMod val="65000"/>
                    <a:lumOff val="35000"/>
                  </a:schemeClr>
                </a:solidFill>
                <a:cs typeface="Segoe UI Semilight" panose="020B0402040204020203" pitchFamily="34" charset="0"/>
              </a:rPr>
              <a:t>The driver sends the execution plan to the execution engine.</a:t>
            </a:r>
          </a:p>
          <a:p>
            <a:pPr lvl="1">
              <a:lnSpc>
                <a:spcPct val="90000"/>
              </a:lnSpc>
              <a:spcAft>
                <a:spcPts val="600"/>
              </a:spcAft>
            </a:pPr>
            <a:r>
              <a:rPr lang="en-US" sz="2000" dirty="0">
                <a:solidFill>
                  <a:schemeClr val="tx1">
                    <a:lumMod val="65000"/>
                    <a:lumOff val="35000"/>
                  </a:schemeClr>
                </a:solidFill>
                <a:cs typeface="Segoe UI Semilight" panose="020B0402040204020203" pitchFamily="34" charset="0"/>
              </a:rPr>
              <a:t>The execution engine submits the plan as a MR job to be executed by Hadoop. After Hadoop completes execution, the execution engine gets the results which are returned to the driver, which in turn returns the results to the Hive clients. </a:t>
            </a:r>
          </a:p>
          <a:p>
            <a:pPr lvl="2">
              <a:lnSpc>
                <a:spcPct val="90000"/>
              </a:lnSpc>
              <a:spcAft>
                <a:spcPts val="600"/>
              </a:spcAft>
            </a:pPr>
            <a:r>
              <a:rPr lang="en-US" sz="2000" dirty="0">
                <a:solidFill>
                  <a:schemeClr val="tx1">
                    <a:lumMod val="65000"/>
                    <a:lumOff val="35000"/>
                  </a:schemeClr>
                </a:solidFill>
                <a:cs typeface="Segoe UI Semilight" panose="020B0402040204020203" pitchFamily="34" charset="0"/>
              </a:rPr>
              <a:t>The execution engine can execute metadata operations against the </a:t>
            </a:r>
            <a:r>
              <a:rPr lang="en-US" sz="2000" dirty="0" err="1">
                <a:solidFill>
                  <a:schemeClr val="tx1">
                    <a:lumMod val="65000"/>
                    <a:lumOff val="35000"/>
                  </a:schemeClr>
                </a:solidFill>
                <a:cs typeface="Segoe UI Semilight" panose="020B0402040204020203" pitchFamily="34" charset="0"/>
              </a:rPr>
              <a:t>Metastore</a:t>
            </a:r>
            <a:endParaRPr lang="en-US" sz="2000" dirty="0">
              <a:solidFill>
                <a:schemeClr val="tx1">
                  <a:lumMod val="65000"/>
                  <a:lumOff val="35000"/>
                </a:schemeClr>
              </a:solidFill>
              <a:cs typeface="Segoe UI Semilight" panose="020B0402040204020203" pitchFamily="34" charset="0"/>
            </a:endParaRPr>
          </a:p>
          <a:p>
            <a:pPr>
              <a:lnSpc>
                <a:spcPct val="90000"/>
              </a:lnSpc>
              <a:spcAft>
                <a:spcPts val="600"/>
              </a:spcAft>
            </a:pPr>
            <a:endParaRPr lang="en-US" sz="2000" dirty="0">
              <a:solidFill>
                <a:schemeClr val="tx1">
                  <a:lumMod val="65000"/>
                  <a:lumOff val="35000"/>
                </a:schemeClr>
              </a:solidFill>
              <a:cs typeface="Segoe UI Semilight" panose="020B0402040204020203" pitchFamily="34" charset="0"/>
            </a:endParaRPr>
          </a:p>
        </p:txBody>
      </p:sp>
      <p:sp>
        <p:nvSpPr>
          <p:cNvPr id="49" name="TextBox 48"/>
          <p:cNvSpPr txBox="1"/>
          <p:nvPr/>
        </p:nvSpPr>
        <p:spPr>
          <a:xfrm>
            <a:off x="8197480" y="3298079"/>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4</a:t>
            </a:r>
          </a:p>
        </p:txBody>
      </p:sp>
      <p:sp>
        <p:nvSpPr>
          <p:cNvPr id="51" name="TextBox 50"/>
          <p:cNvSpPr txBox="1"/>
          <p:nvPr/>
        </p:nvSpPr>
        <p:spPr>
          <a:xfrm>
            <a:off x="201197" y="1139893"/>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1</a:t>
            </a:r>
          </a:p>
        </p:txBody>
      </p:sp>
      <p:sp>
        <p:nvSpPr>
          <p:cNvPr id="52" name="TextBox 51"/>
          <p:cNvSpPr txBox="1"/>
          <p:nvPr/>
        </p:nvSpPr>
        <p:spPr>
          <a:xfrm>
            <a:off x="201197" y="1768145"/>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2</a:t>
            </a:r>
          </a:p>
        </p:txBody>
      </p:sp>
      <p:sp>
        <p:nvSpPr>
          <p:cNvPr id="53" name="TextBox 52"/>
          <p:cNvSpPr txBox="1"/>
          <p:nvPr/>
        </p:nvSpPr>
        <p:spPr>
          <a:xfrm>
            <a:off x="201197" y="3892016"/>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5</a:t>
            </a:r>
          </a:p>
        </p:txBody>
      </p:sp>
      <p:sp>
        <p:nvSpPr>
          <p:cNvPr id="54" name="TextBox 53"/>
          <p:cNvSpPr txBox="1"/>
          <p:nvPr/>
        </p:nvSpPr>
        <p:spPr>
          <a:xfrm>
            <a:off x="201197" y="2376151"/>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3</a:t>
            </a:r>
          </a:p>
        </p:txBody>
      </p:sp>
      <p:sp>
        <p:nvSpPr>
          <p:cNvPr id="55" name="TextBox 54"/>
          <p:cNvSpPr txBox="1"/>
          <p:nvPr/>
        </p:nvSpPr>
        <p:spPr>
          <a:xfrm>
            <a:off x="725557" y="5611396"/>
            <a:ext cx="298668" cy="274320"/>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5.1</a:t>
            </a:r>
          </a:p>
        </p:txBody>
      </p:sp>
      <p:sp>
        <p:nvSpPr>
          <p:cNvPr id="56" name="TextBox 55"/>
          <p:cNvSpPr txBox="1"/>
          <p:nvPr/>
        </p:nvSpPr>
        <p:spPr>
          <a:xfrm>
            <a:off x="201197" y="3281509"/>
            <a:ext cx="200722" cy="193766"/>
          </a:xfrm>
          <a:prstGeom prst="rect">
            <a:avLst/>
          </a:prstGeom>
          <a:solidFill>
            <a:schemeClr val="accent1"/>
          </a:solidFill>
        </p:spPr>
        <p:txBody>
          <a:bodyPr wrap="none" lIns="182880" tIns="146304" rIns="182880" bIns="146304" rtlCol="0" anchor="ctr">
            <a:noAutofit/>
          </a:bodyPr>
          <a:lstStyle/>
          <a:p>
            <a:pPr algn="ctr">
              <a:lnSpc>
                <a:spcPct val="90000"/>
              </a:lnSpc>
              <a:spcAft>
                <a:spcPts val="600"/>
              </a:spcAft>
            </a:pPr>
            <a:r>
              <a:rPr lang="en-US" sz="1400" dirty="0">
                <a:solidFill>
                  <a:schemeClr val="bg1"/>
                </a:solidFill>
              </a:rPr>
              <a:t>4</a:t>
            </a:r>
          </a:p>
        </p:txBody>
      </p:sp>
    </p:spTree>
    <p:extLst>
      <p:ext uri="{BB962C8B-B14F-4D97-AF65-F5344CB8AC3E}">
        <p14:creationId xmlns:p14="http://schemas.microsoft.com/office/powerpoint/2010/main" val="209339649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55423" y="1395167"/>
            <a:ext cx="9709608" cy="4713402"/>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268927" y="278499"/>
            <a:ext cx="11653523" cy="927940"/>
          </a:xfrm>
        </p:spPr>
        <p:txBody>
          <a:bodyPr/>
          <a:lstStyle/>
          <a:p>
            <a:r>
              <a:rPr lang="en-US" dirty="0"/>
              <a:t>Hive Data Organization Hierarchy</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31</a:t>
            </a:fld>
            <a:endParaRPr lang="en-US" dirty="0"/>
          </a:p>
        </p:txBody>
      </p:sp>
      <p:grpSp>
        <p:nvGrpSpPr>
          <p:cNvPr id="6" name="Group 5"/>
          <p:cNvGrpSpPr/>
          <p:nvPr/>
        </p:nvGrpSpPr>
        <p:grpSpPr>
          <a:xfrm>
            <a:off x="1709755" y="1543845"/>
            <a:ext cx="9121643" cy="4310202"/>
            <a:chOff x="738794" y="1421295"/>
            <a:chExt cx="10602532" cy="4734499"/>
          </a:xfrm>
        </p:grpSpPr>
        <p:sp>
          <p:nvSpPr>
            <p:cNvPr id="4" name="Rounded Rectangle 3"/>
            <p:cNvSpPr/>
            <p:nvPr/>
          </p:nvSpPr>
          <p:spPr bwMode="auto">
            <a:xfrm>
              <a:off x="5121331" y="1421295"/>
              <a:ext cx="1997767" cy="73530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Database</a:t>
              </a:r>
            </a:p>
          </p:txBody>
        </p:sp>
        <p:cxnSp>
          <p:nvCxnSpPr>
            <p:cNvPr id="65" name="Elbow Connector 64"/>
            <p:cNvCxnSpPr/>
            <p:nvPr/>
          </p:nvCxnSpPr>
          <p:spPr>
            <a:xfrm rot="5400000">
              <a:off x="3925987" y="694136"/>
              <a:ext cx="731520" cy="3657600"/>
            </a:xfrm>
            <a:prstGeom prst="bentConnector3">
              <a:avLst>
                <a:gd name="adj1" fmla="val 3662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69" name="Elbow Connector 68"/>
            <p:cNvCxnSpPr/>
            <p:nvPr/>
          </p:nvCxnSpPr>
          <p:spPr>
            <a:xfrm rot="16200000" flipH="1">
              <a:off x="7579236" y="694136"/>
              <a:ext cx="731520" cy="3657600"/>
            </a:xfrm>
            <a:prstGeom prst="bentConnector3">
              <a:avLst>
                <a:gd name="adj1" fmla="val 3662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71" name="Straight Arrow Connector 70"/>
            <p:cNvCxnSpPr/>
            <p:nvPr/>
          </p:nvCxnSpPr>
          <p:spPr>
            <a:xfrm>
              <a:off x="6120214" y="2157176"/>
              <a:ext cx="0" cy="73152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5" name="Rounded Rectangle 4"/>
            <p:cNvSpPr/>
            <p:nvPr/>
          </p:nvSpPr>
          <p:spPr bwMode="auto">
            <a:xfrm>
              <a:off x="1601557" y="2894112"/>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Table</a:t>
              </a:r>
            </a:p>
          </p:txBody>
        </p:sp>
        <p:cxnSp>
          <p:nvCxnSpPr>
            <p:cNvPr id="86" name="Elbow Connector 85"/>
            <p:cNvCxnSpPr/>
            <p:nvPr/>
          </p:nvCxnSpPr>
          <p:spPr>
            <a:xfrm rot="5400000">
              <a:off x="1783909" y="3406999"/>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9" name="Elbow Connector 88"/>
            <p:cNvCxnSpPr/>
            <p:nvPr/>
          </p:nvCxnSpPr>
          <p:spPr>
            <a:xfrm rot="16200000" flipH="1">
              <a:off x="2666424" y="3424935"/>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7" name="Rounded Rectangle 6"/>
            <p:cNvSpPr/>
            <p:nvPr/>
          </p:nvSpPr>
          <p:spPr bwMode="auto">
            <a:xfrm>
              <a:off x="1022606" y="4169729"/>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75" name="Straight Arrow Connector 74"/>
            <p:cNvCxnSpPr/>
            <p:nvPr/>
          </p:nvCxnSpPr>
          <p:spPr>
            <a:xfrm>
              <a:off x="1591619" y="4785484"/>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26" name="Group 125"/>
            <p:cNvGrpSpPr/>
            <p:nvPr/>
          </p:nvGrpSpPr>
          <p:grpSpPr>
            <a:xfrm>
              <a:off x="871602" y="5277634"/>
              <a:ext cx="1440034" cy="508827"/>
              <a:chOff x="256139" y="5295218"/>
              <a:chExt cx="1440034" cy="508827"/>
            </a:xfrm>
          </p:grpSpPr>
          <p:sp>
            <p:nvSpPr>
              <p:cNvPr id="12" name="Rounded Rectangle 11"/>
              <p:cNvSpPr/>
              <p:nvPr/>
            </p:nvSpPr>
            <p:spPr bwMode="auto">
              <a:xfrm>
                <a:off x="256139"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24" name="Rounded Rectangle 123"/>
              <p:cNvSpPr/>
              <p:nvPr/>
            </p:nvSpPr>
            <p:spPr bwMode="auto">
              <a:xfrm>
                <a:off x="758322"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25" name="Rounded Rectangle 124"/>
              <p:cNvSpPr/>
              <p:nvPr/>
            </p:nvSpPr>
            <p:spPr bwMode="auto">
              <a:xfrm>
                <a:off x="1260505" y="5295218"/>
                <a:ext cx="435668" cy="50882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27" name="Elbow Connector 126"/>
            <p:cNvCxnSpPr/>
            <p:nvPr/>
          </p:nvCxnSpPr>
          <p:spPr>
            <a:xfrm rot="5400000">
              <a:off x="1110182" y="4760782"/>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28" name="Elbow Connector 127"/>
            <p:cNvCxnSpPr/>
            <p:nvPr/>
          </p:nvCxnSpPr>
          <p:spPr>
            <a:xfrm rot="16200000" flipH="1">
              <a:off x="1610945" y="4760782"/>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31" name="Rounded Rectangle 130"/>
            <p:cNvSpPr/>
            <p:nvPr/>
          </p:nvSpPr>
          <p:spPr bwMode="auto">
            <a:xfrm>
              <a:off x="2801580" y="4172660"/>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32" name="Straight Arrow Connector 131"/>
            <p:cNvCxnSpPr/>
            <p:nvPr/>
          </p:nvCxnSpPr>
          <p:spPr>
            <a:xfrm>
              <a:off x="3370593" y="4788415"/>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33" name="Group 132"/>
            <p:cNvGrpSpPr/>
            <p:nvPr/>
          </p:nvGrpSpPr>
          <p:grpSpPr>
            <a:xfrm>
              <a:off x="2650576" y="5280565"/>
              <a:ext cx="1440034" cy="508827"/>
              <a:chOff x="256139" y="5295218"/>
              <a:chExt cx="1440034" cy="508827"/>
            </a:xfrm>
          </p:grpSpPr>
          <p:sp>
            <p:nvSpPr>
              <p:cNvPr id="136" name="Rounded Rectangle 135"/>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37" name="Rounded Rectangle 136"/>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38" name="Rounded Rectangle 137"/>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34" name="Elbow Connector 133"/>
            <p:cNvCxnSpPr/>
            <p:nvPr/>
          </p:nvCxnSpPr>
          <p:spPr>
            <a:xfrm rot="5400000">
              <a:off x="2889156" y="4763713"/>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35" name="Elbow Connector 134"/>
            <p:cNvCxnSpPr/>
            <p:nvPr/>
          </p:nvCxnSpPr>
          <p:spPr>
            <a:xfrm rot="16200000" flipH="1">
              <a:off x="3389919" y="4763713"/>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41" name="Rounded Rectangle 140"/>
            <p:cNvSpPr/>
            <p:nvPr/>
          </p:nvSpPr>
          <p:spPr bwMode="auto">
            <a:xfrm>
              <a:off x="5200537" y="2905840"/>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Table</a:t>
              </a:r>
            </a:p>
          </p:txBody>
        </p:sp>
        <p:cxnSp>
          <p:nvCxnSpPr>
            <p:cNvPr id="142" name="Elbow Connector 141"/>
            <p:cNvCxnSpPr/>
            <p:nvPr/>
          </p:nvCxnSpPr>
          <p:spPr>
            <a:xfrm rot="5400000">
              <a:off x="5382889" y="3418727"/>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43" name="Elbow Connector 142"/>
            <p:cNvCxnSpPr/>
            <p:nvPr/>
          </p:nvCxnSpPr>
          <p:spPr>
            <a:xfrm rot="16200000" flipH="1">
              <a:off x="6265404" y="3436663"/>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54" name="Rounded Rectangle 153"/>
            <p:cNvSpPr/>
            <p:nvPr/>
          </p:nvSpPr>
          <p:spPr bwMode="auto">
            <a:xfrm>
              <a:off x="4621586" y="4181457"/>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55" name="Straight Arrow Connector 154"/>
            <p:cNvCxnSpPr/>
            <p:nvPr/>
          </p:nvCxnSpPr>
          <p:spPr>
            <a:xfrm>
              <a:off x="5190599" y="4797212"/>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56" name="Group 155"/>
            <p:cNvGrpSpPr/>
            <p:nvPr/>
          </p:nvGrpSpPr>
          <p:grpSpPr>
            <a:xfrm>
              <a:off x="4470582" y="5289362"/>
              <a:ext cx="1440034" cy="508827"/>
              <a:chOff x="256139" y="5295218"/>
              <a:chExt cx="1440034" cy="508827"/>
            </a:xfrm>
          </p:grpSpPr>
          <p:sp>
            <p:nvSpPr>
              <p:cNvPr id="159" name="Rounded Rectangle 158"/>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60" name="Rounded Rectangle 159"/>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61" name="Rounded Rectangle 160"/>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57" name="Elbow Connector 156"/>
            <p:cNvCxnSpPr/>
            <p:nvPr/>
          </p:nvCxnSpPr>
          <p:spPr>
            <a:xfrm rot="5400000">
              <a:off x="4709162" y="477251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58" name="Elbow Connector 157"/>
            <p:cNvCxnSpPr/>
            <p:nvPr/>
          </p:nvCxnSpPr>
          <p:spPr>
            <a:xfrm rot="16200000" flipH="1">
              <a:off x="5209925" y="477251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46" name="Rounded Rectangle 145"/>
            <p:cNvSpPr/>
            <p:nvPr/>
          </p:nvSpPr>
          <p:spPr bwMode="auto">
            <a:xfrm>
              <a:off x="6400560" y="4184388"/>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47" name="Straight Arrow Connector 146"/>
            <p:cNvCxnSpPr/>
            <p:nvPr/>
          </p:nvCxnSpPr>
          <p:spPr>
            <a:xfrm>
              <a:off x="6969573" y="4800143"/>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48" name="Group 147"/>
            <p:cNvGrpSpPr/>
            <p:nvPr/>
          </p:nvGrpSpPr>
          <p:grpSpPr>
            <a:xfrm>
              <a:off x="6249556" y="5292293"/>
              <a:ext cx="1440034" cy="508827"/>
              <a:chOff x="256139" y="5295218"/>
              <a:chExt cx="1440034" cy="508827"/>
            </a:xfrm>
          </p:grpSpPr>
          <p:sp>
            <p:nvSpPr>
              <p:cNvPr id="151" name="Rounded Rectangle 150"/>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52" name="Rounded Rectangle 151"/>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53" name="Rounded Rectangle 152"/>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49" name="Elbow Connector 148"/>
            <p:cNvCxnSpPr/>
            <p:nvPr/>
          </p:nvCxnSpPr>
          <p:spPr>
            <a:xfrm rot="5400000">
              <a:off x="6488136" y="477544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50" name="Elbow Connector 149"/>
            <p:cNvCxnSpPr/>
            <p:nvPr/>
          </p:nvCxnSpPr>
          <p:spPr>
            <a:xfrm rot="16200000" flipH="1">
              <a:off x="6988899" y="477544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63" name="Rounded Rectangle 162"/>
            <p:cNvSpPr/>
            <p:nvPr/>
          </p:nvSpPr>
          <p:spPr bwMode="auto">
            <a:xfrm>
              <a:off x="8852273" y="2899980"/>
              <a:ext cx="1871869" cy="70586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Table</a:t>
              </a:r>
            </a:p>
          </p:txBody>
        </p:sp>
        <p:cxnSp>
          <p:nvCxnSpPr>
            <p:cNvPr id="164" name="Elbow Connector 163"/>
            <p:cNvCxnSpPr/>
            <p:nvPr/>
          </p:nvCxnSpPr>
          <p:spPr>
            <a:xfrm rot="5400000">
              <a:off x="9034625" y="3412867"/>
              <a:ext cx="548640" cy="886968"/>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65" name="Elbow Connector 164"/>
            <p:cNvCxnSpPr/>
            <p:nvPr/>
          </p:nvCxnSpPr>
          <p:spPr>
            <a:xfrm rot="16200000" flipH="1">
              <a:off x="9917140" y="3430803"/>
              <a:ext cx="548640" cy="868680"/>
            </a:xfrm>
            <a:prstGeom prst="bentConnector3">
              <a:avLst>
                <a:gd name="adj1" fmla="val 4784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76" name="Rounded Rectangle 175"/>
            <p:cNvSpPr/>
            <p:nvPr/>
          </p:nvSpPr>
          <p:spPr bwMode="auto">
            <a:xfrm>
              <a:off x="8273322" y="4175597"/>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77" name="Straight Arrow Connector 176"/>
            <p:cNvCxnSpPr/>
            <p:nvPr/>
          </p:nvCxnSpPr>
          <p:spPr>
            <a:xfrm>
              <a:off x="8842335" y="4791352"/>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78" name="Group 177"/>
            <p:cNvGrpSpPr/>
            <p:nvPr/>
          </p:nvGrpSpPr>
          <p:grpSpPr>
            <a:xfrm>
              <a:off x="8122318" y="5283502"/>
              <a:ext cx="1440034" cy="508827"/>
              <a:chOff x="256139" y="5295218"/>
              <a:chExt cx="1440034" cy="508827"/>
            </a:xfrm>
          </p:grpSpPr>
          <p:sp>
            <p:nvSpPr>
              <p:cNvPr id="181" name="Rounded Rectangle 180"/>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82" name="Rounded Rectangle 181"/>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83" name="Rounded Rectangle 182"/>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79" name="Elbow Connector 178"/>
            <p:cNvCxnSpPr/>
            <p:nvPr/>
          </p:nvCxnSpPr>
          <p:spPr>
            <a:xfrm rot="5400000">
              <a:off x="8360898" y="476665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80" name="Elbow Connector 179"/>
            <p:cNvCxnSpPr/>
            <p:nvPr/>
          </p:nvCxnSpPr>
          <p:spPr>
            <a:xfrm rot="16200000" flipH="1">
              <a:off x="8861661" y="4766650"/>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68" name="Rounded Rectangle 167"/>
            <p:cNvSpPr/>
            <p:nvPr/>
          </p:nvSpPr>
          <p:spPr bwMode="auto">
            <a:xfrm>
              <a:off x="10052296" y="4178528"/>
              <a:ext cx="1138026" cy="59938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169" name="Straight Arrow Connector 168"/>
            <p:cNvCxnSpPr/>
            <p:nvPr/>
          </p:nvCxnSpPr>
          <p:spPr>
            <a:xfrm>
              <a:off x="10621309" y="4794283"/>
              <a:ext cx="0" cy="457200"/>
            </a:xfrm>
            <a:prstGeom prst="straightConnector1">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70" name="Group 169"/>
            <p:cNvGrpSpPr/>
            <p:nvPr/>
          </p:nvGrpSpPr>
          <p:grpSpPr>
            <a:xfrm>
              <a:off x="9901292" y="5286433"/>
              <a:ext cx="1440034" cy="508827"/>
              <a:chOff x="256139" y="5295218"/>
              <a:chExt cx="1440034" cy="508827"/>
            </a:xfrm>
          </p:grpSpPr>
          <p:sp>
            <p:nvSpPr>
              <p:cNvPr id="173" name="Rounded Rectangle 172"/>
              <p:cNvSpPr/>
              <p:nvPr/>
            </p:nvSpPr>
            <p:spPr bwMode="auto">
              <a:xfrm>
                <a:off x="256139"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74" name="Rounded Rectangle 173"/>
              <p:cNvSpPr/>
              <p:nvPr/>
            </p:nvSpPr>
            <p:spPr bwMode="auto">
              <a:xfrm>
                <a:off x="758322"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75" name="Rounded Rectangle 174"/>
              <p:cNvSpPr/>
              <p:nvPr/>
            </p:nvSpPr>
            <p:spPr bwMode="auto">
              <a:xfrm>
                <a:off x="1260505" y="5295218"/>
                <a:ext cx="435668" cy="50882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cxnSp>
          <p:nvCxnSpPr>
            <p:cNvPr id="171" name="Elbow Connector 170"/>
            <p:cNvCxnSpPr/>
            <p:nvPr/>
          </p:nvCxnSpPr>
          <p:spPr>
            <a:xfrm rot="5400000">
              <a:off x="10139872" y="476958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72" name="Elbow Connector 171"/>
            <p:cNvCxnSpPr/>
            <p:nvPr/>
          </p:nvCxnSpPr>
          <p:spPr>
            <a:xfrm rot="16200000" flipH="1">
              <a:off x="10640635" y="4769581"/>
              <a:ext cx="457200" cy="502920"/>
            </a:xfrm>
            <a:prstGeom prst="bentConnector3">
              <a:avLst>
                <a:gd name="adj1" fmla="val 4944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
          <p:nvSpPr>
            <p:cNvPr id="184" name="TextBox 183"/>
            <p:cNvSpPr txBox="1"/>
            <p:nvPr/>
          </p:nvSpPr>
          <p:spPr>
            <a:xfrm>
              <a:off x="1046892" y="4309142"/>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85" name="TextBox 184"/>
            <p:cNvSpPr txBox="1"/>
            <p:nvPr/>
          </p:nvSpPr>
          <p:spPr>
            <a:xfrm>
              <a:off x="8290906" y="4282766"/>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86" name="TextBox 185"/>
            <p:cNvSpPr txBox="1"/>
            <p:nvPr/>
          </p:nvSpPr>
          <p:spPr>
            <a:xfrm>
              <a:off x="4647962" y="4309142"/>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87" name="TextBox 186"/>
            <p:cNvSpPr txBox="1"/>
            <p:nvPr/>
          </p:nvSpPr>
          <p:spPr>
            <a:xfrm>
              <a:off x="6418144" y="4309142"/>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88" name="TextBox 187"/>
            <p:cNvSpPr txBox="1"/>
            <p:nvPr/>
          </p:nvSpPr>
          <p:spPr>
            <a:xfrm>
              <a:off x="2818046" y="4309142"/>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89" name="TextBox 188"/>
            <p:cNvSpPr txBox="1"/>
            <p:nvPr/>
          </p:nvSpPr>
          <p:spPr>
            <a:xfrm>
              <a:off x="10087471" y="4282766"/>
              <a:ext cx="1090939" cy="38940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Partition</a:t>
              </a:r>
            </a:p>
          </p:txBody>
        </p:sp>
        <p:sp>
          <p:nvSpPr>
            <p:cNvPr id="190" name="TextBox 189"/>
            <p:cNvSpPr txBox="1"/>
            <p:nvPr/>
          </p:nvSpPr>
          <p:spPr>
            <a:xfrm>
              <a:off x="738794" y="5726186"/>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sp>
          <p:nvSpPr>
            <p:cNvPr id="191" name="TextBox 190"/>
            <p:cNvSpPr txBox="1"/>
            <p:nvPr/>
          </p:nvSpPr>
          <p:spPr>
            <a:xfrm>
              <a:off x="2500187" y="5729117"/>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sp>
          <p:nvSpPr>
            <p:cNvPr id="192" name="TextBox 191"/>
            <p:cNvSpPr txBox="1"/>
            <p:nvPr/>
          </p:nvSpPr>
          <p:spPr>
            <a:xfrm>
              <a:off x="4270370" y="5679297"/>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sp>
          <p:nvSpPr>
            <p:cNvPr id="193" name="TextBox 192"/>
            <p:cNvSpPr txBox="1"/>
            <p:nvPr/>
          </p:nvSpPr>
          <p:spPr>
            <a:xfrm>
              <a:off x="6146064" y="5682228"/>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sp>
          <p:nvSpPr>
            <p:cNvPr id="194" name="TextBox 193"/>
            <p:cNvSpPr txBox="1"/>
            <p:nvPr/>
          </p:nvSpPr>
          <p:spPr>
            <a:xfrm>
              <a:off x="8012970" y="5676369"/>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sp>
          <p:nvSpPr>
            <p:cNvPr id="195" name="TextBox 194"/>
            <p:cNvSpPr txBox="1"/>
            <p:nvPr/>
          </p:nvSpPr>
          <p:spPr>
            <a:xfrm>
              <a:off x="9739195" y="5679299"/>
              <a:ext cx="1559535" cy="426677"/>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Buckets / Clusters</a:t>
              </a:r>
            </a:p>
          </p:txBody>
        </p:sp>
      </p:grpSp>
    </p:spTree>
    <p:extLst>
      <p:ext uri="{BB962C8B-B14F-4D97-AF65-F5344CB8AC3E}">
        <p14:creationId xmlns:p14="http://schemas.microsoft.com/office/powerpoint/2010/main" val="194448880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 Customers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32</a:t>
            </a:fld>
            <a:endParaRPr lang="en-US" dirty="0"/>
          </a:p>
        </p:txBody>
      </p:sp>
      <p:pic>
        <p:nvPicPr>
          <p:cNvPr id="10" name="Picture 9"/>
          <p:cNvPicPr>
            <a:picLocks noChangeAspect="1"/>
          </p:cNvPicPr>
          <p:nvPr/>
        </p:nvPicPr>
        <p:blipFill>
          <a:blip r:embed="rId2"/>
          <a:stretch>
            <a:fillRect/>
          </a:stretch>
        </p:blipFill>
        <p:spPr>
          <a:xfrm>
            <a:off x="1157938" y="2137641"/>
            <a:ext cx="10487025" cy="3543300"/>
          </a:xfrm>
          <a:prstGeom prst="rect">
            <a:avLst/>
          </a:prstGeom>
          <a:ln>
            <a:solidFill>
              <a:schemeClr val="bg2"/>
            </a:solidFill>
          </a:ln>
        </p:spPr>
      </p:pic>
      <p:sp>
        <p:nvSpPr>
          <p:cNvPr id="12" name="TextBox 11"/>
          <p:cNvSpPr txBox="1"/>
          <p:nvPr/>
        </p:nvSpPr>
        <p:spPr>
          <a:xfrm>
            <a:off x="369453" y="1330043"/>
            <a:ext cx="1376219" cy="304800"/>
          </a:xfrm>
          <a:prstGeom prst="rect">
            <a:avLst/>
          </a:prstGeom>
          <a:solidFill>
            <a:schemeClr val="accent4">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Customer Id</a:t>
            </a:r>
          </a:p>
        </p:txBody>
      </p:sp>
      <p:cxnSp>
        <p:nvCxnSpPr>
          <p:cNvPr id="18" name="Straight Arrow Connector 17"/>
          <p:cNvCxnSpPr/>
          <p:nvPr/>
        </p:nvCxnSpPr>
        <p:spPr>
          <a:xfrm>
            <a:off x="1057563" y="1634843"/>
            <a:ext cx="217055" cy="502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50144" y="1339286"/>
            <a:ext cx="1547090" cy="304800"/>
          </a:xfrm>
          <a:prstGeom prst="rect">
            <a:avLst/>
          </a:prstGeom>
          <a:solidFill>
            <a:schemeClr val="accent1">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Customer Name</a:t>
            </a:r>
          </a:p>
        </p:txBody>
      </p:sp>
      <p:cxnSp>
        <p:nvCxnSpPr>
          <p:cNvPr id="22" name="Straight Arrow Connector 21"/>
          <p:cNvCxnSpPr>
            <a:stCxn id="20" idx="2"/>
            <a:endCxn id="17" idx="0"/>
          </p:cNvCxnSpPr>
          <p:nvPr/>
        </p:nvCxnSpPr>
        <p:spPr>
          <a:xfrm flipH="1">
            <a:off x="2386445" y="1644086"/>
            <a:ext cx="1237244" cy="5131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20966" y="1350589"/>
            <a:ext cx="1828798" cy="304800"/>
          </a:xfrm>
          <a:prstGeom prst="rect">
            <a:avLst/>
          </a:prstGeom>
          <a:solidFill>
            <a:schemeClr val="accent3">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Email Preferences</a:t>
            </a:r>
          </a:p>
        </p:txBody>
      </p:sp>
      <p:cxnSp>
        <p:nvCxnSpPr>
          <p:cNvPr id="25" name="Straight Arrow Connector 24"/>
          <p:cNvCxnSpPr>
            <a:stCxn id="23" idx="2"/>
            <a:endCxn id="19" idx="0"/>
          </p:cNvCxnSpPr>
          <p:nvPr/>
        </p:nvCxnSpPr>
        <p:spPr>
          <a:xfrm flipH="1">
            <a:off x="4670136" y="1655389"/>
            <a:ext cx="1465229" cy="501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771951" y="5893635"/>
            <a:ext cx="1547090" cy="304800"/>
          </a:xfrm>
          <a:prstGeom prst="rect">
            <a:avLst/>
          </a:prstGeom>
          <a:solidFill>
            <a:schemeClr val="tx2">
              <a:lumMod val="60000"/>
              <a:lumOff val="40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Billing Address</a:t>
            </a:r>
          </a:p>
        </p:txBody>
      </p:sp>
      <p:cxnSp>
        <p:nvCxnSpPr>
          <p:cNvPr id="28" name="Straight Arrow Connector 27"/>
          <p:cNvCxnSpPr>
            <a:stCxn id="26" idx="0"/>
          </p:cNvCxnSpPr>
          <p:nvPr/>
        </p:nvCxnSpPr>
        <p:spPr>
          <a:xfrm flipH="1" flipV="1">
            <a:off x="6216073" y="5430563"/>
            <a:ext cx="1329423" cy="4630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573002" y="3756891"/>
            <a:ext cx="1794163" cy="304800"/>
          </a:xfrm>
          <a:prstGeom prst="rect">
            <a:avLst/>
          </a:prstGeom>
          <a:solidFill>
            <a:schemeClr val="accent5">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Shipping Address</a:t>
            </a:r>
          </a:p>
        </p:txBody>
      </p:sp>
      <p:sp>
        <p:nvSpPr>
          <p:cNvPr id="38" name="Rectangle 37"/>
          <p:cNvSpPr/>
          <p:nvPr/>
        </p:nvSpPr>
        <p:spPr bwMode="auto">
          <a:xfrm>
            <a:off x="1166090" y="2157268"/>
            <a:ext cx="579582" cy="230908"/>
          </a:xfrm>
          <a:prstGeom prst="rect">
            <a:avLst/>
          </a:prstGeom>
          <a:solidFill>
            <a:schemeClr val="accent4">
              <a:lumMod val="7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34" name="Straight Arrow Connector 33"/>
          <p:cNvCxnSpPr>
            <a:stCxn id="29" idx="0"/>
          </p:cNvCxnSpPr>
          <p:nvPr/>
        </p:nvCxnSpPr>
        <p:spPr>
          <a:xfrm flipH="1" flipV="1">
            <a:off x="8097981" y="3334328"/>
            <a:ext cx="2372103" cy="4225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645894" y="3108039"/>
            <a:ext cx="6725892" cy="230908"/>
          </a:xfrm>
          <a:prstGeom prst="rect">
            <a:avLst/>
          </a:prstGeom>
          <a:solidFill>
            <a:schemeClr val="accent5">
              <a:lumMod val="7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 name="Rectangle 16"/>
          <p:cNvSpPr/>
          <p:nvPr/>
        </p:nvSpPr>
        <p:spPr bwMode="auto">
          <a:xfrm>
            <a:off x="1798781" y="2157268"/>
            <a:ext cx="1175328" cy="230908"/>
          </a:xfrm>
          <a:prstGeom prst="rect">
            <a:avLst/>
          </a:prstGeom>
          <a:solidFill>
            <a:schemeClr val="accent1">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ectangle 18"/>
          <p:cNvSpPr/>
          <p:nvPr/>
        </p:nvSpPr>
        <p:spPr bwMode="auto">
          <a:xfrm>
            <a:off x="3031835" y="2157268"/>
            <a:ext cx="3276602" cy="230908"/>
          </a:xfrm>
          <a:prstGeom prst="rect">
            <a:avLst/>
          </a:prstGeom>
          <a:solidFill>
            <a:schemeClr val="accent3">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Rectangle 20"/>
          <p:cNvSpPr/>
          <p:nvPr/>
        </p:nvSpPr>
        <p:spPr bwMode="auto">
          <a:xfrm>
            <a:off x="1157938" y="5215919"/>
            <a:ext cx="5058135" cy="230908"/>
          </a:xfrm>
          <a:prstGeom prst="rect">
            <a:avLst/>
          </a:prstGeom>
          <a:solidFill>
            <a:schemeClr val="bg2">
              <a:lumMod val="2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Rectangle 23"/>
          <p:cNvSpPr/>
          <p:nvPr/>
        </p:nvSpPr>
        <p:spPr bwMode="auto">
          <a:xfrm>
            <a:off x="7041502" y="4985011"/>
            <a:ext cx="2444243" cy="230908"/>
          </a:xfrm>
          <a:prstGeom prst="rect">
            <a:avLst/>
          </a:prstGeom>
          <a:solidFill>
            <a:schemeClr val="bg2">
              <a:lumMod val="25000"/>
              <a:alpha val="2784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7" name="Straight Arrow Connector 6"/>
          <p:cNvCxnSpPr>
            <a:stCxn id="26" idx="0"/>
            <a:endCxn id="24" idx="2"/>
          </p:cNvCxnSpPr>
          <p:nvPr/>
        </p:nvCxnSpPr>
        <p:spPr>
          <a:xfrm flipV="1">
            <a:off x="7545496" y="5215919"/>
            <a:ext cx="718128" cy="6777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70237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 Orders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33</a:t>
            </a:fld>
            <a:endParaRPr lang="en-US" dirty="0"/>
          </a:p>
        </p:txBody>
      </p:sp>
      <p:pic>
        <p:nvPicPr>
          <p:cNvPr id="4" name="Picture 3"/>
          <p:cNvPicPr>
            <a:picLocks noChangeAspect="1"/>
          </p:cNvPicPr>
          <p:nvPr/>
        </p:nvPicPr>
        <p:blipFill>
          <a:blip r:embed="rId2"/>
          <a:stretch>
            <a:fillRect/>
          </a:stretch>
        </p:blipFill>
        <p:spPr>
          <a:xfrm>
            <a:off x="414337" y="2581275"/>
            <a:ext cx="11363325" cy="1695450"/>
          </a:xfrm>
          <a:prstGeom prst="rect">
            <a:avLst/>
          </a:prstGeom>
          <a:ln>
            <a:solidFill>
              <a:schemeClr val="bg1">
                <a:lumMod val="95000"/>
              </a:schemeClr>
            </a:solidFill>
          </a:ln>
        </p:spPr>
      </p:pic>
      <p:sp>
        <p:nvSpPr>
          <p:cNvPr id="5" name="TextBox 4"/>
          <p:cNvSpPr txBox="1"/>
          <p:nvPr/>
        </p:nvSpPr>
        <p:spPr>
          <a:xfrm>
            <a:off x="268927" y="2008353"/>
            <a:ext cx="1376219" cy="304800"/>
          </a:xfrm>
          <a:prstGeom prst="rect">
            <a:avLst/>
          </a:prstGeom>
          <a:solidFill>
            <a:schemeClr val="accent4">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Customer Id</a:t>
            </a:r>
          </a:p>
        </p:txBody>
      </p:sp>
      <p:sp>
        <p:nvSpPr>
          <p:cNvPr id="6" name="TextBox 5"/>
          <p:cNvSpPr txBox="1"/>
          <p:nvPr/>
        </p:nvSpPr>
        <p:spPr>
          <a:xfrm>
            <a:off x="2821710" y="1990014"/>
            <a:ext cx="2110508" cy="304800"/>
          </a:xfrm>
          <a:prstGeom prst="rect">
            <a:avLst/>
          </a:prstGeom>
          <a:solidFill>
            <a:schemeClr val="accent1">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Order Data and Time</a:t>
            </a:r>
          </a:p>
        </p:txBody>
      </p:sp>
      <p:sp>
        <p:nvSpPr>
          <p:cNvPr id="7" name="TextBox 6"/>
          <p:cNvSpPr txBox="1"/>
          <p:nvPr/>
        </p:nvSpPr>
        <p:spPr>
          <a:xfrm>
            <a:off x="414337" y="4692086"/>
            <a:ext cx="1828798" cy="304800"/>
          </a:xfrm>
          <a:prstGeom prst="rect">
            <a:avLst/>
          </a:prstGeom>
          <a:solidFill>
            <a:schemeClr val="accent3">
              <a:lumMod val="75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Order Id</a:t>
            </a:r>
          </a:p>
        </p:txBody>
      </p:sp>
      <p:sp>
        <p:nvSpPr>
          <p:cNvPr id="8" name="TextBox 7"/>
          <p:cNvSpPr txBox="1"/>
          <p:nvPr/>
        </p:nvSpPr>
        <p:spPr>
          <a:xfrm>
            <a:off x="7118927" y="4789081"/>
            <a:ext cx="1547090" cy="304800"/>
          </a:xfrm>
          <a:prstGeom prst="rect">
            <a:avLst/>
          </a:prstGeom>
          <a:solidFill>
            <a:schemeClr val="tx2">
              <a:lumMod val="60000"/>
              <a:lumOff val="40000"/>
            </a:schemeClr>
          </a:solidFill>
        </p:spPr>
        <p:txBody>
          <a:bodyPr wrap="none" lIns="182880" tIns="146304" rIns="182880" bIns="146304" rtlCol="0" anchor="ctr">
            <a:noAutofit/>
          </a:bodyPr>
          <a:lstStyle/>
          <a:p>
            <a:pPr algn="ctr">
              <a:lnSpc>
                <a:spcPct val="90000"/>
              </a:lnSpc>
              <a:spcAft>
                <a:spcPts val="600"/>
              </a:spcAft>
            </a:pPr>
            <a:r>
              <a:rPr lang="en-US" sz="1600" dirty="0">
                <a:solidFill>
                  <a:schemeClr val="bg1"/>
                </a:solidFill>
              </a:rPr>
              <a:t>Product Details</a:t>
            </a:r>
          </a:p>
        </p:txBody>
      </p:sp>
      <p:sp>
        <p:nvSpPr>
          <p:cNvPr id="9" name="Rectangle 8"/>
          <p:cNvSpPr/>
          <p:nvPr/>
        </p:nvSpPr>
        <p:spPr bwMode="auto">
          <a:xfrm>
            <a:off x="480291" y="2590379"/>
            <a:ext cx="517239" cy="245186"/>
          </a:xfrm>
          <a:prstGeom prst="rect">
            <a:avLst/>
          </a:prstGeom>
          <a:solidFill>
            <a:schemeClr val="accent4">
              <a:lumMod val="75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Rectangle 9"/>
          <p:cNvSpPr/>
          <p:nvPr/>
        </p:nvSpPr>
        <p:spPr bwMode="auto">
          <a:xfrm>
            <a:off x="1824190" y="2613471"/>
            <a:ext cx="2396828" cy="245186"/>
          </a:xfrm>
          <a:prstGeom prst="rect">
            <a:avLst/>
          </a:prstGeom>
          <a:solidFill>
            <a:schemeClr val="accent1">
              <a:lumMod val="50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Rectangle 10"/>
          <p:cNvSpPr/>
          <p:nvPr/>
        </p:nvSpPr>
        <p:spPr bwMode="auto">
          <a:xfrm>
            <a:off x="4184073" y="3961953"/>
            <a:ext cx="7416799" cy="245186"/>
          </a:xfrm>
          <a:prstGeom prst="rect">
            <a:avLst/>
          </a:prstGeom>
          <a:solidFill>
            <a:schemeClr val="tx1">
              <a:lumMod val="65000"/>
              <a:lumOff val="35000"/>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ectangle 11"/>
          <p:cNvSpPr/>
          <p:nvPr/>
        </p:nvSpPr>
        <p:spPr bwMode="auto">
          <a:xfrm>
            <a:off x="1020616" y="3934268"/>
            <a:ext cx="624530" cy="245186"/>
          </a:xfrm>
          <a:prstGeom prst="rect">
            <a:avLst/>
          </a:prstGeom>
          <a:solidFill>
            <a:schemeClr val="accent3">
              <a:alpha val="56863"/>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4" name="Straight Arrow Connector 13"/>
          <p:cNvCxnSpPr>
            <a:stCxn id="6" idx="2"/>
            <a:endCxn id="10" idx="0"/>
          </p:cNvCxnSpPr>
          <p:nvPr/>
        </p:nvCxnSpPr>
        <p:spPr>
          <a:xfrm flipH="1">
            <a:off x="3022604" y="2294814"/>
            <a:ext cx="854360" cy="3186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a:endCxn id="11" idx="2"/>
          </p:cNvCxnSpPr>
          <p:nvPr/>
        </p:nvCxnSpPr>
        <p:spPr>
          <a:xfrm flipV="1">
            <a:off x="7892472" y="4207139"/>
            <a:ext cx="1" cy="5819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0"/>
            <a:endCxn id="12" idx="2"/>
          </p:cNvCxnSpPr>
          <p:nvPr/>
        </p:nvCxnSpPr>
        <p:spPr>
          <a:xfrm flipV="1">
            <a:off x="1328736" y="4179454"/>
            <a:ext cx="4145" cy="5126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9" idx="0"/>
          </p:cNvCxnSpPr>
          <p:nvPr/>
        </p:nvCxnSpPr>
        <p:spPr>
          <a:xfrm flipH="1">
            <a:off x="738911" y="2313153"/>
            <a:ext cx="218126" cy="2772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9482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Table Creation</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39946727"/>
              </p:ext>
            </p:extLst>
          </p:nvPr>
        </p:nvGraphicFramePr>
        <p:xfrm>
          <a:off x="554606" y="1430348"/>
          <a:ext cx="5518975" cy="5141254"/>
        </p:xfrm>
        <a:graphic>
          <a:graphicData uri="http://schemas.openxmlformats.org/drawingml/2006/table">
            <a:tbl>
              <a:tblPr firstRow="1" bandRow="1">
                <a:tableStyleId>{C083E6E3-FA7D-4D7B-A595-EF9225AFEA82}</a:tableStyleId>
              </a:tblPr>
              <a:tblGrid>
                <a:gridCol w="1679373">
                  <a:extLst>
                    <a:ext uri="{9D8B030D-6E8A-4147-A177-3AD203B41FA5}">
                      <a16:colId xmlns:a16="http://schemas.microsoft.com/office/drawing/2014/main" val="1384300322"/>
                    </a:ext>
                  </a:extLst>
                </a:gridCol>
                <a:gridCol w="3839602">
                  <a:extLst>
                    <a:ext uri="{9D8B030D-6E8A-4147-A177-3AD203B41FA5}">
                      <a16:colId xmlns:a16="http://schemas.microsoft.com/office/drawing/2014/main" val="4056424228"/>
                    </a:ext>
                  </a:extLst>
                </a:gridCol>
              </a:tblGrid>
              <a:tr h="1040878">
                <a:tc>
                  <a:txBody>
                    <a:bodyPr/>
                    <a:lstStyle/>
                    <a:p>
                      <a:r>
                        <a:rPr lang="en-US" sz="1400" b="0" dirty="0">
                          <a:solidFill>
                            <a:schemeClr val="tx1">
                              <a:lumMod val="65000"/>
                              <a:lumOff val="35000"/>
                            </a:schemeClr>
                          </a:solidFill>
                        </a:rPr>
                        <a:t>Internal</a:t>
                      </a:r>
                      <a:r>
                        <a:rPr lang="en-US" sz="1400" b="0" baseline="0" dirty="0">
                          <a:solidFill>
                            <a:schemeClr val="tx1">
                              <a:lumMod val="65000"/>
                              <a:lumOff val="35000"/>
                            </a:schemeClr>
                          </a:solidFill>
                        </a:rPr>
                        <a:t> Tables</a:t>
                      </a:r>
                      <a:endParaRPr lang="en-US" sz="1400" b="0" dirty="0">
                        <a:solidFill>
                          <a:schemeClr val="tx1">
                            <a:lumMod val="65000"/>
                            <a:lumOff val="35000"/>
                          </a:schemeClr>
                        </a:solidFill>
                      </a:endParaRP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rPr>
                        <a:t>Manage/control the data.  </a:t>
                      </a:r>
                    </a:p>
                    <a:p>
                      <a:pPr marL="0" marR="0" indent="0" algn="l" defTabSz="914367" rtl="0" eaLnBrk="1" fontAlgn="auto" latinLnBrk="0" hangingPunct="1">
                        <a:lnSpc>
                          <a:spcPct val="100000"/>
                        </a:lnSpc>
                        <a:spcBef>
                          <a:spcPts val="0"/>
                        </a:spcBef>
                        <a:spcAft>
                          <a:spcPts val="0"/>
                        </a:spcAft>
                        <a:buClrTx/>
                        <a:buSzTx/>
                        <a:buFontTx/>
                        <a:buNone/>
                        <a:tabLst/>
                        <a:defRPr/>
                      </a:pPr>
                      <a:r>
                        <a:rPr lang="en-US" sz="1400" b="0" dirty="0">
                          <a:solidFill>
                            <a:schemeClr val="tx1">
                              <a:lumMod val="65000"/>
                              <a:lumOff val="35000"/>
                            </a:schemeClr>
                          </a:solidFill>
                        </a:rPr>
                        <a:t>If an internal table is dropped, the associated data is deleted. Default.</a:t>
                      </a:r>
                    </a:p>
                  </a:txBody>
                  <a:tcPr anchor="ctr"/>
                </a:tc>
                <a:extLst>
                  <a:ext uri="{0D108BD9-81ED-4DB2-BD59-A6C34878D82A}">
                    <a16:rowId xmlns:a16="http://schemas.microsoft.com/office/drawing/2014/main" val="1205131065"/>
                  </a:ext>
                </a:extLst>
              </a:tr>
              <a:tr h="986427">
                <a:tc>
                  <a:txBody>
                    <a:bodyPr/>
                    <a:lstStyle/>
                    <a:p>
                      <a:r>
                        <a:rPr lang="en-US" sz="1400" dirty="0">
                          <a:solidFill>
                            <a:schemeClr val="tx1">
                              <a:lumMod val="65000"/>
                              <a:lumOff val="35000"/>
                            </a:schemeClr>
                          </a:solidFill>
                        </a:rPr>
                        <a:t>External Tables</a:t>
                      </a:r>
                    </a:p>
                  </a:txBody>
                  <a:tcPr anchor="ctr"/>
                </a:tc>
                <a:tc>
                  <a:txBody>
                    <a:bodyPr/>
                    <a:lstStyle/>
                    <a:p>
                      <a:r>
                        <a:rPr lang="en-US" sz="1400" dirty="0">
                          <a:solidFill>
                            <a:schemeClr val="tx1">
                              <a:lumMod val="65000"/>
                              <a:lumOff val="35000"/>
                            </a:schemeClr>
                          </a:solidFill>
                        </a:rPr>
                        <a:t>Do not manage/control the data. </a:t>
                      </a:r>
                    </a:p>
                    <a:p>
                      <a:r>
                        <a:rPr lang="en-US" sz="1400" dirty="0">
                          <a:solidFill>
                            <a:schemeClr val="tx1">
                              <a:lumMod val="65000"/>
                              <a:lumOff val="35000"/>
                            </a:schemeClr>
                          </a:solidFill>
                        </a:rPr>
                        <a:t>If an external</a:t>
                      </a:r>
                      <a:r>
                        <a:rPr lang="en-US" sz="1400" baseline="0" dirty="0">
                          <a:solidFill>
                            <a:schemeClr val="tx1">
                              <a:lumMod val="65000"/>
                              <a:lumOff val="35000"/>
                            </a:schemeClr>
                          </a:solidFill>
                        </a:rPr>
                        <a:t> table </a:t>
                      </a:r>
                      <a:r>
                        <a:rPr lang="en-US" sz="1400" dirty="0">
                          <a:solidFill>
                            <a:schemeClr val="tx1">
                              <a:lumMod val="65000"/>
                              <a:lumOff val="35000"/>
                            </a:schemeClr>
                          </a:solidFill>
                        </a:rPr>
                        <a:t>is dropped the associated data is not deleted.</a:t>
                      </a:r>
                      <a:endParaRPr lang="en-US" sz="1600" dirty="0">
                        <a:solidFill>
                          <a:schemeClr val="tx1">
                            <a:lumMod val="65000"/>
                            <a:lumOff val="35000"/>
                          </a:schemeClr>
                        </a:solidFill>
                      </a:endParaRPr>
                    </a:p>
                  </a:txBody>
                  <a:tcPr anchor="ctr"/>
                </a:tc>
                <a:extLst>
                  <a:ext uri="{0D108BD9-81ED-4DB2-BD59-A6C34878D82A}">
                    <a16:rowId xmlns:a16="http://schemas.microsoft.com/office/drawing/2014/main" val="2828221985"/>
                  </a:ext>
                </a:extLst>
              </a:tr>
              <a:tr h="2124189">
                <a:tc>
                  <a:txBody>
                    <a:bodyPr/>
                    <a:lstStyle/>
                    <a:p>
                      <a:r>
                        <a:rPr lang="en-US" sz="1400" dirty="0">
                          <a:solidFill>
                            <a:schemeClr val="tx1">
                              <a:lumMod val="65000"/>
                              <a:lumOff val="35000"/>
                            </a:schemeClr>
                          </a:solidFill>
                        </a:rPr>
                        <a:t>LOCATION</a:t>
                      </a:r>
                    </a:p>
                  </a:txBody>
                  <a:tcPr anchor="ctr"/>
                </a:tc>
                <a:tc>
                  <a:txBody>
                    <a:bodyPr/>
                    <a:lstStyle/>
                    <a:p>
                      <a:pPr marL="0" indent="0">
                        <a:spcAft>
                          <a:spcPts val="600"/>
                        </a:spcAft>
                        <a:buFont typeface="Arial" panose="020B0604020202020204" pitchFamily="34" charset="0"/>
                        <a:buNone/>
                      </a:pPr>
                      <a:r>
                        <a:rPr lang="en-US" sz="1400" dirty="0">
                          <a:solidFill>
                            <a:schemeClr val="tx1">
                              <a:lumMod val="65000"/>
                              <a:lumOff val="35000"/>
                            </a:schemeClr>
                          </a:solidFill>
                        </a:rPr>
                        <a:t>Locatio</a:t>
                      </a:r>
                      <a:r>
                        <a:rPr lang="en-US" sz="1400" baseline="0" dirty="0">
                          <a:solidFill>
                            <a:schemeClr val="tx1">
                              <a:lumMod val="65000"/>
                              <a:lumOff val="35000"/>
                            </a:schemeClr>
                          </a:solidFill>
                        </a:rPr>
                        <a:t>n of</a:t>
                      </a:r>
                      <a:r>
                        <a:rPr lang="en-US" sz="1400" dirty="0">
                          <a:solidFill>
                            <a:schemeClr val="tx1">
                              <a:lumMod val="65000"/>
                              <a:lumOff val="35000"/>
                            </a:schemeClr>
                          </a:solidFill>
                        </a:rPr>
                        <a:t> the data can be specified with LOCATION keyword</a:t>
                      </a:r>
                    </a:p>
                    <a:p>
                      <a:pPr marL="342917" lvl="0" indent="-274320">
                        <a:spcAft>
                          <a:spcPts val="600"/>
                        </a:spcAft>
                        <a:buFont typeface="Arial" panose="020B0604020202020204" pitchFamily="34" charset="0"/>
                        <a:buChar char="•"/>
                      </a:pPr>
                      <a:r>
                        <a:rPr lang="en-US" sz="1400" dirty="0">
                          <a:solidFill>
                            <a:schemeClr val="tx1">
                              <a:lumMod val="65000"/>
                              <a:lumOff val="35000"/>
                            </a:schemeClr>
                          </a:solidFill>
                        </a:rPr>
                        <a:t>Location</a:t>
                      </a:r>
                      <a:r>
                        <a:rPr lang="en-US" sz="1400" baseline="0" dirty="0">
                          <a:solidFill>
                            <a:schemeClr val="tx1">
                              <a:lumMod val="65000"/>
                              <a:lumOff val="35000"/>
                            </a:schemeClr>
                          </a:solidFill>
                        </a:rPr>
                        <a:t> can be a </a:t>
                      </a:r>
                      <a:r>
                        <a:rPr lang="en-US" sz="1400" dirty="0">
                          <a:solidFill>
                            <a:schemeClr val="tx1">
                              <a:lumMod val="65000"/>
                              <a:lumOff val="35000"/>
                            </a:schemeClr>
                          </a:solidFill>
                        </a:rPr>
                        <a:t>HDFS folder that already has the data.</a:t>
                      </a:r>
                      <a:r>
                        <a:rPr lang="en-US" sz="1400" baseline="0" dirty="0">
                          <a:solidFill>
                            <a:schemeClr val="tx1">
                              <a:lumMod val="65000"/>
                              <a:lumOff val="35000"/>
                            </a:schemeClr>
                          </a:solidFill>
                        </a:rPr>
                        <a:t> Or d</a:t>
                      </a:r>
                      <a:r>
                        <a:rPr lang="en-US" sz="1400" dirty="0">
                          <a:solidFill>
                            <a:schemeClr val="tx1">
                              <a:lumMod val="65000"/>
                              <a:lumOff val="35000"/>
                            </a:schemeClr>
                          </a:solidFill>
                        </a:rPr>
                        <a:t>ata can be added later to an empty folder.</a:t>
                      </a:r>
                    </a:p>
                    <a:p>
                      <a:pPr marL="342917" lvl="0" indent="-274320">
                        <a:buFont typeface="Arial" panose="020B0604020202020204" pitchFamily="34" charset="0"/>
                        <a:buChar char="•"/>
                      </a:pPr>
                      <a:r>
                        <a:rPr lang="en-US" sz="1400" dirty="0">
                          <a:solidFill>
                            <a:schemeClr val="tx1">
                              <a:lumMod val="65000"/>
                              <a:lumOff val="35000"/>
                            </a:schemeClr>
                          </a:solidFill>
                        </a:rPr>
                        <a:t>If not specified, default</a:t>
                      </a:r>
                      <a:r>
                        <a:rPr lang="en-US" sz="1400" baseline="0" dirty="0">
                          <a:solidFill>
                            <a:schemeClr val="tx1">
                              <a:lumMod val="65000"/>
                              <a:lumOff val="35000"/>
                            </a:schemeClr>
                          </a:solidFill>
                        </a:rPr>
                        <a:t> </a:t>
                      </a:r>
                      <a:r>
                        <a:rPr lang="en-US" sz="1400" dirty="0">
                          <a:solidFill>
                            <a:schemeClr val="tx1">
                              <a:lumMod val="65000"/>
                              <a:lumOff val="35000"/>
                            </a:schemeClr>
                          </a:solidFill>
                        </a:rPr>
                        <a:t>is: /hive/warehouse/</a:t>
                      </a:r>
                      <a:endParaRPr lang="en-US" sz="1400" i="1" dirty="0">
                        <a:solidFill>
                          <a:schemeClr val="tx1">
                            <a:lumMod val="65000"/>
                            <a:lumOff val="35000"/>
                          </a:schemeClr>
                        </a:solidFill>
                      </a:endParaRPr>
                    </a:p>
                  </a:txBody>
                  <a:tcPr anchor="ctr"/>
                </a:tc>
                <a:extLst>
                  <a:ext uri="{0D108BD9-81ED-4DB2-BD59-A6C34878D82A}">
                    <a16:rowId xmlns:a16="http://schemas.microsoft.com/office/drawing/2014/main" val="2244621386"/>
                  </a:ext>
                </a:extLst>
              </a:tr>
              <a:tr h="989760">
                <a:tc>
                  <a:txBody>
                    <a:bodyPr/>
                    <a:lstStyle/>
                    <a:p>
                      <a:r>
                        <a:rPr lang="en-US" sz="1400" dirty="0">
                          <a:solidFill>
                            <a:schemeClr val="tx1">
                              <a:lumMod val="65000"/>
                              <a:lumOff val="35000"/>
                            </a:schemeClr>
                          </a:solidFill>
                        </a:rPr>
                        <a:t>Multiple Views</a:t>
                      </a:r>
                    </a:p>
                  </a:txBody>
                  <a:tcPr anchor="ctr"/>
                </a:tc>
                <a:tc>
                  <a:txBody>
                    <a:bodyPr/>
                    <a:lstStyle/>
                    <a:p>
                      <a:r>
                        <a:rPr lang="en-US" sz="1600" dirty="0">
                          <a:solidFill>
                            <a:schemeClr val="tx1">
                              <a:lumMod val="65000"/>
                              <a:lumOff val="35000"/>
                            </a:schemeClr>
                          </a:solidFill>
                        </a:rPr>
                        <a:t>Multiple</a:t>
                      </a:r>
                      <a:r>
                        <a:rPr lang="en-US" sz="1600" baseline="0" dirty="0">
                          <a:solidFill>
                            <a:schemeClr val="tx1">
                              <a:lumMod val="65000"/>
                              <a:lumOff val="35000"/>
                            </a:schemeClr>
                          </a:solidFill>
                        </a:rPr>
                        <a:t> tables can point to the same data</a:t>
                      </a:r>
                      <a:endParaRPr lang="en-US" sz="1600" dirty="0">
                        <a:solidFill>
                          <a:schemeClr val="tx1">
                            <a:lumMod val="65000"/>
                            <a:lumOff val="35000"/>
                          </a:schemeClr>
                        </a:solidFill>
                      </a:endParaRPr>
                    </a:p>
                  </a:txBody>
                  <a:tcPr anchor="ctr"/>
                </a:tc>
                <a:extLst>
                  <a:ext uri="{0D108BD9-81ED-4DB2-BD59-A6C34878D82A}">
                    <a16:rowId xmlns:a16="http://schemas.microsoft.com/office/drawing/2014/main" val="4016489077"/>
                  </a:ext>
                </a:extLst>
              </a:tr>
            </a:tbl>
          </a:graphicData>
        </a:graphic>
      </p:graphicFrame>
      <p:pic>
        <p:nvPicPr>
          <p:cNvPr id="8" name="Picture 7"/>
          <p:cNvPicPr>
            <a:picLocks noChangeAspect="1"/>
          </p:cNvPicPr>
          <p:nvPr/>
        </p:nvPicPr>
        <p:blipFill>
          <a:blip r:embed="rId3"/>
          <a:stretch>
            <a:fillRect/>
          </a:stretch>
        </p:blipFill>
        <p:spPr>
          <a:xfrm>
            <a:off x="6274603" y="1685001"/>
            <a:ext cx="5543550" cy="4610100"/>
          </a:xfrm>
          <a:prstGeom prst="rect">
            <a:avLst/>
          </a:prstGeom>
          <a:ln>
            <a:solidFill>
              <a:schemeClr val="bg2">
                <a:lumMod val="50000"/>
              </a:schemeClr>
            </a:solidFill>
          </a:ln>
        </p:spPr>
      </p:pic>
      <p:sp>
        <p:nvSpPr>
          <p:cNvPr id="7" name="TextBox 6"/>
          <p:cNvSpPr txBox="1"/>
          <p:nvPr/>
        </p:nvSpPr>
        <p:spPr>
          <a:xfrm>
            <a:off x="10475615" y="868218"/>
            <a:ext cx="1543560" cy="856043"/>
          </a:xfrm>
          <a:prstGeom prst="rect">
            <a:avLst/>
          </a:prstGeom>
          <a:solidFill>
            <a:schemeClr val="accent3"/>
          </a:solidFill>
        </p:spPr>
        <p:txBody>
          <a:bodyPr wrap="square" lIns="91440" tIns="91440" rIns="91440" bIns="91440" rtlCol="0">
            <a:noAutofit/>
          </a:bodyPr>
          <a:lstStyle/>
          <a:p>
            <a:pPr algn="ctr">
              <a:lnSpc>
                <a:spcPct val="90000"/>
              </a:lnSpc>
              <a:spcAft>
                <a:spcPts val="600"/>
              </a:spcAft>
            </a:pPr>
            <a:r>
              <a:rPr lang="en-US" sz="1600" dirty="0">
                <a:solidFill>
                  <a:schemeClr val="bg1"/>
                </a:solidFill>
              </a:rPr>
              <a:t>Hive supports complex types such as “map”</a:t>
            </a:r>
          </a:p>
        </p:txBody>
      </p:sp>
      <p:sp>
        <p:nvSpPr>
          <p:cNvPr id="10" name="TextBox 9"/>
          <p:cNvSpPr txBox="1"/>
          <p:nvPr/>
        </p:nvSpPr>
        <p:spPr>
          <a:xfrm>
            <a:off x="6988429" y="6149620"/>
            <a:ext cx="4658626" cy="557001"/>
          </a:xfrm>
          <a:prstGeom prst="rect">
            <a:avLst/>
          </a:prstGeom>
          <a:solidFill>
            <a:schemeClr val="bg1">
              <a:lumMod val="95000"/>
            </a:schemeClr>
          </a:solidFill>
        </p:spPr>
        <p:txBody>
          <a:bodyPr wrap="square" lIns="182880" tIns="91440" rIns="182880" bIns="91440" rtlCol="0">
            <a:noAutofit/>
          </a:bodyPr>
          <a:lstStyle/>
          <a:p>
            <a:pPr>
              <a:lnSpc>
                <a:spcPct val="90000"/>
              </a:lnSpc>
              <a:spcAft>
                <a:spcPts val="600"/>
              </a:spcAft>
            </a:pPr>
            <a:r>
              <a:rPr lang="en-US" sz="1400" dirty="0">
                <a:solidFill>
                  <a:schemeClr val="tx1">
                    <a:lumMod val="75000"/>
                    <a:lumOff val="25000"/>
                  </a:schemeClr>
                </a:solidFill>
                <a:latin typeface="Segoe UI Semibold" panose="020B0702040204020203" pitchFamily="34" charset="0"/>
                <a:cs typeface="Segoe UI Semibold" panose="020B0702040204020203" pitchFamily="34" charset="0"/>
              </a:rPr>
              <a:t>HDInsight Hive Tables can directly point to Azure Data Lake Store files</a:t>
            </a:r>
          </a:p>
        </p:txBody>
      </p:sp>
      <p:sp>
        <p:nvSpPr>
          <p:cNvPr id="4" name="Rectangle 3"/>
          <p:cNvSpPr/>
          <p:nvPr/>
        </p:nvSpPr>
        <p:spPr bwMode="auto">
          <a:xfrm>
            <a:off x="7535957" y="5105395"/>
            <a:ext cx="2430080" cy="173255"/>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1" name="Straight Arrow Connector 10"/>
          <p:cNvCxnSpPr>
            <a:stCxn id="7" idx="2"/>
          </p:cNvCxnSpPr>
          <p:nvPr/>
        </p:nvCxnSpPr>
        <p:spPr>
          <a:xfrm flipH="1">
            <a:off x="10298545" y="1724261"/>
            <a:ext cx="948850" cy="1388394"/>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0"/>
          </p:cNvCxnSpPr>
          <p:nvPr/>
        </p:nvCxnSpPr>
        <p:spPr>
          <a:xfrm flipH="1" flipV="1">
            <a:off x="8750998" y="5278650"/>
            <a:ext cx="566744" cy="870970"/>
          </a:xfrm>
          <a:prstGeom prst="straightConnector1">
            <a:avLst/>
          </a:prstGeom>
          <a:ln w="28575">
            <a:solidFill>
              <a:schemeClr val="accent4">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8056477" y="6688391"/>
            <a:ext cx="2974568" cy="195731"/>
          </a:xfrm>
          <a:prstGeom prst="rect">
            <a:avLst/>
          </a:prstGeom>
          <a:noFill/>
        </p:spPr>
        <p:txBody>
          <a:bodyPr wrap="none" lIns="0" tIns="0" rIns="0" bIns="0" rtlCol="0" anchor="ctr">
            <a:noAutofit/>
          </a:bodyPr>
          <a:lstStyle/>
          <a:p>
            <a:pPr>
              <a:lnSpc>
                <a:spcPct val="90000"/>
              </a:lnSpc>
              <a:spcAft>
                <a:spcPts val="600"/>
              </a:spcAft>
            </a:pPr>
            <a:r>
              <a:rPr lang="en-US" sz="1100" i="1" dirty="0">
                <a:solidFill>
                  <a:schemeClr val="tx1">
                    <a:lumMod val="85000"/>
                    <a:lumOff val="15000"/>
                  </a:schemeClr>
                </a:solidFill>
              </a:rPr>
              <a:t>* Order table creation is shown in notes sections</a:t>
            </a:r>
          </a:p>
        </p:txBody>
      </p:sp>
    </p:spTree>
    <p:extLst>
      <p:ext uri="{BB962C8B-B14F-4D97-AF65-F5344CB8AC3E}">
        <p14:creationId xmlns:p14="http://schemas.microsoft.com/office/powerpoint/2010/main" val="194718101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Data into Hive Tables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z="1000" smtClean="0"/>
              <a:pPr>
                <a:defRPr/>
              </a:pPr>
              <a:t>35</a:t>
            </a:fld>
            <a:endParaRPr lang="en-US" sz="1000" dirty="0"/>
          </a:p>
        </p:txBody>
      </p:sp>
      <p:graphicFrame>
        <p:nvGraphicFramePr>
          <p:cNvPr id="5" name="Table 4"/>
          <p:cNvGraphicFramePr>
            <a:graphicFrameLocks noGrp="1"/>
          </p:cNvGraphicFramePr>
          <p:nvPr>
            <p:extLst>
              <p:ext uri="{D42A27DB-BD31-4B8C-83A1-F6EECF244321}">
                <p14:modId xmlns:p14="http://schemas.microsoft.com/office/powerpoint/2010/main" val="692348998"/>
              </p:ext>
            </p:extLst>
          </p:nvPr>
        </p:nvGraphicFramePr>
        <p:xfrm>
          <a:off x="471403" y="1555308"/>
          <a:ext cx="11273745" cy="2698639"/>
        </p:xfrm>
        <a:graphic>
          <a:graphicData uri="http://schemas.openxmlformats.org/drawingml/2006/table">
            <a:tbl>
              <a:tblPr firstRow="1" bandRow="1">
                <a:tableStyleId>{2D5ABB26-0587-4C30-8999-92F81FD0307C}</a:tableStyleId>
              </a:tblPr>
              <a:tblGrid>
                <a:gridCol w="4501650">
                  <a:extLst>
                    <a:ext uri="{9D8B030D-6E8A-4147-A177-3AD203B41FA5}">
                      <a16:colId xmlns:a16="http://schemas.microsoft.com/office/drawing/2014/main" val="1384300322"/>
                    </a:ext>
                  </a:extLst>
                </a:gridCol>
                <a:gridCol w="6772095">
                  <a:extLst>
                    <a:ext uri="{9D8B030D-6E8A-4147-A177-3AD203B41FA5}">
                      <a16:colId xmlns:a16="http://schemas.microsoft.com/office/drawing/2014/main" val="4056424228"/>
                    </a:ext>
                  </a:extLst>
                </a:gridCol>
              </a:tblGrid>
              <a:tr h="917403">
                <a:tc>
                  <a:txBody>
                    <a:bodyPr/>
                    <a:lstStyle/>
                    <a:p>
                      <a:pPr lvl="0"/>
                      <a:r>
                        <a:rPr lang="en-US" sz="1600" dirty="0">
                          <a:solidFill>
                            <a:schemeClr val="tx1">
                              <a:lumMod val="65000"/>
                              <a:lumOff val="35000"/>
                            </a:schemeClr>
                          </a:solidFill>
                        </a:rPr>
                        <a:t>Load local</a:t>
                      </a:r>
                      <a:r>
                        <a:rPr lang="en-US" sz="1600" baseline="0" dirty="0">
                          <a:solidFill>
                            <a:schemeClr val="tx1">
                              <a:lumMod val="65000"/>
                              <a:lumOff val="35000"/>
                            </a:schemeClr>
                          </a:solidFill>
                        </a:rPr>
                        <a:t> data</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a:solidFill>
                            <a:schemeClr val="accent3"/>
                          </a:solidFill>
                        </a:rPr>
                        <a:t>LOAD DATA LOCAL INPATH ... INTO TABLE … </a:t>
                      </a:r>
                    </a:p>
                    <a:p>
                      <a:pPr marL="0" marR="0" indent="0" algn="l" defTabSz="914367" rtl="0" eaLnBrk="1" fontAlgn="auto" latinLnBrk="0" hangingPunct="1">
                        <a:lnSpc>
                          <a:spcPct val="100000"/>
                        </a:lnSpc>
                        <a:spcBef>
                          <a:spcPts val="0"/>
                        </a:spcBef>
                        <a:spcAft>
                          <a:spcPts val="0"/>
                        </a:spcAft>
                        <a:buClrTx/>
                        <a:buSzTx/>
                        <a:buFontTx/>
                        <a:buNone/>
                        <a:tabLst/>
                        <a:defRPr/>
                      </a:pPr>
                      <a:r>
                        <a:rPr lang="en-US" sz="1600" baseline="0" dirty="0" err="1">
                          <a:solidFill>
                            <a:schemeClr val="accent3"/>
                          </a:solidFill>
                        </a:rPr>
                        <a:t>hadoop</a:t>
                      </a:r>
                      <a:r>
                        <a:rPr lang="en-US" sz="1600" baseline="0" dirty="0">
                          <a:solidFill>
                            <a:schemeClr val="accent3"/>
                          </a:solidFill>
                        </a:rPr>
                        <a:t> </a:t>
                      </a:r>
                      <a:r>
                        <a:rPr lang="en-US" sz="1600" baseline="0" dirty="0" err="1">
                          <a:solidFill>
                            <a:schemeClr val="accent3"/>
                          </a:solidFill>
                        </a:rPr>
                        <a:t>dfs</a:t>
                      </a:r>
                      <a:r>
                        <a:rPr lang="en-US" sz="1600" baseline="0" dirty="0">
                          <a:solidFill>
                            <a:schemeClr val="accent3"/>
                          </a:solidFill>
                        </a:rPr>
                        <a:t> –put </a:t>
                      </a:r>
                      <a:r>
                        <a:rPr lang="en-US" sz="1600" baseline="0" dirty="0">
                          <a:solidFill>
                            <a:schemeClr val="accent2">
                              <a:lumMod val="75000"/>
                            </a:schemeClr>
                          </a:solidFill>
                        </a:rPr>
                        <a:t>‘local source’ ‘destination’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extLst>
                  <a:ext uri="{0D108BD9-81ED-4DB2-BD59-A6C34878D82A}">
                    <a16:rowId xmlns:a16="http://schemas.microsoft.com/office/drawing/2014/main" val="1205131065"/>
                  </a:ext>
                </a:extLst>
              </a:tr>
              <a:tr h="902285">
                <a:tc>
                  <a:txBody>
                    <a:bodyPr/>
                    <a:lstStyle/>
                    <a:p>
                      <a:pPr lvl="0"/>
                      <a:r>
                        <a:rPr lang="en-US" sz="1600" dirty="0">
                          <a:solidFill>
                            <a:schemeClr val="tx1">
                              <a:lumMod val="65000"/>
                              <a:lumOff val="35000"/>
                            </a:schemeClr>
                          </a:solidFill>
                        </a:rPr>
                        <a:t>Load</a:t>
                      </a:r>
                      <a:r>
                        <a:rPr lang="en-US" sz="1600" baseline="0" dirty="0">
                          <a:solidFill>
                            <a:schemeClr val="tx1">
                              <a:lumMod val="65000"/>
                              <a:lumOff val="35000"/>
                            </a:schemeClr>
                          </a:solidFill>
                        </a:rPr>
                        <a:t> d</a:t>
                      </a:r>
                      <a:r>
                        <a:rPr lang="en-US" sz="1600" dirty="0">
                          <a:solidFill>
                            <a:schemeClr val="tx1">
                              <a:lumMod val="65000"/>
                              <a:lumOff val="35000"/>
                            </a:schemeClr>
                          </a:solidFill>
                        </a:rPr>
                        <a:t>ata</a:t>
                      </a:r>
                      <a:r>
                        <a:rPr lang="en-US" sz="1600" baseline="0" dirty="0">
                          <a:solidFill>
                            <a:schemeClr val="tx1">
                              <a:lumMod val="65000"/>
                              <a:lumOff val="35000"/>
                            </a:schemeClr>
                          </a:solidFill>
                        </a:rPr>
                        <a:t> from other Hive tables</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accent3"/>
                          </a:solidFill>
                        </a:rPr>
                        <a:t>INSERT</a:t>
                      </a:r>
                      <a:r>
                        <a:rPr lang="en-US" sz="1600" baseline="0" dirty="0">
                          <a:solidFill>
                            <a:schemeClr val="accent3"/>
                          </a:solidFill>
                        </a:rPr>
                        <a:t> INTO TABLE ‘</a:t>
                      </a:r>
                      <a:r>
                        <a:rPr lang="en-US" sz="1600" baseline="0" dirty="0">
                          <a:solidFill>
                            <a:schemeClr val="accent2"/>
                          </a:solidFill>
                        </a:rPr>
                        <a:t>destination-hive-table</a:t>
                      </a:r>
                      <a:r>
                        <a:rPr lang="en-US" sz="1600" baseline="0" dirty="0">
                          <a:solidFill>
                            <a:schemeClr val="accent3"/>
                          </a:solidFill>
                        </a:rPr>
                        <a:t>’ </a:t>
                      </a:r>
                      <a:br>
                        <a:rPr lang="en-US" sz="1600" baseline="0" dirty="0">
                          <a:solidFill>
                            <a:schemeClr val="accent3"/>
                          </a:solidFill>
                        </a:rPr>
                      </a:br>
                      <a:r>
                        <a:rPr lang="en-US" sz="1600" baseline="0" dirty="0">
                          <a:solidFill>
                            <a:schemeClr val="accent3"/>
                          </a:solidFill>
                        </a:rPr>
                        <a:t>SELECT ‘</a:t>
                      </a:r>
                      <a:r>
                        <a:rPr lang="en-US" sz="1600" baseline="0" dirty="0">
                          <a:solidFill>
                            <a:schemeClr val="accent2"/>
                          </a:solidFill>
                        </a:rPr>
                        <a:t>select-statement</a:t>
                      </a:r>
                      <a:r>
                        <a:rPr lang="en-US" sz="1600" baseline="0" dirty="0">
                          <a:solidFill>
                            <a:schemeClr val="accent3"/>
                          </a:solidFill>
                        </a:rPr>
                        <a:t>’ FROM </a:t>
                      </a:r>
                      <a:r>
                        <a:rPr lang="en-US" sz="1600" baseline="0" dirty="0">
                          <a:solidFill>
                            <a:schemeClr val="tx1">
                              <a:lumMod val="75000"/>
                              <a:lumOff val="25000"/>
                            </a:schemeClr>
                          </a:solidFill>
                        </a:rPr>
                        <a:t>‘</a:t>
                      </a:r>
                      <a:r>
                        <a:rPr lang="en-US" sz="1600" baseline="0" dirty="0">
                          <a:solidFill>
                            <a:schemeClr val="accent2"/>
                          </a:solidFill>
                        </a:rPr>
                        <a:t>source-hive-table</a:t>
                      </a:r>
                      <a:r>
                        <a:rPr lang="en-US" sz="1600" baseline="0" dirty="0">
                          <a:solidFill>
                            <a:schemeClr val="tx1">
                              <a:lumMod val="75000"/>
                              <a:lumOff val="25000"/>
                            </a:schemeClr>
                          </a:solidFil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221985"/>
                  </a:ext>
                </a:extLst>
              </a:tr>
              <a:tr h="878951">
                <a:tc>
                  <a:txBody>
                    <a:bodyPr/>
                    <a:lstStyle/>
                    <a:p>
                      <a:pPr lvl="0"/>
                      <a:r>
                        <a:rPr lang="en-US" sz="1600" dirty="0">
                          <a:solidFill>
                            <a:schemeClr val="tx1">
                              <a:lumMod val="65000"/>
                              <a:lumOff val="35000"/>
                            </a:schemeClr>
                          </a:solidFill>
                        </a:rPr>
                        <a:t>Insert</a:t>
                      </a:r>
                      <a:r>
                        <a:rPr lang="en-US" sz="1600" baseline="0" dirty="0">
                          <a:solidFill>
                            <a:schemeClr val="tx1">
                              <a:lumMod val="65000"/>
                              <a:lumOff val="35000"/>
                            </a:schemeClr>
                          </a:solidFill>
                        </a:rPr>
                        <a:t> values directly</a:t>
                      </a:r>
                      <a:endParaRPr lang="en-US" sz="160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tc>
                  <a:txBody>
                    <a:bodyPr/>
                    <a:lstStyle/>
                    <a:p>
                      <a:pPr marL="0" indent="0">
                        <a:spcAft>
                          <a:spcPts val="600"/>
                        </a:spcAft>
                        <a:buFont typeface="Arial" panose="020B0604020202020204" pitchFamily="34" charset="0"/>
                        <a:buNone/>
                      </a:pPr>
                      <a:r>
                        <a:rPr lang="en-US" sz="1600" i="0" dirty="0">
                          <a:solidFill>
                            <a:schemeClr val="accent3"/>
                          </a:solidFill>
                        </a:rPr>
                        <a:t>INSERT</a:t>
                      </a:r>
                      <a:r>
                        <a:rPr lang="en-US" sz="1600" i="0" baseline="0" dirty="0">
                          <a:solidFill>
                            <a:schemeClr val="accent3"/>
                          </a:solidFill>
                        </a:rPr>
                        <a:t> INTO TABLE </a:t>
                      </a:r>
                      <a:r>
                        <a:rPr lang="en-US" sz="1600" i="0" baseline="0" dirty="0">
                          <a:solidFill>
                            <a:schemeClr val="tx1">
                              <a:lumMod val="65000"/>
                              <a:lumOff val="35000"/>
                            </a:schemeClr>
                          </a:solidFill>
                        </a:rPr>
                        <a:t>‘</a:t>
                      </a:r>
                      <a:r>
                        <a:rPr lang="en-US" sz="1600" i="0" baseline="0" dirty="0" err="1">
                          <a:solidFill>
                            <a:schemeClr val="accent2"/>
                          </a:solidFill>
                        </a:rPr>
                        <a:t>tablename</a:t>
                      </a:r>
                      <a:r>
                        <a:rPr lang="en-US" sz="1600" i="0" baseline="0" dirty="0">
                          <a:solidFill>
                            <a:schemeClr val="tx1">
                              <a:lumMod val="65000"/>
                              <a:lumOff val="35000"/>
                            </a:schemeClr>
                          </a:solidFill>
                        </a:rPr>
                        <a:t>’ </a:t>
                      </a:r>
                      <a:br>
                        <a:rPr lang="en-US" sz="1600" i="0" baseline="0" dirty="0">
                          <a:solidFill>
                            <a:schemeClr val="tx1">
                              <a:lumMod val="65000"/>
                              <a:lumOff val="35000"/>
                            </a:schemeClr>
                          </a:solidFill>
                        </a:rPr>
                      </a:br>
                      <a:r>
                        <a:rPr lang="en-US" sz="1600" i="0" baseline="0" dirty="0">
                          <a:solidFill>
                            <a:schemeClr val="accent3"/>
                          </a:solidFill>
                        </a:rPr>
                        <a:t>VALUES</a:t>
                      </a:r>
                      <a:r>
                        <a:rPr lang="en-US" sz="1600" i="0" baseline="0" dirty="0">
                          <a:solidFill>
                            <a:schemeClr val="tx1">
                              <a:lumMod val="65000"/>
                              <a:lumOff val="35000"/>
                            </a:schemeClr>
                          </a:solidFill>
                        </a:rPr>
                        <a:t> (row1_values), (row2_values), …. </a:t>
                      </a:r>
                      <a:endParaRPr lang="en-US" sz="1600" i="0" dirty="0">
                        <a:solidFill>
                          <a:schemeClr val="tx1">
                            <a:lumMod val="65000"/>
                            <a:lumOff val="3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E4F8"/>
                    </a:solidFill>
                  </a:tcPr>
                </a:tc>
                <a:extLst>
                  <a:ext uri="{0D108BD9-81ED-4DB2-BD59-A6C34878D82A}">
                    <a16:rowId xmlns:a16="http://schemas.microsoft.com/office/drawing/2014/main" val="2244621386"/>
                  </a:ext>
                </a:extLst>
              </a:tr>
            </a:tbl>
          </a:graphicData>
        </a:graphic>
      </p:graphicFrame>
      <p:sp>
        <p:nvSpPr>
          <p:cNvPr id="19" name="Rectangle 18"/>
          <p:cNvSpPr/>
          <p:nvPr/>
        </p:nvSpPr>
        <p:spPr bwMode="auto">
          <a:xfrm>
            <a:off x="7180594" y="5416478"/>
            <a:ext cx="4286512" cy="11401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770" fontAlgn="base">
              <a:spcBef>
                <a:spcPts val="196"/>
              </a:spcBef>
              <a:spcAft>
                <a:spcPts val="294"/>
              </a:spcAft>
            </a:pPr>
            <a:endParaRPr lang="en-US" sz="1961" dirty="0">
              <a:solidFill>
                <a:srgbClr val="505050"/>
              </a:solidFill>
              <a:ea typeface="Segoe UI" pitchFamily="34" charset="0"/>
              <a:cs typeface="Segoe UI" pitchFamily="34" charset="0"/>
            </a:endParaRPr>
          </a:p>
        </p:txBody>
      </p:sp>
      <p:sp>
        <p:nvSpPr>
          <p:cNvPr id="20" name="Content Placeholder 7"/>
          <p:cNvSpPr txBox="1">
            <a:spLocks/>
          </p:cNvSpPr>
          <p:nvPr/>
        </p:nvSpPr>
        <p:spPr bwMode="auto">
          <a:xfrm>
            <a:off x="9313591" y="6140667"/>
            <a:ext cx="2228327" cy="452604"/>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fontAlgn="base">
              <a:lnSpc>
                <a:spcPct val="100000"/>
              </a:lnSpc>
              <a:spcBef>
                <a:spcPts val="588"/>
              </a:spcBef>
              <a:spcAft>
                <a:spcPts val="588"/>
              </a:spcAft>
              <a:buNone/>
              <a:defRPr/>
            </a:pPr>
            <a:r>
              <a:rPr lang="en-US" sz="2353" b="1" dirty="0">
                <a:solidFill>
                  <a:schemeClr val="bg1"/>
                </a:solidFill>
              </a:rPr>
              <a:t>Hadoop/HDFS</a:t>
            </a:r>
          </a:p>
        </p:txBody>
      </p:sp>
      <p:sp>
        <p:nvSpPr>
          <p:cNvPr id="21" name="Freeform 20"/>
          <p:cNvSpPr>
            <a:spLocks/>
          </p:cNvSpPr>
          <p:nvPr/>
        </p:nvSpPr>
        <p:spPr bwMode="auto">
          <a:xfrm>
            <a:off x="10526929" y="5498737"/>
            <a:ext cx="737849" cy="55967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a:solidFill>
                <a:srgbClr val="000000"/>
              </a:solidFill>
            </a:endParaRPr>
          </a:p>
        </p:txBody>
      </p:sp>
      <p:grpSp>
        <p:nvGrpSpPr>
          <p:cNvPr id="31" name="Group 30"/>
          <p:cNvGrpSpPr/>
          <p:nvPr/>
        </p:nvGrpSpPr>
        <p:grpSpPr>
          <a:xfrm>
            <a:off x="794145" y="5375209"/>
            <a:ext cx="4241818" cy="1222638"/>
            <a:chOff x="7380798" y="1660032"/>
            <a:chExt cx="4241818" cy="1222638"/>
          </a:xfrm>
        </p:grpSpPr>
        <p:sp>
          <p:nvSpPr>
            <p:cNvPr id="23" name="Rectangle 22"/>
            <p:cNvSpPr/>
            <p:nvPr/>
          </p:nvSpPr>
          <p:spPr bwMode="auto">
            <a:xfrm>
              <a:off x="7380798" y="1660032"/>
              <a:ext cx="4241818" cy="1222638"/>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4" name="Group 13"/>
            <p:cNvGrpSpPr/>
            <p:nvPr/>
          </p:nvGrpSpPr>
          <p:grpSpPr>
            <a:xfrm>
              <a:off x="7807006" y="1862928"/>
              <a:ext cx="765075" cy="897662"/>
              <a:chOff x="7824390" y="4095265"/>
              <a:chExt cx="601556" cy="705806"/>
            </a:xfrm>
            <a:solidFill>
              <a:schemeClr val="accent2"/>
            </a:solidFill>
          </p:grpSpPr>
          <p:sp>
            <p:nvSpPr>
              <p:cNvPr id="15" name="Freeform 14"/>
              <p:cNvSpPr/>
              <p:nvPr/>
            </p:nvSpPr>
            <p:spPr>
              <a:xfrm>
                <a:off x="7824390" y="4095265"/>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solidFill>
                <a:schemeClr val="accent4"/>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ndParaRPr>
              </a:p>
            </p:txBody>
          </p:sp>
          <p:grpSp>
            <p:nvGrpSpPr>
              <p:cNvPr id="16" name="Group 15"/>
              <p:cNvGrpSpPr>
                <a:grpSpLocks noChangeAspect="1"/>
              </p:cNvGrpSpPr>
              <p:nvPr/>
            </p:nvGrpSpPr>
            <p:grpSpPr>
              <a:xfrm>
                <a:off x="7918866" y="4411546"/>
                <a:ext cx="507080" cy="372919"/>
                <a:chOff x="-142729" y="1184276"/>
                <a:chExt cx="1802442" cy="1325563"/>
              </a:xfrm>
              <a:grpFill/>
            </p:grpSpPr>
            <p:sp>
              <p:nvSpPr>
                <p:cNvPr id="17" name="Oval 122"/>
                <p:cNvSpPr>
                  <a:spLocks noChangeArrowheads="1"/>
                </p:cNvSpPr>
                <p:nvPr/>
              </p:nvSpPr>
              <p:spPr bwMode="auto">
                <a:xfrm>
                  <a:off x="-142729" y="1184276"/>
                  <a:ext cx="985836"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dirty="0">
                    <a:solidFill>
                      <a:srgbClr val="FFFFFF"/>
                    </a:solidFill>
                  </a:endParaRPr>
                </a:p>
              </p:txBody>
            </p:sp>
            <p:sp>
              <p:nvSpPr>
                <p:cNvPr id="18" name="Freeform 123"/>
                <p:cNvSpPr>
                  <a:spLocks noEditPoints="1"/>
                </p:cNvSpPr>
                <p:nvPr/>
              </p:nvSpPr>
              <p:spPr bwMode="auto">
                <a:xfrm>
                  <a:off x="638954" y="1314452"/>
                  <a:ext cx="1020759" cy="119538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kern="0">
                    <a:solidFill>
                      <a:srgbClr val="FFFFFF"/>
                    </a:solidFill>
                  </a:endParaRPr>
                </a:p>
              </p:txBody>
            </p:sp>
          </p:grpSp>
        </p:grpSp>
        <p:sp>
          <p:nvSpPr>
            <p:cNvPr id="6" name="Rectangle 5"/>
            <p:cNvSpPr/>
            <p:nvPr/>
          </p:nvSpPr>
          <p:spPr>
            <a:xfrm>
              <a:off x="8608211" y="2420446"/>
              <a:ext cx="2723823" cy="261610"/>
            </a:xfrm>
            <a:prstGeom prst="rect">
              <a:avLst/>
            </a:prstGeom>
          </p:spPr>
          <p:txBody>
            <a:bodyPr wrap="none">
              <a:spAutoFit/>
            </a:bodyPr>
            <a:lstStyle/>
            <a:p>
              <a:r>
                <a:rPr lang="en-US" sz="1100" dirty="0">
                  <a:solidFill>
                    <a:schemeClr val="bg1"/>
                  </a:solidFill>
                </a:rPr>
                <a:t>‘/home/dataset/</a:t>
              </a:r>
              <a:r>
                <a:rPr lang="en-US" sz="1100" dirty="0" err="1">
                  <a:solidFill>
                    <a:schemeClr val="bg1"/>
                  </a:solidFill>
                </a:rPr>
                <a:t>customers_address_hive</a:t>
              </a:r>
              <a:r>
                <a:rPr lang="en-US" sz="1100" dirty="0">
                  <a:solidFill>
                    <a:schemeClr val="bg1"/>
                  </a:solidFill>
                </a:rPr>
                <a:t>’</a:t>
              </a:r>
            </a:p>
          </p:txBody>
        </p:sp>
        <p:sp>
          <p:nvSpPr>
            <p:cNvPr id="7" name="TextBox 6"/>
            <p:cNvSpPr txBox="1"/>
            <p:nvPr/>
          </p:nvSpPr>
          <p:spPr>
            <a:xfrm>
              <a:off x="8927044" y="1776082"/>
              <a:ext cx="1226769" cy="456955"/>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Local</a:t>
              </a:r>
              <a:br>
                <a:rPr lang="en-US" dirty="0">
                  <a:solidFill>
                    <a:schemeClr val="bg1"/>
                  </a:solidFill>
                </a:rPr>
              </a:br>
              <a:r>
                <a:rPr lang="en-US" dirty="0">
                  <a:solidFill>
                    <a:schemeClr val="bg1"/>
                  </a:solidFill>
                </a:rPr>
                <a:t>File</a:t>
              </a:r>
            </a:p>
          </p:txBody>
        </p:sp>
        <p:pic>
          <p:nvPicPr>
            <p:cNvPr id="22532" name="Picture 4" descr="http://cdn2.hubspot.net/hub/297110/file-1663305332-png/images/doc-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8984" y="1770282"/>
              <a:ext cx="773520" cy="77352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7094148" y="5778573"/>
            <a:ext cx="2915670" cy="369332"/>
          </a:xfrm>
          <a:prstGeom prst="rect">
            <a:avLst/>
          </a:prstGeom>
        </p:spPr>
        <p:txBody>
          <a:bodyPr wrap="none">
            <a:spAutoFit/>
          </a:bodyPr>
          <a:lstStyle/>
          <a:p>
            <a:pPr marL="68597" lvl="0"/>
            <a:r>
              <a:rPr lang="en-US" i="1" dirty="0">
                <a:solidFill>
                  <a:schemeClr val="bg1"/>
                </a:solidFill>
              </a:rPr>
              <a:t>/hive/warehouse/customer</a:t>
            </a:r>
          </a:p>
        </p:txBody>
      </p:sp>
      <p:cxnSp>
        <p:nvCxnSpPr>
          <p:cNvPr id="25" name="Straight Arrow Connector 24"/>
          <p:cNvCxnSpPr>
            <a:stCxn id="23" idx="3"/>
            <a:endCxn id="19" idx="1"/>
          </p:cNvCxnSpPr>
          <p:nvPr/>
        </p:nvCxnSpPr>
        <p:spPr>
          <a:xfrm>
            <a:off x="5035963" y="5986528"/>
            <a:ext cx="2144631"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144126" y="5135715"/>
            <a:ext cx="0" cy="82296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181287" y="1091491"/>
            <a:ext cx="1181805" cy="457647"/>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Options</a:t>
            </a:r>
          </a:p>
        </p:txBody>
      </p:sp>
      <p:pic>
        <p:nvPicPr>
          <p:cNvPr id="8" name="Picture 7"/>
          <p:cNvPicPr>
            <a:picLocks noChangeAspect="1"/>
          </p:cNvPicPr>
          <p:nvPr/>
        </p:nvPicPr>
        <p:blipFill>
          <a:blip r:embed="rId4"/>
          <a:stretch>
            <a:fillRect/>
          </a:stretch>
        </p:blipFill>
        <p:spPr>
          <a:xfrm>
            <a:off x="3615238" y="4574319"/>
            <a:ext cx="5057775" cy="514350"/>
          </a:xfrm>
          <a:prstGeom prst="rect">
            <a:avLst/>
          </a:prstGeom>
        </p:spPr>
      </p:pic>
      <p:sp>
        <p:nvSpPr>
          <p:cNvPr id="24" name="TextBox 23"/>
          <p:cNvSpPr txBox="1"/>
          <p:nvPr/>
        </p:nvSpPr>
        <p:spPr>
          <a:xfrm>
            <a:off x="4227313" y="6656382"/>
            <a:ext cx="3790591" cy="195731"/>
          </a:xfrm>
          <a:prstGeom prst="rect">
            <a:avLst/>
          </a:prstGeom>
          <a:noFill/>
        </p:spPr>
        <p:txBody>
          <a:bodyPr wrap="none" lIns="0" tIns="0" rIns="0" bIns="0" rtlCol="0" anchor="ctr">
            <a:noAutofit/>
          </a:bodyPr>
          <a:lstStyle/>
          <a:p>
            <a:pPr>
              <a:lnSpc>
                <a:spcPct val="90000"/>
              </a:lnSpc>
              <a:spcAft>
                <a:spcPts val="600"/>
              </a:spcAft>
            </a:pPr>
            <a:r>
              <a:rPr lang="en-US" sz="1100" i="1" dirty="0">
                <a:solidFill>
                  <a:schemeClr val="tx1">
                    <a:lumMod val="85000"/>
                    <a:lumOff val="15000"/>
                  </a:schemeClr>
                </a:solidFill>
              </a:rPr>
              <a:t>* Loading data into orders  table is shown in the notes sections</a:t>
            </a:r>
          </a:p>
        </p:txBody>
      </p:sp>
    </p:spTree>
    <p:extLst>
      <p:ext uri="{BB962C8B-B14F-4D97-AF65-F5344CB8AC3E}">
        <p14:creationId xmlns:p14="http://schemas.microsoft.com/office/powerpoint/2010/main" val="300503873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Table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36</a:t>
            </a:fld>
            <a:endParaRPr lang="en-US" dirty="0"/>
          </a:p>
        </p:txBody>
      </p:sp>
      <p:pic>
        <p:nvPicPr>
          <p:cNvPr id="4" name="Picture 3"/>
          <p:cNvPicPr>
            <a:picLocks noChangeAspect="1"/>
          </p:cNvPicPr>
          <p:nvPr/>
        </p:nvPicPr>
        <p:blipFill>
          <a:blip r:embed="rId2"/>
          <a:stretch>
            <a:fillRect/>
          </a:stretch>
        </p:blipFill>
        <p:spPr>
          <a:xfrm>
            <a:off x="349971" y="1502704"/>
            <a:ext cx="6891337" cy="4821867"/>
          </a:xfrm>
          <a:prstGeom prst="rect">
            <a:avLst/>
          </a:prstGeom>
        </p:spPr>
      </p:pic>
      <p:pic>
        <p:nvPicPr>
          <p:cNvPr id="6" name="Picture 5"/>
          <p:cNvPicPr>
            <a:picLocks noChangeAspect="1"/>
          </p:cNvPicPr>
          <p:nvPr/>
        </p:nvPicPr>
        <p:blipFill>
          <a:blip r:embed="rId3"/>
          <a:stretch>
            <a:fillRect/>
          </a:stretch>
        </p:blipFill>
        <p:spPr>
          <a:xfrm>
            <a:off x="7241308" y="1500611"/>
            <a:ext cx="4369778" cy="4823960"/>
          </a:xfrm>
          <a:prstGeom prst="rect">
            <a:avLst/>
          </a:prstGeom>
        </p:spPr>
      </p:pic>
    </p:spTree>
    <p:extLst>
      <p:ext uri="{BB962C8B-B14F-4D97-AF65-F5344CB8AC3E}">
        <p14:creationId xmlns:p14="http://schemas.microsoft.com/office/powerpoint/2010/main" val="149917472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r>
              <a:rPr lang="en-US" dirty="0"/>
              <a:t> Overview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z="1200" smtClean="0"/>
              <a:pPr>
                <a:defRPr/>
              </a:pPr>
              <a:t>37</a:t>
            </a:fld>
            <a:endParaRPr lang="en-US" sz="1200" dirty="0"/>
          </a:p>
        </p:txBody>
      </p:sp>
      <p:sp>
        <p:nvSpPr>
          <p:cNvPr id="4" name="Trapezoid 3"/>
          <p:cNvSpPr/>
          <p:nvPr/>
        </p:nvSpPr>
        <p:spPr bwMode="auto">
          <a:xfrm rot="16200000">
            <a:off x="85590"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extBox 4"/>
          <p:cNvSpPr txBox="1"/>
          <p:nvPr/>
        </p:nvSpPr>
        <p:spPr>
          <a:xfrm>
            <a:off x="364164" y="3577406"/>
            <a:ext cx="1375185" cy="627864"/>
          </a:xfrm>
          <a:prstGeom prst="rect">
            <a:avLst/>
          </a:prstGeom>
          <a:solidFill>
            <a:schemeClr val="accent3"/>
          </a:solidFill>
        </p:spPr>
        <p:txBody>
          <a:bodyPr wrap="none" lIns="182880" tIns="146304" rIns="182880" bIns="146304" rtlCol="0">
            <a:spAutoFit/>
          </a:bodyPr>
          <a:lstStyle/>
          <a:p>
            <a:pPr>
              <a:lnSpc>
                <a:spcPct val="90000"/>
              </a:lnSpc>
              <a:spcAft>
                <a:spcPts val="600"/>
              </a:spcAft>
            </a:pPr>
            <a:r>
              <a:rPr lang="en-US" sz="2400" dirty="0" err="1">
                <a:solidFill>
                  <a:schemeClr val="bg1"/>
                </a:solidFill>
                <a:latin typeface="Segoe UI Semibold" panose="020B0702040204020203" pitchFamily="34" charset="0"/>
                <a:cs typeface="Segoe UI Semibold" panose="020B0702040204020203" pitchFamily="34" charset="0"/>
              </a:rPr>
              <a:t>HiveQL</a:t>
            </a:r>
            <a:endParaRPr lang="en-US" sz="2400" dirty="0">
              <a:solidFill>
                <a:schemeClr val="bg1"/>
              </a:solidFill>
              <a:latin typeface="Segoe UI Semibold" panose="020B0702040204020203" pitchFamily="34" charset="0"/>
              <a:cs typeface="Segoe UI Semibold" panose="020B0702040204020203" pitchFamily="34" charset="0"/>
            </a:endParaRPr>
          </a:p>
        </p:txBody>
      </p:sp>
      <p:sp>
        <p:nvSpPr>
          <p:cNvPr id="7" name="TextBox 6"/>
          <p:cNvSpPr txBox="1"/>
          <p:nvPr/>
        </p:nvSpPr>
        <p:spPr>
          <a:xfrm>
            <a:off x="3490247" y="1395662"/>
            <a:ext cx="7491851" cy="5042079"/>
          </a:xfrm>
          <a:prstGeom prst="rect">
            <a:avLst/>
          </a:prstGeom>
          <a:solidFill>
            <a:schemeClr val="bg1"/>
          </a:solidFill>
        </p:spPr>
        <p:txBody>
          <a:bodyPr wrap="none" lIns="182880" tIns="146304" rIns="182880" bIns="146304" rtlCol="0">
            <a:noAutofit/>
          </a:bodyPr>
          <a:lstStyle/>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SQL-like syntax: SELECT … FROM … WHERE </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ALL and DISTINCT</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Support for Partitioning</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GROUP BY</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SORT BY, ORDER BY, CLUSTER BY, DISTRIBUTE BY</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JOINs: LEFT, RIGHT, FULL, OUTER, LEFT SEMI, CROSS JOIN</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Built-in: Operators, Functions, Aggregate Functions</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User Defined Functions (UDFs)</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Support for Subqueries</a:t>
            </a:r>
          </a:p>
          <a:p>
            <a:pPr marL="251460" indent="-342900">
              <a:lnSpc>
                <a:spcPct val="90000"/>
              </a:lnSpc>
              <a:spcBef>
                <a:spcPts val="600"/>
              </a:spcBef>
              <a:spcAft>
                <a:spcPts val="1200"/>
              </a:spcAft>
              <a:buClr>
                <a:schemeClr val="accent3"/>
              </a:buClr>
              <a:buFont typeface="Wingdings" panose="05000000000000000000" pitchFamily="2" charset="2"/>
              <a:buChar char="v"/>
            </a:pPr>
            <a:r>
              <a:rPr lang="en-US" sz="2000" dirty="0">
                <a:solidFill>
                  <a:schemeClr val="tx1">
                    <a:lumMod val="65000"/>
                    <a:lumOff val="35000"/>
                  </a:schemeClr>
                </a:solidFill>
              </a:rPr>
              <a:t>Windowing and Analytics Functions</a:t>
            </a:r>
          </a:p>
          <a:p>
            <a:pPr marL="182880" indent="-274320">
              <a:lnSpc>
                <a:spcPct val="90000"/>
              </a:lnSpc>
              <a:spcAft>
                <a:spcPts val="600"/>
              </a:spcAft>
              <a:buFont typeface="+mj-lt"/>
              <a:buAutoNum type="arabicPeriod"/>
            </a:pPr>
            <a:endParaRPr lang="en-US" dirty="0">
              <a:solidFill>
                <a:schemeClr val="tx1">
                  <a:lumMod val="85000"/>
                  <a:lumOff val="15000"/>
                </a:schemeClr>
              </a:solidFill>
            </a:endParaRPr>
          </a:p>
        </p:txBody>
      </p:sp>
      <p:cxnSp>
        <p:nvCxnSpPr>
          <p:cNvPr id="17" name="Straight Connector 16"/>
          <p:cNvCxnSpPr/>
          <p:nvPr/>
        </p:nvCxnSpPr>
        <p:spPr>
          <a:xfrm>
            <a:off x="3490246"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90246"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07584" y="1433326"/>
            <a:ext cx="7732295" cy="4507817"/>
            <a:chOff x="3928710" y="1448668"/>
            <a:chExt cx="7732295" cy="4507817"/>
          </a:xfrm>
          <a:solidFill>
            <a:schemeClr val="accent1">
              <a:alpha val="7843"/>
            </a:schemeClr>
          </a:solidFill>
        </p:grpSpPr>
        <p:sp>
          <p:nvSpPr>
            <p:cNvPr id="11" name="Rectangle 10"/>
            <p:cNvSpPr/>
            <p:nvPr/>
          </p:nvSpPr>
          <p:spPr bwMode="auto">
            <a:xfrm>
              <a:off x="3928710" y="1448668"/>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0" name="Rectangle 19"/>
            <p:cNvSpPr/>
            <p:nvPr/>
          </p:nvSpPr>
          <p:spPr bwMode="auto">
            <a:xfrm>
              <a:off x="3928710" y="2403168"/>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Rectangle 20"/>
            <p:cNvSpPr/>
            <p:nvPr/>
          </p:nvSpPr>
          <p:spPr bwMode="auto">
            <a:xfrm>
              <a:off x="3928710" y="3421837"/>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2" name="Rectangle 21"/>
            <p:cNvSpPr/>
            <p:nvPr/>
          </p:nvSpPr>
          <p:spPr bwMode="auto">
            <a:xfrm>
              <a:off x="3928710" y="4408425"/>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3" name="Rectangle 22"/>
            <p:cNvSpPr/>
            <p:nvPr/>
          </p:nvSpPr>
          <p:spPr bwMode="auto">
            <a:xfrm>
              <a:off x="3928710" y="5443136"/>
              <a:ext cx="7732295" cy="513349"/>
            </a:xfrm>
            <a:prstGeom prst="rect">
              <a:avLst/>
            </a:prstGeom>
            <a:solidFill>
              <a:schemeClr val="accent3">
                <a:lumMod val="20000"/>
                <a:lumOff val="80000"/>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36327858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38</a:t>
            </a:fld>
            <a:endParaRPr lang="en-US" dirty="0"/>
          </a:p>
        </p:txBody>
      </p:sp>
      <p:sp>
        <p:nvSpPr>
          <p:cNvPr id="4" name="TextBox 3"/>
          <p:cNvSpPr txBox="1"/>
          <p:nvPr/>
        </p:nvSpPr>
        <p:spPr>
          <a:xfrm>
            <a:off x="478476" y="1180755"/>
            <a:ext cx="7949689" cy="890597"/>
          </a:xfrm>
          <a:prstGeom prst="rect">
            <a:avLst/>
          </a:prstGeom>
          <a:solidFill>
            <a:schemeClr val="accent3"/>
          </a:solidFill>
        </p:spPr>
        <p:txBody>
          <a:bodyPr wrap="squar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Query: Find name and </a:t>
            </a:r>
            <a:r>
              <a:rPr lang="en-US" i="1" dirty="0">
                <a:solidFill>
                  <a:schemeClr val="bg1"/>
                </a:solidFill>
                <a:latin typeface="Segoe UI Semibold" panose="020B0702040204020203" pitchFamily="34" charset="0"/>
                <a:cs typeface="Segoe UI Semibold" panose="020B0702040204020203" pitchFamily="34" charset="0"/>
              </a:rPr>
              <a:t>billing city </a:t>
            </a:r>
            <a:r>
              <a:rPr lang="en-US" dirty="0">
                <a:solidFill>
                  <a:schemeClr val="bg1"/>
                </a:solidFill>
                <a:latin typeface="Segoe UI Semibold" panose="020B0702040204020203" pitchFamily="34" charset="0"/>
                <a:cs typeface="Segoe UI Semibold" panose="020B0702040204020203" pitchFamily="34" charset="0"/>
              </a:rPr>
              <a:t>of customers with </a:t>
            </a:r>
            <a:r>
              <a:rPr lang="en-US" i="1" dirty="0">
                <a:solidFill>
                  <a:schemeClr val="bg1"/>
                </a:solidFill>
                <a:latin typeface="Segoe UI Semibold" panose="020B0702040204020203" pitchFamily="34" charset="0"/>
                <a:cs typeface="Segoe UI Semibold" panose="020B0702040204020203" pitchFamily="34" charset="0"/>
              </a:rPr>
              <a:t>shipping addresses </a:t>
            </a:r>
            <a:r>
              <a:rPr lang="en-US" dirty="0">
                <a:solidFill>
                  <a:schemeClr val="bg1"/>
                </a:solidFill>
                <a:latin typeface="Segoe UI Semibold" panose="020B0702040204020203" pitchFamily="34" charset="0"/>
                <a:cs typeface="Segoe UI Semibold" panose="020B0702040204020203" pitchFamily="34" charset="0"/>
              </a:rPr>
              <a:t>in ‘TX’ or ‘IL‘. Group by City.</a:t>
            </a:r>
          </a:p>
        </p:txBody>
      </p:sp>
      <p:sp>
        <p:nvSpPr>
          <p:cNvPr id="9" name="Striped Right Arrow 8"/>
          <p:cNvSpPr/>
          <p:nvPr/>
        </p:nvSpPr>
        <p:spPr bwMode="auto">
          <a:xfrm>
            <a:off x="7795461" y="3661347"/>
            <a:ext cx="771525" cy="466725"/>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8705807" y="796066"/>
            <a:ext cx="2939000" cy="5708606"/>
          </a:xfrm>
          <a:prstGeom prst="rect">
            <a:avLst/>
          </a:prstGeom>
          <a:ln>
            <a:solidFill>
              <a:schemeClr val="bg2">
                <a:lumMod val="50000"/>
              </a:schemeClr>
            </a:solidFill>
          </a:ln>
        </p:spPr>
      </p:pic>
      <p:pic>
        <p:nvPicPr>
          <p:cNvPr id="8" name="Picture 7"/>
          <p:cNvPicPr>
            <a:picLocks noChangeAspect="1"/>
          </p:cNvPicPr>
          <p:nvPr/>
        </p:nvPicPr>
        <p:blipFill>
          <a:blip r:embed="rId3"/>
          <a:stretch>
            <a:fillRect/>
          </a:stretch>
        </p:blipFill>
        <p:spPr>
          <a:xfrm>
            <a:off x="387275" y="2459321"/>
            <a:ext cx="7229475" cy="2800350"/>
          </a:xfrm>
          <a:prstGeom prst="rect">
            <a:avLst/>
          </a:prstGeom>
          <a:ln>
            <a:solidFill>
              <a:schemeClr val="bg2">
                <a:lumMod val="50000"/>
              </a:schemeClr>
            </a:solidFill>
          </a:ln>
        </p:spPr>
      </p:pic>
    </p:spTree>
    <p:extLst>
      <p:ext uri="{BB962C8B-B14F-4D97-AF65-F5344CB8AC3E}">
        <p14:creationId xmlns:p14="http://schemas.microsoft.com/office/powerpoint/2010/main" val="260748766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HiveQL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z="1200" smtClean="0"/>
              <a:pPr>
                <a:defRPr/>
              </a:pPr>
              <a:t>39</a:t>
            </a:fld>
            <a:endParaRPr lang="en-US" sz="1200" dirty="0"/>
          </a:p>
        </p:txBody>
      </p:sp>
      <p:sp>
        <p:nvSpPr>
          <p:cNvPr id="4" name="TextBox 3"/>
          <p:cNvSpPr txBox="1"/>
          <p:nvPr/>
        </p:nvSpPr>
        <p:spPr>
          <a:xfrm>
            <a:off x="372739" y="1121082"/>
            <a:ext cx="6836724" cy="793779"/>
          </a:xfrm>
          <a:prstGeom prst="rect">
            <a:avLst/>
          </a:prstGeom>
          <a:solidFill>
            <a:schemeClr val="accent3"/>
          </a:solidFill>
        </p:spPr>
        <p:txBody>
          <a:bodyPr wrap="square" lIns="182880" tIns="146304" rIns="182880" bIns="146304" rtlCol="0">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Query: Find names of products purchased by customers whose shipping address is in Texas.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759" y="1121082"/>
            <a:ext cx="4445605" cy="5450939"/>
          </a:xfrm>
          <a:prstGeom prst="rect">
            <a:avLst/>
          </a:prstGeom>
          <a:ln>
            <a:solidFill>
              <a:schemeClr val="bg2">
                <a:lumMod val="50000"/>
              </a:schemeClr>
            </a:solidFill>
          </a:ln>
        </p:spPr>
      </p:pic>
      <p:pic>
        <p:nvPicPr>
          <p:cNvPr id="11" name="Picture 10"/>
          <p:cNvPicPr>
            <a:picLocks noChangeAspect="1"/>
          </p:cNvPicPr>
          <p:nvPr/>
        </p:nvPicPr>
        <p:blipFill>
          <a:blip r:embed="rId3"/>
          <a:stretch>
            <a:fillRect/>
          </a:stretch>
        </p:blipFill>
        <p:spPr>
          <a:xfrm>
            <a:off x="372739" y="2841914"/>
            <a:ext cx="6457950" cy="2781300"/>
          </a:xfrm>
          <a:prstGeom prst="rect">
            <a:avLst/>
          </a:prstGeom>
          <a:ln>
            <a:solidFill>
              <a:schemeClr val="tx1">
                <a:lumMod val="65000"/>
                <a:lumOff val="35000"/>
              </a:schemeClr>
            </a:solidFill>
          </a:ln>
        </p:spPr>
      </p:pic>
      <p:sp>
        <p:nvSpPr>
          <p:cNvPr id="9" name="Striped Right Arrow 8"/>
          <p:cNvSpPr/>
          <p:nvPr/>
        </p:nvSpPr>
        <p:spPr bwMode="auto">
          <a:xfrm>
            <a:off x="6671960" y="4091029"/>
            <a:ext cx="771525" cy="466725"/>
          </a:xfrm>
          <a:prstGeom prst="strip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78753729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a:t>
            </a:fld>
            <a:endParaRPr lang="en-US" dirty="0"/>
          </a:p>
        </p:txBody>
      </p:sp>
      <p:sp>
        <p:nvSpPr>
          <p:cNvPr id="4" name="TextBox 3"/>
          <p:cNvSpPr txBox="1"/>
          <p:nvPr/>
        </p:nvSpPr>
        <p:spPr>
          <a:xfrm>
            <a:off x="502920" y="1327465"/>
            <a:ext cx="11183112" cy="530352"/>
          </a:xfrm>
          <a:prstGeom prst="rect">
            <a:avLst/>
          </a:prstGeom>
          <a:solidFill>
            <a:schemeClr val="accent3"/>
          </a:solidFill>
        </p:spPr>
        <p:txBody>
          <a:bodyPr wrap="none" lIns="182880" tIns="146304" rIns="182880" bIns="146304" rtlCol="0">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A highly reliable, distributed and parallel programming framework for analyzing big data</a:t>
            </a:r>
          </a:p>
        </p:txBody>
      </p:sp>
      <p:sp>
        <p:nvSpPr>
          <p:cNvPr id="5" name="TextBox 4"/>
          <p:cNvSpPr txBox="1"/>
          <p:nvPr/>
        </p:nvSpPr>
        <p:spPr>
          <a:xfrm>
            <a:off x="417863" y="1922191"/>
            <a:ext cx="6793992" cy="4515551"/>
          </a:xfrm>
          <a:prstGeom prst="rect">
            <a:avLst/>
          </a:prstGeom>
          <a:noFill/>
        </p:spPr>
        <p:txBody>
          <a:bodyPr wrap="square" lIns="182880" tIns="146304" rIns="182880" bIns="146304" rtlCol="0">
            <a:noAutofit/>
          </a:bodyPr>
          <a:lstStyle/>
          <a:p>
            <a:pPr marL="285750" indent="-285750">
              <a:lnSpc>
                <a:spcPts val="26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An Java-based, open sourced, Apache project</a:t>
            </a:r>
          </a:p>
          <a:p>
            <a:pPr marL="285750" indent="-285750">
              <a:lnSpc>
                <a:spcPts val="23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Capable of running on variety of hardware platforms, including clusters of commodity hardware</a:t>
            </a:r>
          </a:p>
          <a:p>
            <a:pPr marL="742950" lvl="1" indent="-285750">
              <a:lnSpc>
                <a:spcPct val="90000"/>
              </a:lnSpc>
              <a:spcAft>
                <a:spcPts val="300"/>
              </a:spcAft>
              <a:buFont typeface="Arial" panose="020B0604020202020204" pitchFamily="34" charset="0"/>
              <a:buChar char="•"/>
            </a:pPr>
            <a:r>
              <a:rPr lang="en-US" sz="1600" dirty="0">
                <a:solidFill>
                  <a:schemeClr val="tx1">
                    <a:lumMod val="65000"/>
                    <a:lumOff val="35000"/>
                  </a:schemeClr>
                </a:solidFill>
              </a:rPr>
              <a:t>Is tolerant to failures of nodes, software components, network</a:t>
            </a:r>
          </a:p>
          <a:p>
            <a:pPr marL="742950" lvl="1" indent="-285750">
              <a:lnSpc>
                <a:spcPct val="90000"/>
              </a:lnSpc>
              <a:spcAft>
                <a:spcPts val="300"/>
              </a:spcAft>
              <a:buFont typeface="Arial" panose="020B0604020202020204" pitchFamily="34" charset="0"/>
              <a:buChar char="•"/>
            </a:pPr>
            <a:r>
              <a:rPr lang="en-US" sz="1600" dirty="0">
                <a:solidFill>
                  <a:schemeClr val="tx1">
                    <a:lumMod val="65000"/>
                    <a:lumOff val="35000"/>
                  </a:schemeClr>
                </a:solidFill>
              </a:rPr>
              <a:t>Scales with the cluster</a:t>
            </a:r>
          </a:p>
          <a:p>
            <a:pPr marL="285750" indent="-285750">
              <a:lnSpc>
                <a:spcPts val="2600"/>
              </a:lnSpc>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The Hadoop core consists of:</a:t>
            </a:r>
          </a:p>
          <a:p>
            <a:pPr marL="742950" lvl="1" indent="-285750">
              <a:lnSpc>
                <a:spcPct val="90000"/>
              </a:lnSpc>
              <a:spcAft>
                <a:spcPts val="600"/>
              </a:spcAft>
              <a:buFont typeface="Arial" panose="020B0604020202020204" pitchFamily="34" charset="0"/>
              <a:buChar char="•"/>
            </a:pPr>
            <a:r>
              <a:rPr lang="en-US" sz="1600" dirty="0">
                <a:solidFill>
                  <a:schemeClr val="tx1">
                    <a:lumMod val="65000"/>
                    <a:lumOff val="35000"/>
                  </a:schemeClr>
                </a:solidFill>
              </a:rPr>
              <a:t>A scalable, reliable file system (HDFS)</a:t>
            </a:r>
          </a:p>
          <a:p>
            <a:pPr marL="742950" lvl="1" indent="-285750">
              <a:lnSpc>
                <a:spcPct val="90000"/>
              </a:lnSpc>
              <a:spcAft>
                <a:spcPts val="600"/>
              </a:spcAft>
              <a:buFont typeface="Arial" panose="020B0604020202020204" pitchFamily="34" charset="0"/>
              <a:buChar char="•"/>
            </a:pPr>
            <a:r>
              <a:rPr lang="en-US" sz="1600" dirty="0">
                <a:solidFill>
                  <a:schemeClr val="tx1">
                    <a:lumMod val="65000"/>
                    <a:lumOff val="35000"/>
                  </a:schemeClr>
                </a:solidFill>
              </a:rPr>
              <a:t>A framework that enables development of programs based on MapReduce (MR) or Directed Acyclic Graph (DAG) model</a:t>
            </a:r>
          </a:p>
          <a:p>
            <a:pPr marL="742950" lvl="1" indent="-285750">
              <a:lnSpc>
                <a:spcPct val="90000"/>
              </a:lnSpc>
              <a:spcAft>
                <a:spcPts val="600"/>
              </a:spcAft>
              <a:buFont typeface="Arial" panose="020B0604020202020204" pitchFamily="34" charset="0"/>
              <a:buChar char="•"/>
            </a:pPr>
            <a:r>
              <a:rPr lang="en-US" sz="1600" dirty="0">
                <a:solidFill>
                  <a:schemeClr val="tx1">
                    <a:lumMod val="65000"/>
                    <a:lumOff val="35000"/>
                  </a:schemeClr>
                </a:solidFill>
              </a:rPr>
              <a:t>YARN, a distributed resource manager that allocates and controls access to the resource of the cluster manager</a:t>
            </a:r>
          </a:p>
          <a:p>
            <a:pPr marL="285750" indent="-285750">
              <a:lnSpc>
                <a:spcPts val="2300"/>
              </a:lnSpc>
              <a:spcBef>
                <a:spcPts val="300"/>
              </a:spcBef>
              <a:spcAft>
                <a:spcPts val="3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In addition to the core Hadoop has a rich ecosystem that supports SQL/NoSQL, Streaming, Real-time and Interactive applications. </a:t>
            </a:r>
          </a:p>
        </p:txBody>
      </p:sp>
      <p:grpSp>
        <p:nvGrpSpPr>
          <p:cNvPr id="41" name="Group 40"/>
          <p:cNvGrpSpPr/>
          <p:nvPr/>
        </p:nvGrpSpPr>
        <p:grpSpPr>
          <a:xfrm>
            <a:off x="7878099" y="2044668"/>
            <a:ext cx="3807933" cy="3902453"/>
            <a:chOff x="7878099" y="2044668"/>
            <a:chExt cx="3807933" cy="3902453"/>
          </a:xfrm>
        </p:grpSpPr>
        <p:sp>
          <p:nvSpPr>
            <p:cNvPr id="116" name="Rectangle 115"/>
            <p:cNvSpPr/>
            <p:nvPr/>
          </p:nvSpPr>
          <p:spPr bwMode="auto">
            <a:xfrm>
              <a:off x="7878099" y="2044668"/>
              <a:ext cx="3807933" cy="39024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 name="Rectangle 5"/>
            <p:cNvSpPr/>
            <p:nvPr/>
          </p:nvSpPr>
          <p:spPr bwMode="auto">
            <a:xfrm>
              <a:off x="7981350" y="4472850"/>
              <a:ext cx="3602736" cy="12893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nvGrpSpPr>
            <p:cNvPr id="23" name="Group 22"/>
            <p:cNvGrpSpPr/>
            <p:nvPr/>
          </p:nvGrpSpPr>
          <p:grpSpPr>
            <a:xfrm>
              <a:off x="8159627" y="5524692"/>
              <a:ext cx="3238500" cy="164592"/>
              <a:chOff x="7851648" y="2916936"/>
              <a:chExt cx="3238500" cy="164592"/>
            </a:xfrm>
          </p:grpSpPr>
          <p:grpSp>
            <p:nvGrpSpPr>
              <p:cNvPr id="14" name="Group 13"/>
              <p:cNvGrpSpPr/>
              <p:nvPr/>
            </p:nvGrpSpPr>
            <p:grpSpPr>
              <a:xfrm>
                <a:off x="7851648" y="2916936"/>
                <a:ext cx="1586484" cy="164592"/>
                <a:chOff x="7851648" y="2916936"/>
                <a:chExt cx="1586484" cy="164592"/>
              </a:xfrm>
            </p:grpSpPr>
            <p:sp>
              <p:nvSpPr>
                <p:cNvPr id="7" name="Rectangle 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0" name="Rectangle 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2" name="Rectangle 1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3" name="Rectangle 1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5" name="Group 14"/>
              <p:cNvGrpSpPr/>
              <p:nvPr/>
            </p:nvGrpSpPr>
            <p:grpSpPr>
              <a:xfrm>
                <a:off x="9503664" y="2916936"/>
                <a:ext cx="1586484" cy="164592"/>
                <a:chOff x="7851648" y="2916936"/>
                <a:chExt cx="1586484" cy="164592"/>
              </a:xfrm>
            </p:grpSpPr>
            <p:sp>
              <p:nvSpPr>
                <p:cNvPr id="16" name="Rectangle 15"/>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7" name="Rectangle 16"/>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8" name="Rectangle 17"/>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9" name="Rectangle 18"/>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24" name="Group 23"/>
            <p:cNvGrpSpPr/>
            <p:nvPr/>
          </p:nvGrpSpPr>
          <p:grpSpPr>
            <a:xfrm>
              <a:off x="8159627" y="4640541"/>
              <a:ext cx="3238500" cy="164592"/>
              <a:chOff x="7851648" y="2916936"/>
              <a:chExt cx="3238500" cy="164592"/>
            </a:xfrm>
          </p:grpSpPr>
          <p:grpSp>
            <p:nvGrpSpPr>
              <p:cNvPr id="25" name="Group 24"/>
              <p:cNvGrpSpPr/>
              <p:nvPr/>
            </p:nvGrpSpPr>
            <p:grpSpPr>
              <a:xfrm>
                <a:off x="7851648" y="2916936"/>
                <a:ext cx="1586484" cy="164592"/>
                <a:chOff x="7851648" y="2916936"/>
                <a:chExt cx="1586484" cy="164592"/>
              </a:xfrm>
            </p:grpSpPr>
            <p:sp>
              <p:nvSpPr>
                <p:cNvPr id="34" name="Rectangle 33"/>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5" name="Rectangle 34"/>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6" name="Rectangle 35"/>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7" name="Rectangle 36"/>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8" name="Rectangle 37"/>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0" name="Rectangle 39"/>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6" name="Group 25"/>
              <p:cNvGrpSpPr/>
              <p:nvPr/>
            </p:nvGrpSpPr>
            <p:grpSpPr>
              <a:xfrm>
                <a:off x="9503664" y="2916936"/>
                <a:ext cx="1586484" cy="164592"/>
                <a:chOff x="7851648" y="2916936"/>
                <a:chExt cx="1586484" cy="164592"/>
              </a:xfrm>
            </p:grpSpPr>
            <p:sp>
              <p:nvSpPr>
                <p:cNvPr id="27" name="Rectangle 26"/>
                <p:cNvSpPr/>
                <p:nvPr/>
              </p:nvSpPr>
              <p:spPr bwMode="auto">
                <a:xfrm>
                  <a:off x="785164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9264396"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807415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8310372"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Rectangle 30"/>
                <p:cNvSpPr/>
                <p:nvPr/>
              </p:nvSpPr>
              <p:spPr bwMode="auto">
                <a:xfrm>
                  <a:off x="854964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2" name="Rectangle 31"/>
                <p:cNvSpPr/>
                <p:nvPr/>
              </p:nvSpPr>
              <p:spPr bwMode="auto">
                <a:xfrm>
                  <a:off x="8785860"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3" name="Rectangle 32"/>
                <p:cNvSpPr/>
                <p:nvPr/>
              </p:nvSpPr>
              <p:spPr bwMode="auto">
                <a:xfrm>
                  <a:off x="9025128" y="2916936"/>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07" name="Group 106"/>
            <p:cNvGrpSpPr/>
            <p:nvPr/>
          </p:nvGrpSpPr>
          <p:grpSpPr>
            <a:xfrm>
              <a:off x="8159627" y="4920612"/>
              <a:ext cx="1107948" cy="164592"/>
              <a:chOff x="7807994" y="5995770"/>
              <a:chExt cx="1107948" cy="164592"/>
            </a:xfrm>
          </p:grpSpPr>
          <p:sp>
            <p:nvSpPr>
              <p:cNvPr id="51" name="Rectangle 50"/>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3" name="Rectangle 52"/>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4" name="Rectangle 53"/>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6" name="Rectangle 55"/>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57" name="Rectangle 56"/>
            <p:cNvSpPr/>
            <p:nvPr/>
          </p:nvSpPr>
          <p:spPr bwMode="auto">
            <a:xfrm>
              <a:off x="8142863" y="5221567"/>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2" name="TextBox 91"/>
            <p:cNvSpPr txBox="1"/>
            <p:nvPr/>
          </p:nvSpPr>
          <p:spPr>
            <a:xfrm>
              <a:off x="9233058" y="4736502"/>
              <a:ext cx="1211580" cy="475488"/>
            </a:xfrm>
            <a:prstGeom prst="rect">
              <a:avLst/>
            </a:prstGeom>
            <a:noFill/>
          </p:spPr>
          <p:txBody>
            <a:bodyPr wrap="none" lIns="182880" tIns="146304" rIns="182880" bIns="146304" rtlCol="0">
              <a:no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HDFS</a:t>
              </a:r>
            </a:p>
          </p:txBody>
        </p:sp>
        <p:sp>
          <p:nvSpPr>
            <p:cNvPr id="93" name="Rectangle 92"/>
            <p:cNvSpPr/>
            <p:nvPr/>
          </p:nvSpPr>
          <p:spPr bwMode="auto">
            <a:xfrm>
              <a:off x="7981350" y="3608152"/>
              <a:ext cx="3602736" cy="90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4" name="Rectangle 93"/>
            <p:cNvSpPr/>
            <p:nvPr/>
          </p:nvSpPr>
          <p:spPr bwMode="auto">
            <a:xfrm>
              <a:off x="7981350" y="2629744"/>
              <a:ext cx="3602736" cy="9784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5" name="TextBox 94"/>
            <p:cNvSpPr txBox="1"/>
            <p:nvPr/>
          </p:nvSpPr>
          <p:spPr>
            <a:xfrm>
              <a:off x="9173087" y="3769550"/>
              <a:ext cx="1211580" cy="475488"/>
            </a:xfrm>
            <a:prstGeom prst="rect">
              <a:avLst/>
            </a:prstGeom>
            <a:noFill/>
          </p:spPr>
          <p:txBody>
            <a:bodyPr wrap="none" lIns="182880" tIns="146304" rIns="182880" bIns="146304" rtlCol="0">
              <a:noAutofit/>
            </a:bodyPr>
            <a:lstStyle/>
            <a:p>
              <a:pPr algn="ct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YARN</a:t>
              </a:r>
              <a:br>
                <a:rPr lang="en-US" sz="2400"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(cluster resource manager)</a:t>
              </a:r>
            </a:p>
          </p:txBody>
        </p:sp>
        <p:sp>
          <p:nvSpPr>
            <p:cNvPr id="96" name="Trapezoid 95"/>
            <p:cNvSpPr/>
            <p:nvPr/>
          </p:nvSpPr>
          <p:spPr bwMode="auto">
            <a:xfrm flipV="1">
              <a:off x="8460648" y="3599191"/>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7" name="Trapezoid 96"/>
            <p:cNvSpPr/>
            <p:nvPr/>
          </p:nvSpPr>
          <p:spPr bwMode="auto">
            <a:xfrm flipV="1">
              <a:off x="10127142" y="3606628"/>
              <a:ext cx="994410" cy="265176"/>
            </a:xfrm>
            <a:prstGeom prst="trapezoid">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8" name="TextBox 97"/>
            <p:cNvSpPr txBox="1"/>
            <p:nvPr/>
          </p:nvSpPr>
          <p:spPr>
            <a:xfrm>
              <a:off x="7981796" y="2643243"/>
              <a:ext cx="1811274" cy="568452"/>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r>
                <a:rPr lang="en-US" sz="2000" b="0" dirty="0">
                  <a:latin typeface="Segoe UI Semibold" panose="020B0702040204020203" pitchFamily="34" charset="0"/>
                  <a:cs typeface="Segoe UI Semibold" panose="020B0702040204020203" pitchFamily="34" charset="0"/>
                </a:rPr>
                <a:t>MapReduce</a:t>
              </a:r>
            </a:p>
          </p:txBody>
        </p:sp>
        <p:sp>
          <p:nvSpPr>
            <p:cNvPr id="99" name="TextBox 98"/>
            <p:cNvSpPr txBox="1"/>
            <p:nvPr/>
          </p:nvSpPr>
          <p:spPr>
            <a:xfrm>
              <a:off x="10348884" y="2639716"/>
              <a:ext cx="914400" cy="553277"/>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r>
                <a:rPr lang="en-US" sz="2000" b="0" dirty="0" err="1">
                  <a:latin typeface="Segoe UI Semibold" panose="020B0702040204020203" pitchFamily="34" charset="0"/>
                  <a:cs typeface="Segoe UI Semibold" panose="020B0702040204020203" pitchFamily="34" charset="0"/>
                </a:rPr>
                <a:t>Tez</a:t>
              </a:r>
              <a:endParaRPr lang="en-US" sz="2000" b="0" dirty="0">
                <a:latin typeface="Segoe UI Semibold" panose="020B0702040204020203" pitchFamily="34" charset="0"/>
                <a:cs typeface="Segoe UI Semibold" panose="020B0702040204020203" pitchFamily="34" charset="0"/>
              </a:endParaRPr>
            </a:p>
          </p:txBody>
        </p:sp>
        <p:cxnSp>
          <p:nvCxnSpPr>
            <p:cNvPr id="101" name="Straight Connector 100"/>
            <p:cNvCxnSpPr>
              <a:stCxn id="94" idx="0"/>
              <a:endCxn id="93" idx="0"/>
            </p:cNvCxnSpPr>
            <p:nvPr/>
          </p:nvCxnSpPr>
          <p:spPr>
            <a:xfrm>
              <a:off x="9782718" y="2629744"/>
              <a:ext cx="0" cy="978408"/>
            </a:xfrm>
            <a:prstGeom prst="line">
              <a:avLst/>
            </a:prstGeom>
            <a:ln>
              <a:prstDash val="dash"/>
              <a:headEnd type="none"/>
              <a:tailEnd type="none"/>
            </a:ln>
          </p:spPr>
          <p:style>
            <a:lnRef idx="1">
              <a:schemeClr val="accent5"/>
            </a:lnRef>
            <a:fillRef idx="0">
              <a:schemeClr val="accent5"/>
            </a:fillRef>
            <a:effectRef idx="0">
              <a:schemeClr val="accent5"/>
            </a:effectRef>
            <a:fontRef idx="minor">
              <a:schemeClr val="tx1"/>
            </a:fontRef>
          </p:style>
        </p:cxnSp>
        <p:sp>
          <p:nvSpPr>
            <p:cNvPr id="102" name="Rectangle 101"/>
            <p:cNvSpPr/>
            <p:nvPr/>
          </p:nvSpPr>
          <p:spPr>
            <a:xfrm>
              <a:off x="8318842" y="5193701"/>
              <a:ext cx="2834430" cy="313932"/>
            </a:xfrm>
            <a:prstGeom prst="rect">
              <a:avLst/>
            </a:prstGeom>
          </p:spPr>
          <p:txBody>
            <a:bodyPr wrap="none">
              <a:spAutoFit/>
            </a:bodyPr>
            <a:lstStyle/>
            <a:p>
              <a:pPr>
                <a:lnSpc>
                  <a:spcPct val="90000"/>
                </a:lnSpc>
                <a:spcAft>
                  <a:spcPts val="600"/>
                </a:spcAft>
              </a:pPr>
              <a:r>
                <a:rPr lang="en-US" sz="1600" dirty="0">
                  <a:solidFill>
                    <a:schemeClr val="bg1"/>
                  </a:solidFill>
                  <a:latin typeface="Segoe UI Semibold" panose="020B0702040204020203" pitchFamily="34" charset="0"/>
                  <a:cs typeface="Segoe UI Semibold" panose="020B0702040204020203" pitchFamily="34" charset="0"/>
                </a:rPr>
                <a:t>(redundant, reliable storage)</a:t>
              </a:r>
            </a:p>
          </p:txBody>
        </p:sp>
        <p:sp>
          <p:nvSpPr>
            <p:cNvPr id="106" name="TextBox 105"/>
            <p:cNvSpPr txBox="1"/>
            <p:nvPr/>
          </p:nvSpPr>
          <p:spPr>
            <a:xfrm>
              <a:off x="7879404" y="2176208"/>
              <a:ext cx="3704682" cy="29975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Hadoop Core</a:t>
              </a:r>
            </a:p>
          </p:txBody>
        </p:sp>
        <p:grpSp>
          <p:nvGrpSpPr>
            <p:cNvPr id="108" name="Group 107"/>
            <p:cNvGrpSpPr/>
            <p:nvPr/>
          </p:nvGrpSpPr>
          <p:grpSpPr>
            <a:xfrm>
              <a:off x="10310510" y="4941036"/>
              <a:ext cx="1107948" cy="164592"/>
              <a:chOff x="7807994" y="5995770"/>
              <a:chExt cx="1107948" cy="164592"/>
            </a:xfrm>
          </p:grpSpPr>
          <p:sp>
            <p:nvSpPr>
              <p:cNvPr id="109" name="Rectangle 108"/>
              <p:cNvSpPr/>
              <p:nvPr/>
            </p:nvSpPr>
            <p:spPr bwMode="auto">
              <a:xfrm>
                <a:off x="7807994"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0" name="Rectangle 109"/>
              <p:cNvSpPr/>
              <p:nvPr/>
            </p:nvSpPr>
            <p:spPr bwMode="auto">
              <a:xfrm>
                <a:off x="803049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1" name="Rectangle 110"/>
              <p:cNvSpPr/>
              <p:nvPr/>
            </p:nvSpPr>
            <p:spPr bwMode="auto">
              <a:xfrm>
                <a:off x="8266718"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850598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3" name="Rectangle 112"/>
              <p:cNvSpPr/>
              <p:nvPr/>
            </p:nvSpPr>
            <p:spPr bwMode="auto">
              <a:xfrm>
                <a:off x="8742206" y="5995770"/>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grpSp>
        <p:sp>
          <p:nvSpPr>
            <p:cNvPr id="115" name="Rectangle 114"/>
            <p:cNvSpPr/>
            <p:nvPr/>
          </p:nvSpPr>
          <p:spPr bwMode="auto">
            <a:xfrm>
              <a:off x="11226996" y="5241991"/>
              <a:ext cx="173736" cy="164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a:xfrm>
              <a:off x="8292130" y="3225067"/>
              <a:ext cx="2846228" cy="313932"/>
            </a:xfrm>
            <a:prstGeom prst="rect">
              <a:avLst/>
            </a:prstGeom>
          </p:spPr>
          <p:txBody>
            <a:bodyPr wrap="none">
              <a:spAutoFit/>
            </a:bodyPr>
            <a:lstStyle/>
            <a:p>
              <a:pPr>
                <a:lnSpc>
                  <a:spcPct val="90000"/>
                </a:lnSpc>
                <a:spcAft>
                  <a:spcPts val="600"/>
                </a:spcAft>
              </a:pPr>
              <a:r>
                <a:rPr lang="en-US" sz="1600" dirty="0">
                  <a:solidFill>
                    <a:schemeClr val="bg1"/>
                  </a:solidFill>
                  <a:latin typeface="Segoe UI Semibold" panose="020B0702040204020203" pitchFamily="34" charset="0"/>
                  <a:cs typeface="Segoe UI Semibold" panose="020B0702040204020203" pitchFamily="34" charset="0"/>
                </a:rPr>
                <a:t>(data processing framework)</a:t>
              </a:r>
            </a:p>
          </p:txBody>
        </p:sp>
      </p:grpSp>
    </p:spTree>
    <p:extLst>
      <p:ext uri="{BB962C8B-B14F-4D97-AF65-F5344CB8AC3E}">
        <p14:creationId xmlns:p14="http://schemas.microsoft.com/office/powerpoint/2010/main" val="2154387283"/>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 on Linux: </a:t>
            </a:r>
            <a:r>
              <a:rPr lang="en-US" dirty="0" err="1"/>
              <a:t>HiveQL</a:t>
            </a:r>
            <a:r>
              <a:rPr lang="en-US" dirty="0"/>
              <a:t> Execution Choices </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40</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94081358"/>
              </p:ext>
            </p:extLst>
          </p:nvPr>
        </p:nvGraphicFramePr>
        <p:xfrm>
          <a:off x="268927" y="1644933"/>
          <a:ext cx="11171817" cy="4362196"/>
        </p:xfrm>
        <a:graphic>
          <a:graphicData uri="http://schemas.openxmlformats.org/drawingml/2006/table">
            <a:tbl>
              <a:tblPr firstRow="1" bandRow="1">
                <a:tableStyleId>{C083E6E3-FA7D-4D7B-A595-EF9225AFEA82}</a:tableStyleId>
              </a:tblPr>
              <a:tblGrid>
                <a:gridCol w="4146881">
                  <a:extLst>
                    <a:ext uri="{9D8B030D-6E8A-4147-A177-3AD203B41FA5}">
                      <a16:colId xmlns:a16="http://schemas.microsoft.com/office/drawing/2014/main" val="3955206659"/>
                    </a:ext>
                  </a:extLst>
                </a:gridCol>
                <a:gridCol w="1970283">
                  <a:extLst>
                    <a:ext uri="{9D8B030D-6E8A-4147-A177-3AD203B41FA5}">
                      <a16:colId xmlns:a16="http://schemas.microsoft.com/office/drawing/2014/main" val="3838297379"/>
                    </a:ext>
                  </a:extLst>
                </a:gridCol>
                <a:gridCol w="2011547">
                  <a:extLst>
                    <a:ext uri="{9D8B030D-6E8A-4147-A177-3AD203B41FA5}">
                      <a16:colId xmlns:a16="http://schemas.microsoft.com/office/drawing/2014/main" val="1877255538"/>
                    </a:ext>
                  </a:extLst>
                </a:gridCol>
                <a:gridCol w="3043106">
                  <a:extLst>
                    <a:ext uri="{9D8B030D-6E8A-4147-A177-3AD203B41FA5}">
                      <a16:colId xmlns:a16="http://schemas.microsoft.com/office/drawing/2014/main" val="183330401"/>
                    </a:ext>
                  </a:extLst>
                </a:gridCol>
              </a:tblGrid>
              <a:tr h="370840">
                <a:tc>
                  <a:txBody>
                    <a:bodyPr/>
                    <a:lstStyle/>
                    <a:p>
                      <a:r>
                        <a:rPr lang="en-US" dirty="0"/>
                        <a:t>Tool</a:t>
                      </a:r>
                      <a:endParaRPr lang="en-US" b="0" dirty="0">
                        <a:solidFill>
                          <a:schemeClr val="accent1">
                            <a:lumMod val="75000"/>
                          </a:schemeClr>
                        </a:solidFill>
                      </a:endParaRPr>
                    </a:p>
                  </a:txBody>
                  <a:tcPr anchor="ctr"/>
                </a:tc>
                <a:tc>
                  <a:txBody>
                    <a:bodyPr/>
                    <a:lstStyle/>
                    <a:p>
                      <a:pPr algn="ctr"/>
                      <a:r>
                        <a:rPr lang="en-US" dirty="0"/>
                        <a:t>Interactive Shell</a:t>
                      </a:r>
                      <a:endParaRPr lang="en-US" b="0" dirty="0">
                        <a:solidFill>
                          <a:schemeClr val="accent1">
                            <a:lumMod val="75000"/>
                          </a:schemeClr>
                        </a:solidFill>
                      </a:endParaRPr>
                    </a:p>
                  </a:txBody>
                  <a:tcPr anchor="ctr"/>
                </a:tc>
                <a:tc>
                  <a:txBody>
                    <a:bodyPr/>
                    <a:lstStyle/>
                    <a:p>
                      <a:pPr algn="ctr"/>
                      <a:r>
                        <a:rPr lang="en-US" dirty="0"/>
                        <a:t>Batch Processing</a:t>
                      </a:r>
                      <a:endParaRPr lang="en-US" b="0" dirty="0">
                        <a:solidFill>
                          <a:schemeClr val="accent1">
                            <a:lumMod val="75000"/>
                          </a:schemeClr>
                        </a:solidFill>
                      </a:endParaRPr>
                    </a:p>
                  </a:txBody>
                  <a:tcPr anchor="ctr"/>
                </a:tc>
                <a:tc>
                  <a:txBody>
                    <a:bodyPr/>
                    <a:lstStyle/>
                    <a:p>
                      <a:pPr algn="ctr"/>
                      <a:r>
                        <a:rPr lang="en-US" dirty="0"/>
                        <a:t>Client</a:t>
                      </a:r>
                      <a:r>
                        <a:rPr lang="en-US" baseline="0" dirty="0"/>
                        <a:t> OS</a:t>
                      </a:r>
                      <a:endParaRPr lang="en-US" b="0" dirty="0">
                        <a:solidFill>
                          <a:schemeClr val="accent1">
                            <a:lumMod val="75000"/>
                          </a:schemeClr>
                        </a:solidFill>
                      </a:endParaRPr>
                    </a:p>
                  </a:txBody>
                  <a:tcPr anchor="ctr"/>
                </a:tc>
                <a:extLst>
                  <a:ext uri="{0D108BD9-81ED-4DB2-BD59-A6C34878D82A}">
                    <a16:rowId xmlns:a16="http://schemas.microsoft.com/office/drawing/2014/main" val="768154581"/>
                  </a:ext>
                </a:extLst>
              </a:tr>
              <a:tr h="629412">
                <a:tc>
                  <a:txBody>
                    <a:bodyPr/>
                    <a:lstStyle/>
                    <a:p>
                      <a:r>
                        <a:rPr lang="en-US" sz="2000" dirty="0">
                          <a:hlinkClick r:id="rId2"/>
                        </a:rPr>
                        <a:t>Hive</a:t>
                      </a:r>
                      <a:r>
                        <a:rPr lang="en-US" sz="2000" baseline="0" dirty="0">
                          <a:hlinkClick r:id="rId2"/>
                        </a:rPr>
                        <a:t> View</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Any</a:t>
                      </a:r>
                      <a:r>
                        <a:rPr lang="en-US" sz="2000" baseline="0" dirty="0"/>
                        <a:t> (browser based)</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2431224489"/>
                  </a:ext>
                </a:extLst>
              </a:tr>
              <a:tr h="629412">
                <a:tc>
                  <a:txBody>
                    <a:bodyPr/>
                    <a:lstStyle/>
                    <a:p>
                      <a:r>
                        <a:rPr lang="en-US" sz="2000" dirty="0">
                          <a:hlinkClick r:id="rId3"/>
                        </a:rPr>
                        <a:t>Beeline Command </a:t>
                      </a:r>
                      <a:br>
                        <a:rPr lang="en-US" sz="2000" dirty="0">
                          <a:hlinkClick r:id="rId3"/>
                        </a:rPr>
                      </a:br>
                      <a:r>
                        <a:rPr lang="en-US" sz="2000" dirty="0">
                          <a:hlinkClick r:id="rId3"/>
                        </a:rPr>
                        <a:t>(from</a:t>
                      </a:r>
                      <a:r>
                        <a:rPr lang="en-US" sz="2000" baseline="0" dirty="0">
                          <a:hlinkClick r:id="rId3"/>
                        </a:rPr>
                        <a:t> an SSH session)</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dirty="0"/>
                        <a:t> </a:t>
                      </a: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2589048810"/>
                  </a:ext>
                </a:extLst>
              </a:tr>
              <a:tr h="629412">
                <a:tc>
                  <a:txBody>
                    <a:bodyPr/>
                    <a:lstStyle/>
                    <a:p>
                      <a:r>
                        <a:rPr lang="en-US" sz="2000" dirty="0">
                          <a:hlinkClick r:id="rId4"/>
                        </a:rPr>
                        <a:t>Hive Command </a:t>
                      </a:r>
                      <a:br>
                        <a:rPr lang="en-US" sz="2000" dirty="0">
                          <a:hlinkClick r:id="rId4"/>
                        </a:rPr>
                      </a:br>
                      <a:r>
                        <a:rPr lang="en-US" sz="2000" dirty="0">
                          <a:hlinkClick r:id="rId4"/>
                        </a:rPr>
                        <a:t>(from an SSH</a:t>
                      </a:r>
                      <a:r>
                        <a:rPr lang="en-US" sz="2000" baseline="0" dirty="0">
                          <a:hlinkClick r:id="rId4"/>
                        </a:rPr>
                        <a:t> session)</a:t>
                      </a:r>
                      <a:endParaRPr lang="en-US" sz="2000" dirty="0">
                        <a:solidFill>
                          <a:schemeClr val="bg2">
                            <a:lumMod val="25000"/>
                          </a:schemeClr>
                        </a:solidFill>
                      </a:endParaRPr>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845935007"/>
                  </a:ext>
                </a:extLst>
              </a:tr>
              <a:tr h="629412">
                <a:tc>
                  <a:txBody>
                    <a:bodyPr/>
                    <a:lstStyle/>
                    <a:p>
                      <a:r>
                        <a:rPr lang="en-US" sz="2000" dirty="0">
                          <a:hlinkClick r:id="rId5"/>
                        </a:rPr>
                        <a:t>Curl</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kern="1200" dirty="0">
                          <a:effectLst/>
                        </a:rPr>
                        <a:t>Linux, Unix, Mac OS X, or 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1415997200"/>
                  </a:ext>
                </a:extLst>
              </a:tr>
              <a:tr h="629412">
                <a:tc>
                  <a:txBody>
                    <a:bodyPr/>
                    <a:lstStyle/>
                    <a:p>
                      <a:r>
                        <a:rPr lang="en-US" sz="2000" dirty="0">
                          <a:hlinkClick r:id="rId6"/>
                        </a:rPr>
                        <a:t>HDInsight tools for</a:t>
                      </a:r>
                      <a:r>
                        <a:rPr lang="en-US" sz="2000" baseline="0" dirty="0">
                          <a:hlinkClick r:id="rId6"/>
                        </a:rPr>
                        <a:t> Visual Studio</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323686044"/>
                  </a:ext>
                </a:extLst>
              </a:tr>
              <a:tr h="629412">
                <a:tc>
                  <a:txBody>
                    <a:bodyPr/>
                    <a:lstStyle/>
                    <a:p>
                      <a:r>
                        <a:rPr lang="en-US" sz="2000" dirty="0">
                          <a:hlinkClick r:id="rId7" action="ppaction://hlinkfile"/>
                        </a:rPr>
                        <a:t>Windows PowerShell</a:t>
                      </a:r>
                      <a:endParaRPr lang="en-US" sz="2000" dirty="0">
                        <a:solidFill>
                          <a:schemeClr val="bg2">
                            <a:lumMod val="25000"/>
                          </a:schemeClr>
                        </a:solidFill>
                      </a:endParaRPr>
                    </a:p>
                  </a:txBody>
                  <a:tcPr anchor="ctr"/>
                </a:tc>
                <a:tc>
                  <a:txBody>
                    <a:bodyPr/>
                    <a:lstStyle/>
                    <a:p>
                      <a:pPr marL="0" indent="0" algn="ctr">
                        <a:buClr>
                          <a:schemeClr val="accent3">
                            <a:lumMod val="50000"/>
                          </a:schemeClr>
                        </a:buClr>
                        <a:buFont typeface="Wingdings" panose="05000000000000000000" pitchFamily="2" charset="2"/>
                        <a:buNone/>
                      </a:pPr>
                      <a:endParaRPr lang="en-US" sz="2400" dirty="0"/>
                    </a:p>
                  </a:txBody>
                  <a:tcPr anchor="ctr"/>
                </a:tc>
                <a:tc>
                  <a:txBody>
                    <a:bodyPr/>
                    <a:lstStyle/>
                    <a:p>
                      <a:pPr marL="285750" indent="-285750" algn="ctr">
                        <a:buClr>
                          <a:schemeClr val="accent3">
                            <a:lumMod val="50000"/>
                          </a:schemeClr>
                        </a:buClr>
                        <a:buFont typeface="Wingdings" panose="05000000000000000000" pitchFamily="2" charset="2"/>
                        <a:buChar char="ü"/>
                      </a:pPr>
                      <a:r>
                        <a:rPr lang="en-US" sz="2400" baseline="0" dirty="0"/>
                        <a:t> </a:t>
                      </a:r>
                      <a:endParaRPr lang="en-US" sz="2400" dirty="0"/>
                    </a:p>
                  </a:txBody>
                  <a:tcPr anchor="ctr"/>
                </a:tc>
                <a:tc>
                  <a:txBody>
                    <a:bodyPr/>
                    <a:lstStyle/>
                    <a:p>
                      <a:r>
                        <a:rPr lang="en-US" sz="2000" dirty="0"/>
                        <a:t>Windows</a:t>
                      </a:r>
                      <a:endParaRPr lang="en-US" sz="2000" dirty="0">
                        <a:solidFill>
                          <a:schemeClr val="tx1">
                            <a:lumMod val="65000"/>
                            <a:lumOff val="35000"/>
                          </a:schemeClr>
                        </a:solidFill>
                      </a:endParaRPr>
                    </a:p>
                  </a:txBody>
                  <a:tcPr anchor="ctr"/>
                </a:tc>
                <a:extLst>
                  <a:ext uri="{0D108BD9-81ED-4DB2-BD59-A6C34878D82A}">
                    <a16:rowId xmlns:a16="http://schemas.microsoft.com/office/drawing/2014/main" val="38121792"/>
                  </a:ext>
                </a:extLst>
              </a:tr>
            </a:tbl>
          </a:graphicData>
        </a:graphic>
      </p:graphicFrame>
    </p:spTree>
    <p:extLst>
      <p:ext uri="{BB962C8B-B14F-4D97-AF65-F5344CB8AC3E}">
        <p14:creationId xmlns:p14="http://schemas.microsoft.com/office/powerpoint/2010/main" val="20612650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RDBMS and Hive</a:t>
            </a:r>
          </a:p>
        </p:txBody>
      </p:sp>
      <p:graphicFrame>
        <p:nvGraphicFramePr>
          <p:cNvPr id="3" name="Table 2"/>
          <p:cNvGraphicFramePr>
            <a:graphicFrameLocks noGrp="1"/>
          </p:cNvGraphicFramePr>
          <p:nvPr>
            <p:extLst>
              <p:ext uri="{D42A27DB-BD31-4B8C-83A1-F6EECF244321}">
                <p14:modId xmlns:p14="http://schemas.microsoft.com/office/powerpoint/2010/main" val="1856651607"/>
              </p:ext>
            </p:extLst>
          </p:nvPr>
        </p:nvGraphicFramePr>
        <p:xfrm>
          <a:off x="455995" y="1528385"/>
          <a:ext cx="11311140" cy="4752140"/>
        </p:xfrm>
        <a:graphic>
          <a:graphicData uri="http://schemas.openxmlformats.org/drawingml/2006/table">
            <a:tbl>
              <a:tblPr firstRow="1" bandRow="1"/>
              <a:tblGrid>
                <a:gridCol w="3026990">
                  <a:extLst>
                    <a:ext uri="{9D8B030D-6E8A-4147-A177-3AD203B41FA5}">
                      <a16:colId xmlns:a16="http://schemas.microsoft.com/office/drawing/2014/main" val="20000"/>
                    </a:ext>
                  </a:extLst>
                </a:gridCol>
                <a:gridCol w="4142075">
                  <a:extLst>
                    <a:ext uri="{9D8B030D-6E8A-4147-A177-3AD203B41FA5}">
                      <a16:colId xmlns:a16="http://schemas.microsoft.com/office/drawing/2014/main" val="20001"/>
                    </a:ext>
                  </a:extLst>
                </a:gridCol>
                <a:gridCol w="4142075">
                  <a:extLst>
                    <a:ext uri="{9D8B030D-6E8A-4147-A177-3AD203B41FA5}">
                      <a16:colId xmlns:a16="http://schemas.microsoft.com/office/drawing/2014/main" val="20002"/>
                    </a:ext>
                  </a:extLst>
                </a:gridCol>
              </a:tblGrid>
              <a:tr h="461307">
                <a:tc>
                  <a:txBody>
                    <a:bodyPr/>
                    <a:lstStyle/>
                    <a:p>
                      <a:endParaRPr lang="en-US" sz="2800" dirty="0">
                        <a:latin typeface="Trebuchet MS" pitchFamily="34" charset="0"/>
                      </a:endParaRPr>
                    </a:p>
                  </a:txBody>
                  <a:tcPr marL="89642" marR="89642" marT="44821" marB="44821" anchor="ctr">
                    <a:lnL w="12700" cmpd="sng">
                      <a:noFill/>
                      <a:prstDash val="solid"/>
                    </a:lnL>
                    <a:lnR w="12700"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700" baseline="0" dirty="0">
                          <a:solidFill>
                            <a:schemeClr val="bg1"/>
                          </a:solidFill>
                          <a:latin typeface="+mn-lt"/>
                        </a:rPr>
                        <a:t>RDBMS DW</a:t>
                      </a:r>
                      <a:endParaRPr lang="en-US" sz="2700" b="0" dirty="0">
                        <a:solidFill>
                          <a:schemeClr val="bg1"/>
                        </a:solidFill>
                        <a:latin typeface="+mn-lt"/>
                      </a:endParaRPr>
                    </a:p>
                  </a:txBody>
                  <a:tcPr marL="89642" marR="89642" marT="44821" marB="44821" anchor="ctr">
                    <a:lnL w="12700"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700" dirty="0">
                          <a:solidFill>
                            <a:schemeClr val="bg1"/>
                          </a:solidFill>
                          <a:latin typeface="+mn-lt"/>
                        </a:rPr>
                        <a:t>Hive</a:t>
                      </a:r>
                      <a:endParaRPr lang="en-US" sz="2700" b="0" dirty="0">
                        <a:solidFill>
                          <a:schemeClr val="bg1"/>
                        </a:solidFill>
                        <a:latin typeface="+mn-lt"/>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61307">
                <a:tc>
                  <a:txBody>
                    <a:bodyPr/>
                    <a:lstStyle/>
                    <a:p>
                      <a:pPr algn="r"/>
                      <a:r>
                        <a:rPr lang="en-US" sz="2500" dirty="0">
                          <a:solidFill>
                            <a:schemeClr val="accent3"/>
                          </a:solidFill>
                          <a:latin typeface="+mn-lt"/>
                        </a:rPr>
                        <a:t>Structure</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Schema On</a:t>
                      </a:r>
                      <a:r>
                        <a:rPr lang="en-US" sz="2000" baseline="0" dirty="0">
                          <a:solidFill>
                            <a:schemeClr val="tx2"/>
                          </a:solidFill>
                        </a:rPr>
                        <a:t> Write</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Schema On Read</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0457">
                <a:tc>
                  <a:txBody>
                    <a:bodyPr/>
                    <a:lstStyle/>
                    <a:p>
                      <a:pPr algn="r"/>
                      <a:r>
                        <a:rPr lang="en-US" sz="2500" dirty="0">
                          <a:solidFill>
                            <a:schemeClr val="accent3"/>
                          </a:solidFill>
                          <a:latin typeface="+mn-lt"/>
                        </a:rPr>
                        <a:t>Access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SQL</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2000" dirty="0">
                          <a:solidFill>
                            <a:schemeClr val="tx2"/>
                          </a:solidFill>
                        </a:rPr>
                        <a:t>HiveQL</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2"/>
                  </a:ext>
                </a:extLst>
              </a:tr>
              <a:tr h="461307">
                <a:tc>
                  <a:txBody>
                    <a:bodyPr/>
                    <a:lstStyle/>
                    <a:p>
                      <a:pPr algn="r"/>
                      <a:r>
                        <a:rPr lang="en-US" sz="2500" dirty="0">
                          <a:solidFill>
                            <a:schemeClr val="accent3"/>
                          </a:solidFill>
                          <a:latin typeface="+mn-lt"/>
                        </a:rPr>
                        <a:t>Indexes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1307">
                <a:tc>
                  <a:txBody>
                    <a:bodyPr/>
                    <a:lstStyle/>
                    <a:p>
                      <a:pPr algn="r"/>
                      <a:r>
                        <a:rPr lang="en-US" sz="2500" dirty="0">
                          <a:solidFill>
                            <a:schemeClr val="accent3"/>
                          </a:solidFill>
                          <a:latin typeface="+mn-lt"/>
                        </a:rPr>
                        <a:t>Updates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dirty="0">
                          <a:solidFill>
                            <a:schemeClr val="tx2"/>
                          </a:solidFill>
                        </a:rPr>
                        <a:t>No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4"/>
                  </a:ext>
                </a:extLst>
              </a:tr>
              <a:tr h="461307">
                <a:tc>
                  <a:txBody>
                    <a:bodyPr/>
                    <a:lstStyle/>
                    <a:p>
                      <a:pPr algn="r"/>
                      <a:r>
                        <a:rPr lang="en-US" sz="2500" dirty="0">
                          <a:solidFill>
                            <a:schemeClr val="accent3"/>
                          </a:solidFill>
                          <a:latin typeface="+mn-lt"/>
                        </a:rPr>
                        <a:t>Locking</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Table and Partition</a:t>
                      </a:r>
                      <a:r>
                        <a:rPr lang="en-US" sz="2000" baseline="0" dirty="0">
                          <a:solidFill>
                            <a:schemeClr val="tx2"/>
                          </a:solidFill>
                        </a:rPr>
                        <a:t>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1307">
                <a:tc>
                  <a:txBody>
                    <a:bodyPr/>
                    <a:lstStyle/>
                    <a:p>
                      <a:pPr algn="r"/>
                      <a:r>
                        <a:rPr lang="en-US" sz="2500" dirty="0">
                          <a:solidFill>
                            <a:schemeClr val="accent3"/>
                          </a:solidFill>
                          <a:latin typeface="+mn-lt"/>
                        </a:rPr>
                        <a:t>Referential</a:t>
                      </a:r>
                      <a:r>
                        <a:rPr lang="en-US" sz="2500" baseline="0" dirty="0">
                          <a:solidFill>
                            <a:schemeClr val="accent3"/>
                          </a:solidFill>
                          <a:latin typeface="+mn-lt"/>
                        </a:rPr>
                        <a:t> Integrity</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dirty="0">
                          <a:solidFill>
                            <a:schemeClr val="tx2"/>
                          </a:solidFill>
                        </a:rPr>
                        <a:t>No</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6"/>
                  </a:ext>
                </a:extLst>
              </a:tr>
              <a:tr h="461307">
                <a:tc>
                  <a:txBody>
                    <a:bodyPr/>
                    <a:lstStyle/>
                    <a:p>
                      <a:pPr algn="r"/>
                      <a:r>
                        <a:rPr lang="en-US" sz="2500" dirty="0">
                          <a:solidFill>
                            <a:schemeClr val="accent3"/>
                          </a:solidFill>
                          <a:latin typeface="+mn-lt"/>
                        </a:rPr>
                        <a:t>Query Optimization</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No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1307">
                <a:tc>
                  <a:txBody>
                    <a:bodyPr/>
                    <a:lstStyle/>
                    <a:p>
                      <a:pPr algn="r"/>
                      <a:r>
                        <a:rPr lang="en-US" sz="2500" dirty="0">
                          <a:solidFill>
                            <a:schemeClr val="accent3"/>
                          </a:solidFill>
                          <a:latin typeface="+mn-lt"/>
                        </a:rPr>
                        <a:t>Access</a:t>
                      </a:r>
                      <a:r>
                        <a:rPr lang="en-US" sz="2500" baseline="0" dirty="0">
                          <a:solidFill>
                            <a:schemeClr val="accent3"/>
                          </a:solidFill>
                          <a:latin typeface="+mn-lt"/>
                        </a:rPr>
                        <a:t> Pattern</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Read and Write many times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marL="0" algn="ctr" defTabSz="914367" rtl="0" eaLnBrk="1" latinLnBrk="0" hangingPunct="1"/>
                      <a:r>
                        <a:rPr lang="en-US" sz="2000" kern="1200" dirty="0">
                          <a:solidFill>
                            <a:schemeClr val="tx2"/>
                          </a:solidFill>
                          <a:latin typeface="+mn-lt"/>
                          <a:ea typeface="+mn-ea"/>
                          <a:cs typeface="+mn-cs"/>
                        </a:rPr>
                        <a:t>Write</a:t>
                      </a:r>
                      <a:r>
                        <a:rPr lang="en-US" sz="2000" kern="1200" baseline="0" dirty="0">
                          <a:solidFill>
                            <a:schemeClr val="tx2"/>
                          </a:solidFill>
                          <a:latin typeface="+mn-lt"/>
                          <a:ea typeface="+mn-ea"/>
                          <a:cs typeface="+mn-cs"/>
                        </a:rPr>
                        <a:t> O</a:t>
                      </a:r>
                      <a:r>
                        <a:rPr lang="en-US" sz="2000" kern="1200" dirty="0">
                          <a:solidFill>
                            <a:schemeClr val="tx2"/>
                          </a:solidFill>
                          <a:latin typeface="+mn-lt"/>
                          <a:ea typeface="+mn-ea"/>
                          <a:cs typeface="+mn-cs"/>
                        </a:rPr>
                        <a:t>nce,</a:t>
                      </a:r>
                      <a:r>
                        <a:rPr lang="en-US" sz="2000" kern="1200" baseline="0" dirty="0">
                          <a:solidFill>
                            <a:schemeClr val="tx2"/>
                          </a:solidFill>
                          <a:latin typeface="+mn-lt"/>
                          <a:ea typeface="+mn-ea"/>
                          <a:cs typeface="+mn-cs"/>
                        </a:rPr>
                        <a:t> R</a:t>
                      </a:r>
                      <a:r>
                        <a:rPr lang="en-US" sz="2000" kern="1200" dirty="0">
                          <a:solidFill>
                            <a:schemeClr val="tx2"/>
                          </a:solidFill>
                          <a:latin typeface="+mn-lt"/>
                          <a:ea typeface="+mn-ea"/>
                          <a:cs typeface="+mn-cs"/>
                        </a:rPr>
                        <a:t>ead-many-times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3211025061"/>
                  </a:ext>
                </a:extLst>
              </a:tr>
              <a:tr h="461307">
                <a:tc>
                  <a:txBody>
                    <a:bodyPr/>
                    <a:lstStyle/>
                    <a:p>
                      <a:pPr algn="r"/>
                      <a:r>
                        <a:rPr lang="en-US" sz="2500" dirty="0">
                          <a:solidFill>
                            <a:schemeClr val="accent3"/>
                          </a:solidFill>
                          <a:latin typeface="+mn-lt"/>
                        </a:rPr>
                        <a:t>OLTP Applications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Yes</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7" rtl="0" eaLnBrk="1" latinLnBrk="0" hangingPunct="1"/>
                      <a:r>
                        <a:rPr lang="en-US" sz="2000" kern="1200" dirty="0">
                          <a:solidFill>
                            <a:schemeClr val="tx2"/>
                          </a:solidFill>
                          <a:latin typeface="+mn-lt"/>
                          <a:ea typeface="+mn-ea"/>
                          <a:cs typeface="+mn-cs"/>
                        </a:rPr>
                        <a:t>No</a:t>
                      </a: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039640"/>
                  </a:ext>
                </a:extLst>
              </a:tr>
            </a:tbl>
          </a:graphicData>
        </a:graphic>
      </p:graphicFrame>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41</a:t>
            </a:fld>
            <a:endParaRPr lang="en-IN" dirty="0"/>
          </a:p>
        </p:txBody>
      </p:sp>
    </p:spTree>
    <p:extLst>
      <p:ext uri="{BB962C8B-B14F-4D97-AF65-F5344CB8AC3E}">
        <p14:creationId xmlns:p14="http://schemas.microsoft.com/office/powerpoint/2010/main" val="78676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Recent Hive releases</a:t>
            </a:r>
          </a:p>
        </p:txBody>
      </p:sp>
      <p:graphicFrame>
        <p:nvGraphicFramePr>
          <p:cNvPr id="6" name="Table 5"/>
          <p:cNvGraphicFramePr>
            <a:graphicFrameLocks noGrp="1"/>
          </p:cNvGraphicFramePr>
          <p:nvPr>
            <p:extLst>
              <p:ext uri="{D42A27DB-BD31-4B8C-83A1-F6EECF244321}">
                <p14:modId xmlns:p14="http://schemas.microsoft.com/office/powerpoint/2010/main" val="3340001961"/>
              </p:ext>
            </p:extLst>
          </p:nvPr>
        </p:nvGraphicFramePr>
        <p:xfrm>
          <a:off x="451444" y="3568198"/>
          <a:ext cx="11316304" cy="2995347"/>
        </p:xfrm>
        <a:graphic>
          <a:graphicData uri="http://schemas.openxmlformats.org/drawingml/2006/table">
            <a:tbl>
              <a:tblPr firstRow="1" bandRow="1"/>
              <a:tblGrid>
                <a:gridCol w="2495995">
                  <a:extLst>
                    <a:ext uri="{9D8B030D-6E8A-4147-A177-3AD203B41FA5}">
                      <a16:colId xmlns:a16="http://schemas.microsoft.com/office/drawing/2014/main" val="20000"/>
                    </a:ext>
                  </a:extLst>
                </a:gridCol>
                <a:gridCol w="8820309">
                  <a:extLst>
                    <a:ext uri="{9D8B030D-6E8A-4147-A177-3AD203B41FA5}">
                      <a16:colId xmlns:a16="http://schemas.microsoft.com/office/drawing/2014/main" val="20001"/>
                    </a:ext>
                  </a:extLst>
                </a:gridCol>
              </a:tblGrid>
              <a:tr h="314738">
                <a:tc>
                  <a:txBody>
                    <a:bodyPr/>
                    <a:lstStyle/>
                    <a:p>
                      <a:pPr marL="0" algn="ctr" defTabSz="932742" rtl="0" eaLnBrk="1" latinLnBrk="0" hangingPunct="1"/>
                      <a:r>
                        <a:rPr lang="en-US" sz="1800" kern="1200" baseline="0" dirty="0">
                          <a:solidFill>
                            <a:schemeClr val="bg1"/>
                          </a:solidFill>
                          <a:latin typeface="+mn-lt"/>
                          <a:ea typeface="+mn-ea"/>
                          <a:cs typeface="+mn-cs"/>
                        </a:rPr>
                        <a:t>Apache Hive Version</a:t>
                      </a:r>
                    </a:p>
                  </a:txBody>
                  <a:tcPr marL="89642" marR="89642" marT="44821" marB="44821" anchor="ctr">
                    <a:lnL w="9525"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800" baseline="0" dirty="0">
                          <a:solidFill>
                            <a:schemeClr val="bg1"/>
                          </a:solidFill>
                          <a:latin typeface="+mn-lt"/>
                        </a:rPr>
                        <a:t>RDBMS DW</a:t>
                      </a:r>
                      <a:endParaRPr lang="en-US" sz="1800" b="0" dirty="0">
                        <a:solidFill>
                          <a:schemeClr val="bg1"/>
                        </a:solidFill>
                        <a:latin typeface="+mn-lt"/>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740736">
                <a:tc>
                  <a:txBody>
                    <a:bodyPr/>
                    <a:lstStyle/>
                    <a:p>
                      <a:pPr algn="ctr"/>
                      <a:r>
                        <a:rPr lang="en-US" sz="2000" dirty="0">
                          <a:solidFill>
                            <a:schemeClr val="accent3"/>
                          </a:solidFill>
                          <a:latin typeface="+mn-lt"/>
                        </a:rPr>
                        <a:t>1.2</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spcBef>
                          <a:spcPts val="100"/>
                        </a:spcBef>
                        <a:spcAft>
                          <a:spcPts val="100"/>
                        </a:spcAft>
                      </a:pPr>
                      <a:r>
                        <a:rPr lang="en-US" sz="1200" b="0" kern="1200" dirty="0">
                          <a:solidFill>
                            <a:schemeClr val="tx1">
                              <a:lumMod val="65000"/>
                              <a:lumOff val="35000"/>
                            </a:schemeClr>
                          </a:solidFill>
                          <a:latin typeface="+mn-lt"/>
                          <a:ea typeface="+mn-ea"/>
                          <a:cs typeface="+mn-cs"/>
                        </a:rPr>
                        <a:t>SQL</a:t>
                      </a:r>
                      <a:r>
                        <a:rPr lang="en-US" sz="1200" b="0" kern="1200" baseline="0" dirty="0">
                          <a:solidFill>
                            <a:schemeClr val="tx1">
                              <a:lumMod val="65000"/>
                              <a:lumOff val="35000"/>
                            </a:schemeClr>
                          </a:solidFill>
                          <a:latin typeface="+mn-lt"/>
                          <a:ea typeface="+mn-ea"/>
                          <a:cs typeface="+mn-cs"/>
                        </a:rPr>
                        <a:t> Enhancements</a:t>
                      </a:r>
                      <a:endParaRPr lang="en-US" sz="1200" b="0" i="0" kern="1200" dirty="0">
                        <a:solidFill>
                          <a:schemeClr val="tx1">
                            <a:lumMod val="65000"/>
                            <a:lumOff val="35000"/>
                          </a:schemeClr>
                        </a:solidFill>
                        <a:effectLst/>
                        <a:latin typeface="+mn-lt"/>
                        <a:ea typeface="+mn-ea"/>
                        <a:cs typeface="+mn-cs"/>
                      </a:endParaRPr>
                    </a:p>
                    <a:p>
                      <a:pPr marL="0" marR="0" indent="0" algn="l" defTabSz="932742" rtl="0" eaLnBrk="1" fontAlgn="auto" latinLnBrk="0" hangingPunct="1">
                        <a:lnSpc>
                          <a:spcPct val="100000"/>
                        </a:lnSpc>
                        <a:spcBef>
                          <a:spcPts val="100"/>
                        </a:spcBef>
                        <a:spcAft>
                          <a:spcPts val="100"/>
                        </a:spcAft>
                        <a:buClrTx/>
                        <a:buSzTx/>
                        <a:buFontTx/>
                        <a:buNone/>
                        <a:tabLst/>
                        <a:defRPr/>
                      </a:pPr>
                      <a:r>
                        <a:rPr lang="en-US" sz="1200" b="0" i="0" kern="1200" dirty="0">
                          <a:solidFill>
                            <a:schemeClr val="tx1">
                              <a:lumMod val="65000"/>
                              <a:lumOff val="35000"/>
                            </a:schemeClr>
                          </a:solidFill>
                          <a:effectLst/>
                          <a:latin typeface="+mn-lt"/>
                          <a:ea typeface="+mn-ea"/>
                          <a:cs typeface="+mn-cs"/>
                        </a:rPr>
                        <a:t>Performance and Optimizer Improvements:</a:t>
                      </a:r>
                      <a:r>
                        <a:rPr lang="en-US" sz="1200" b="0" i="0" kern="1200" baseline="0" dirty="0">
                          <a:solidFill>
                            <a:schemeClr val="tx1">
                              <a:lumMod val="65000"/>
                              <a:lumOff val="35000"/>
                            </a:schemeClr>
                          </a:solidFill>
                          <a:effectLst/>
                          <a:latin typeface="+mn-lt"/>
                          <a:ea typeface="+mn-ea"/>
                          <a:cs typeface="+mn-cs"/>
                        </a:rPr>
                        <a:t> </a:t>
                      </a:r>
                    </a:p>
                    <a:p>
                      <a:pPr marL="0" marR="0" indent="0" algn="l" defTabSz="932742" rtl="0" eaLnBrk="1" fontAlgn="auto" latinLnBrk="0" hangingPunct="1">
                        <a:lnSpc>
                          <a:spcPct val="100000"/>
                        </a:lnSpc>
                        <a:spcBef>
                          <a:spcPts val="100"/>
                        </a:spcBef>
                        <a:spcAft>
                          <a:spcPts val="100"/>
                        </a:spcAft>
                        <a:buClrTx/>
                        <a:buSzTx/>
                        <a:buFontTx/>
                        <a:buNone/>
                        <a:tabLst/>
                        <a:defRPr/>
                      </a:pPr>
                      <a:r>
                        <a:rPr lang="en-US" sz="1200" b="0" i="0" kern="1200" baseline="0" dirty="0">
                          <a:solidFill>
                            <a:schemeClr val="tx1">
                              <a:lumMod val="65000"/>
                              <a:lumOff val="35000"/>
                            </a:schemeClr>
                          </a:solidFill>
                          <a:effectLst/>
                          <a:latin typeface="+mn-lt"/>
                          <a:ea typeface="+mn-ea"/>
                          <a:cs typeface="+mn-cs"/>
                        </a:rPr>
                        <a:t>Security Improvements</a:t>
                      </a:r>
                      <a:endParaRPr lang="en-US" sz="1200" b="0" i="0" kern="1200" dirty="0">
                        <a:solidFill>
                          <a:schemeClr val="tx1">
                            <a:lumMod val="65000"/>
                            <a:lumOff val="35000"/>
                          </a:schemeClr>
                        </a:solidFill>
                        <a:effectLst/>
                        <a:latin typeface="+mn-lt"/>
                        <a:ea typeface="+mn-ea"/>
                        <a:cs typeface="+mn-cs"/>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573711"/>
                  </a:ext>
                </a:extLst>
              </a:tr>
              <a:tr h="595887">
                <a:tc>
                  <a:txBody>
                    <a:bodyPr/>
                    <a:lstStyle/>
                    <a:p>
                      <a:pPr algn="ctr"/>
                      <a:r>
                        <a:rPr lang="en-US" sz="2000" dirty="0">
                          <a:solidFill>
                            <a:schemeClr val="accent3"/>
                          </a:solidFill>
                          <a:latin typeface="+mn-lt"/>
                        </a:rPr>
                        <a:t>0.141 (1.0)</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Speed: </a:t>
                      </a:r>
                      <a:r>
                        <a:rPr lang="en-US" sz="1200" kern="1200" dirty="0">
                          <a:solidFill>
                            <a:schemeClr val="tx2"/>
                          </a:solidFill>
                          <a:latin typeface="+mn-lt"/>
                          <a:ea typeface="+mn-ea"/>
                          <a:cs typeface="+mn-cs"/>
                        </a:rPr>
                        <a:t>cost-based optimizer for star and bushy join queries</a:t>
                      </a:r>
                    </a:p>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Scale: </a:t>
                      </a:r>
                      <a:r>
                        <a:rPr lang="en-US" sz="1200" kern="1200" dirty="0" err="1">
                          <a:solidFill>
                            <a:schemeClr val="tx2"/>
                          </a:solidFill>
                          <a:latin typeface="+mn-lt"/>
                          <a:ea typeface="+mn-ea"/>
                          <a:cs typeface="+mn-cs"/>
                        </a:rPr>
                        <a:t>tempory</a:t>
                      </a:r>
                      <a:r>
                        <a:rPr lang="en-US" sz="1200" kern="1200" dirty="0">
                          <a:solidFill>
                            <a:schemeClr val="tx2"/>
                          </a:solidFill>
                          <a:latin typeface="+mn-lt"/>
                          <a:ea typeface="+mn-ea"/>
                          <a:cs typeface="+mn-cs"/>
                        </a:rPr>
                        <a:t> tables</a:t>
                      </a:r>
                    </a:p>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Scale: </a:t>
                      </a:r>
                      <a:r>
                        <a:rPr lang="en-US" sz="1200" kern="1200" dirty="0">
                          <a:solidFill>
                            <a:schemeClr val="tx2"/>
                          </a:solidFill>
                          <a:latin typeface="+mn-lt"/>
                          <a:ea typeface="+mn-ea"/>
                          <a:cs typeface="+mn-cs"/>
                        </a:rPr>
                        <a:t>transactions with </a:t>
                      </a:r>
                      <a:r>
                        <a:rPr lang="en-US" sz="1200" kern="1200" dirty="0" err="1">
                          <a:solidFill>
                            <a:schemeClr val="tx2"/>
                          </a:solidFill>
                          <a:latin typeface="+mn-lt"/>
                          <a:ea typeface="+mn-ea"/>
                          <a:cs typeface="+mn-cs"/>
                        </a:rPr>
                        <a:t>ACIDsemantics</a:t>
                      </a:r>
                      <a:endParaRPr lang="en-US" sz="1200" kern="1200" dirty="0">
                        <a:solidFill>
                          <a:schemeClr val="tx2"/>
                        </a:solidFill>
                        <a:latin typeface="+mn-lt"/>
                        <a:ea typeface="+mn-ea"/>
                        <a:cs typeface="+mn-cs"/>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5887">
                <a:tc>
                  <a:txBody>
                    <a:bodyPr/>
                    <a:lstStyle/>
                    <a:p>
                      <a:pPr algn="ctr"/>
                      <a:r>
                        <a:rPr lang="en-US" sz="2000" dirty="0">
                          <a:solidFill>
                            <a:schemeClr val="accent3"/>
                          </a:solidFill>
                          <a:latin typeface="+mn-lt"/>
                        </a:rPr>
                        <a:t>0.13</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Speed: </a:t>
                      </a:r>
                      <a:r>
                        <a:rPr lang="en-US" sz="1200" kern="1200" dirty="0">
                          <a:solidFill>
                            <a:schemeClr val="tx2"/>
                          </a:solidFill>
                          <a:latin typeface="+mn-lt"/>
                          <a:ea typeface="+mn-ea"/>
                          <a:cs typeface="+mn-cs"/>
                        </a:rPr>
                        <a:t>Hive on Tez, </a:t>
                      </a:r>
                      <a:r>
                        <a:rPr lang="en-US" sz="1200" kern="1200" dirty="0" err="1">
                          <a:solidFill>
                            <a:schemeClr val="tx2"/>
                          </a:solidFill>
                          <a:latin typeface="+mn-lt"/>
                          <a:ea typeface="+mn-ea"/>
                          <a:cs typeface="+mn-cs"/>
                        </a:rPr>
                        <a:t>verctorize</a:t>
                      </a:r>
                      <a:r>
                        <a:rPr lang="en-US" sz="1200" kern="1200" dirty="0">
                          <a:solidFill>
                            <a:schemeClr val="tx2"/>
                          </a:solidFill>
                          <a:latin typeface="+mn-lt"/>
                          <a:ea typeface="+mn-ea"/>
                          <a:cs typeface="+mn-cs"/>
                        </a:rPr>
                        <a:t> query engine &amp; cost-based </a:t>
                      </a:r>
                      <a:r>
                        <a:rPr lang="en-US" sz="1200" kern="1200" dirty="0" err="1">
                          <a:solidFill>
                            <a:schemeClr val="tx2"/>
                          </a:solidFill>
                          <a:latin typeface="+mn-lt"/>
                          <a:ea typeface="+mn-ea"/>
                          <a:cs typeface="+mn-cs"/>
                        </a:rPr>
                        <a:t>optimer</a:t>
                      </a:r>
                      <a:endParaRPr lang="en-US" sz="1200" kern="1200" dirty="0">
                        <a:solidFill>
                          <a:schemeClr val="tx2"/>
                        </a:solidFill>
                        <a:latin typeface="+mn-lt"/>
                        <a:ea typeface="+mn-ea"/>
                        <a:cs typeface="+mn-cs"/>
                      </a:endParaRPr>
                    </a:p>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Scale: </a:t>
                      </a:r>
                      <a:r>
                        <a:rPr lang="en-US" sz="1200" kern="1200" dirty="0">
                          <a:solidFill>
                            <a:schemeClr val="tx2"/>
                          </a:solidFill>
                          <a:latin typeface="+mn-lt"/>
                          <a:ea typeface="+mn-ea"/>
                          <a:cs typeface="+mn-cs"/>
                        </a:rPr>
                        <a:t>dynamic partition loads and smaller hash tables</a:t>
                      </a:r>
                    </a:p>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SQL: </a:t>
                      </a:r>
                      <a:r>
                        <a:rPr lang="en-US" sz="1200" kern="1200" dirty="0">
                          <a:solidFill>
                            <a:schemeClr val="tx2"/>
                          </a:solidFill>
                          <a:latin typeface="+mn-lt"/>
                          <a:ea typeface="+mn-ea"/>
                          <a:cs typeface="+mn-cs"/>
                        </a:rPr>
                        <a:t>CHAR &amp; DECIMAL datatypes, subqueries for IN/NOT IN</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2485">
                <a:tc>
                  <a:txBody>
                    <a:bodyPr/>
                    <a:lstStyle/>
                    <a:p>
                      <a:pPr algn="ctr"/>
                      <a:r>
                        <a:rPr lang="en-US" sz="2000" dirty="0">
                          <a:solidFill>
                            <a:schemeClr val="accent3"/>
                          </a:solidFill>
                          <a:latin typeface="+mn-lt"/>
                        </a:rPr>
                        <a:t>0.12</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Speed: </a:t>
                      </a:r>
                      <a:r>
                        <a:rPr lang="en-US" sz="1200" kern="1200" dirty="0" err="1">
                          <a:solidFill>
                            <a:schemeClr val="tx2"/>
                          </a:solidFill>
                          <a:latin typeface="+mn-lt"/>
                          <a:ea typeface="+mn-ea"/>
                          <a:cs typeface="+mn-cs"/>
                        </a:rPr>
                        <a:t>Vectorized</a:t>
                      </a:r>
                      <a:r>
                        <a:rPr lang="en-US" sz="1200" kern="1200" dirty="0">
                          <a:solidFill>
                            <a:schemeClr val="tx2"/>
                          </a:solidFill>
                          <a:latin typeface="+mn-lt"/>
                          <a:ea typeface="+mn-ea"/>
                          <a:cs typeface="+mn-cs"/>
                        </a:rPr>
                        <a:t> query engine &amp; </a:t>
                      </a:r>
                      <a:r>
                        <a:rPr lang="en-US" sz="1200" kern="1200" dirty="0" err="1">
                          <a:solidFill>
                            <a:schemeClr val="tx2"/>
                          </a:solidFill>
                          <a:latin typeface="+mn-lt"/>
                          <a:ea typeface="+mn-ea"/>
                          <a:cs typeface="+mn-cs"/>
                        </a:rPr>
                        <a:t>ORCFile</a:t>
                      </a:r>
                      <a:r>
                        <a:rPr lang="en-US" sz="1200" kern="1200" dirty="0">
                          <a:solidFill>
                            <a:schemeClr val="tx2"/>
                          </a:solidFill>
                          <a:latin typeface="+mn-lt"/>
                          <a:ea typeface="+mn-ea"/>
                          <a:cs typeface="+mn-cs"/>
                        </a:rPr>
                        <a:t> predicate pushdown</a:t>
                      </a:r>
                    </a:p>
                    <a:p>
                      <a:pPr marL="0" algn="l" defTabSz="932742" rtl="0" eaLnBrk="1" latinLnBrk="0" hangingPunct="1">
                        <a:spcBef>
                          <a:spcPts val="100"/>
                        </a:spcBef>
                        <a:spcAft>
                          <a:spcPts val="100"/>
                        </a:spcAft>
                      </a:pPr>
                      <a:r>
                        <a:rPr lang="en-US" sz="1200" kern="1200" dirty="0">
                          <a:solidFill>
                            <a:schemeClr val="tx2"/>
                          </a:solidFill>
                          <a:latin typeface="Segoe UI Semibold" panose="020B0702040204020203" pitchFamily="34" charset="0"/>
                          <a:ea typeface="+mn-ea"/>
                          <a:cs typeface="Segoe UI Semibold" panose="020B0702040204020203" pitchFamily="34" charset="0"/>
                        </a:rPr>
                        <a:t>SQL: </a:t>
                      </a:r>
                      <a:r>
                        <a:rPr lang="en-US" sz="1200" kern="1200" dirty="0">
                          <a:solidFill>
                            <a:schemeClr val="tx2"/>
                          </a:solidFill>
                          <a:latin typeface="+mn-lt"/>
                          <a:ea typeface="+mn-ea"/>
                          <a:cs typeface="+mn-cs"/>
                        </a:rPr>
                        <a:t>Support for VARCHAR and DATE semantics, GROUP BY on </a:t>
                      </a:r>
                      <a:r>
                        <a:rPr lang="en-US" sz="1200" kern="1200" dirty="0" err="1">
                          <a:solidFill>
                            <a:schemeClr val="tx2"/>
                          </a:solidFill>
                          <a:latin typeface="+mn-lt"/>
                          <a:ea typeface="+mn-ea"/>
                          <a:cs typeface="+mn-cs"/>
                        </a:rPr>
                        <a:t>structs</a:t>
                      </a:r>
                      <a:r>
                        <a:rPr lang="en-US" sz="1200" kern="1200" dirty="0">
                          <a:solidFill>
                            <a:schemeClr val="tx2"/>
                          </a:solidFill>
                          <a:latin typeface="+mn-lt"/>
                          <a:ea typeface="+mn-ea"/>
                          <a:cs typeface="+mn-cs"/>
                        </a:rPr>
                        <a:t> and unions</a:t>
                      </a: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469847" y="4338994"/>
            <a:ext cx="224932" cy="219617"/>
            <a:chOff x="306837" y="2966952"/>
            <a:chExt cx="1385600" cy="1352860"/>
          </a:xfrm>
        </p:grpSpPr>
        <p:sp>
          <p:nvSpPr>
            <p:cNvPr id="10" name="Freeform 9"/>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11" name="Group 10"/>
            <p:cNvGrpSpPr/>
            <p:nvPr/>
          </p:nvGrpSpPr>
          <p:grpSpPr>
            <a:xfrm>
              <a:off x="306837" y="2966952"/>
              <a:ext cx="1385600" cy="1351044"/>
              <a:chOff x="1058398" y="3354141"/>
              <a:chExt cx="533724" cy="520412"/>
            </a:xfrm>
          </p:grpSpPr>
          <p:sp>
            <p:nvSpPr>
              <p:cNvPr id="12" name="Freeform 1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3" name="Freeform 1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14" name="Freeform 13"/>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grpSp>
      <p:grpSp>
        <p:nvGrpSpPr>
          <p:cNvPr id="16" name="Group 15"/>
          <p:cNvGrpSpPr/>
          <p:nvPr/>
        </p:nvGrpSpPr>
        <p:grpSpPr>
          <a:xfrm>
            <a:off x="2469847" y="6317493"/>
            <a:ext cx="224932" cy="219617"/>
            <a:chOff x="306837" y="2966952"/>
            <a:chExt cx="1385600" cy="1352860"/>
          </a:xfrm>
        </p:grpSpPr>
        <p:sp>
          <p:nvSpPr>
            <p:cNvPr id="17" name="Freeform 16"/>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18" name="Group 17"/>
            <p:cNvGrpSpPr/>
            <p:nvPr/>
          </p:nvGrpSpPr>
          <p:grpSpPr>
            <a:xfrm>
              <a:off x="306837" y="2966952"/>
              <a:ext cx="1385600" cy="1351044"/>
              <a:chOff x="1058398" y="3354141"/>
              <a:chExt cx="533724" cy="520412"/>
            </a:xfrm>
          </p:grpSpPr>
          <p:sp>
            <p:nvSpPr>
              <p:cNvPr id="19" name="Freeform 18"/>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0" name="Freeform 19"/>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1" name="Freeform 20"/>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grpSp>
      <p:grpSp>
        <p:nvGrpSpPr>
          <p:cNvPr id="22" name="Group 21"/>
          <p:cNvGrpSpPr/>
          <p:nvPr/>
        </p:nvGrpSpPr>
        <p:grpSpPr>
          <a:xfrm>
            <a:off x="2479976" y="5737512"/>
            <a:ext cx="224932" cy="219617"/>
            <a:chOff x="306837" y="2966952"/>
            <a:chExt cx="1385600" cy="1352860"/>
          </a:xfrm>
        </p:grpSpPr>
        <p:sp>
          <p:nvSpPr>
            <p:cNvPr id="23" name="Freeform 22"/>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306837" y="2966952"/>
              <a:ext cx="1385600" cy="1351044"/>
              <a:chOff x="1058398" y="3354141"/>
              <a:chExt cx="533724" cy="520412"/>
            </a:xfrm>
          </p:grpSpPr>
          <p:sp>
            <p:nvSpPr>
              <p:cNvPr id="25" name="Freeform 24"/>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6" name="Freeform 25"/>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7" name="Freeform 26"/>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grpSp>
      <p:sp>
        <p:nvSpPr>
          <p:cNvPr id="38" name="Oval 37"/>
          <p:cNvSpPr/>
          <p:nvPr/>
        </p:nvSpPr>
        <p:spPr bwMode="auto">
          <a:xfrm>
            <a:off x="2987271" y="1274529"/>
            <a:ext cx="2262618" cy="2262619"/>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372" b="1" dirty="0">
              <a:solidFill>
                <a:srgbClr val="FFFFFF"/>
              </a:solidFill>
              <a:latin typeface="Segoe UI Light"/>
              <a:ea typeface="Segoe UI" pitchFamily="34" charset="0"/>
              <a:cs typeface="Segoe UI" pitchFamily="34" charset="0"/>
            </a:endParaRPr>
          </a:p>
        </p:txBody>
      </p:sp>
      <p:sp>
        <p:nvSpPr>
          <p:cNvPr id="39" name="Oval 38"/>
          <p:cNvSpPr/>
          <p:nvPr/>
        </p:nvSpPr>
        <p:spPr bwMode="auto">
          <a:xfrm>
            <a:off x="4964691" y="1274529"/>
            <a:ext cx="2262618" cy="2262619"/>
          </a:xfrm>
          <a:prstGeom prst="ellipse">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372" b="1" dirty="0">
              <a:solidFill>
                <a:srgbClr val="FFFFFF"/>
              </a:solidFill>
              <a:latin typeface="Segoe UI Light"/>
              <a:ea typeface="Segoe UI" pitchFamily="34" charset="0"/>
              <a:cs typeface="Segoe UI" pitchFamily="34" charset="0"/>
            </a:endParaRPr>
          </a:p>
        </p:txBody>
      </p:sp>
      <p:sp>
        <p:nvSpPr>
          <p:cNvPr id="40" name="Oval 39"/>
          <p:cNvSpPr/>
          <p:nvPr/>
        </p:nvSpPr>
        <p:spPr bwMode="auto">
          <a:xfrm>
            <a:off x="6942112" y="1274529"/>
            <a:ext cx="2262618" cy="2262619"/>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372" b="1" dirty="0">
              <a:solidFill>
                <a:srgbClr val="FFFFFF"/>
              </a:solidFill>
              <a:latin typeface="Segoe UI Light"/>
              <a:ea typeface="Segoe UI" pitchFamily="34" charset="0"/>
              <a:cs typeface="Segoe UI" pitchFamily="34" charset="0"/>
            </a:endParaRPr>
          </a:p>
        </p:txBody>
      </p:sp>
      <p:sp>
        <p:nvSpPr>
          <p:cNvPr id="41" name="Rectangle 40"/>
          <p:cNvSpPr/>
          <p:nvPr/>
        </p:nvSpPr>
        <p:spPr bwMode="auto">
          <a:xfrm>
            <a:off x="3374650" y="1497851"/>
            <a:ext cx="1472015" cy="4206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b="1" dirty="0">
                <a:solidFill>
                  <a:srgbClr val="FFFFFF"/>
                </a:solidFill>
                <a:ea typeface="Segoe UI" pitchFamily="34" charset="0"/>
                <a:cs typeface="Segoe UI Semibold" panose="020B0702040204020203" pitchFamily="34" charset="0"/>
              </a:rPr>
              <a:t>Hive 0.10</a:t>
            </a:r>
          </a:p>
        </p:txBody>
      </p:sp>
      <p:sp>
        <p:nvSpPr>
          <p:cNvPr id="42" name="Rectangle 41"/>
          <p:cNvSpPr/>
          <p:nvPr/>
        </p:nvSpPr>
        <p:spPr bwMode="auto">
          <a:xfrm>
            <a:off x="3374650" y="1929716"/>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BATCH</a:t>
            </a:r>
          </a:p>
        </p:txBody>
      </p:sp>
      <p:sp>
        <p:nvSpPr>
          <p:cNvPr id="48" name="Rectangle 47"/>
          <p:cNvSpPr/>
          <p:nvPr/>
        </p:nvSpPr>
        <p:spPr bwMode="auto">
          <a:xfrm>
            <a:off x="5359992" y="1497851"/>
            <a:ext cx="1472015" cy="4206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b="1" dirty="0">
                <a:solidFill>
                  <a:srgbClr val="FFFFFF"/>
                </a:solidFill>
                <a:ea typeface="Segoe UI" pitchFamily="34" charset="0"/>
                <a:cs typeface="Segoe UI Semibold" panose="020B0702040204020203" pitchFamily="34" charset="0"/>
              </a:rPr>
              <a:t>Hive 0.13</a:t>
            </a:r>
          </a:p>
        </p:txBody>
      </p:sp>
      <p:sp>
        <p:nvSpPr>
          <p:cNvPr id="49" name="Rectangle 48"/>
          <p:cNvSpPr/>
          <p:nvPr/>
        </p:nvSpPr>
        <p:spPr bwMode="auto">
          <a:xfrm>
            <a:off x="5359992" y="1929718"/>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INTERACTIVE</a:t>
            </a:r>
          </a:p>
        </p:txBody>
      </p:sp>
      <p:sp>
        <p:nvSpPr>
          <p:cNvPr id="53" name="Rectangle 52"/>
          <p:cNvSpPr/>
          <p:nvPr/>
        </p:nvSpPr>
        <p:spPr bwMode="auto">
          <a:xfrm>
            <a:off x="7337413" y="1497851"/>
            <a:ext cx="1472015" cy="4206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b="1" dirty="0">
                <a:solidFill>
                  <a:srgbClr val="FFFFFF"/>
                </a:solidFill>
                <a:ea typeface="Segoe UI" pitchFamily="34" charset="0"/>
                <a:cs typeface="Segoe UI Semibold" panose="020B0702040204020203" pitchFamily="34" charset="0"/>
              </a:rPr>
              <a:t>Hive 0.14 (1.0)</a:t>
            </a:r>
          </a:p>
        </p:txBody>
      </p:sp>
      <p:sp>
        <p:nvSpPr>
          <p:cNvPr id="54" name="Rectangle 53"/>
          <p:cNvSpPr/>
          <p:nvPr/>
        </p:nvSpPr>
        <p:spPr bwMode="auto">
          <a:xfrm>
            <a:off x="7337413" y="1929715"/>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SUB-SECOND</a:t>
            </a:r>
          </a:p>
        </p:txBody>
      </p:sp>
      <p:sp>
        <p:nvSpPr>
          <p:cNvPr id="43" name="Rectangle 42"/>
          <p:cNvSpPr/>
          <p:nvPr/>
        </p:nvSpPr>
        <p:spPr bwMode="auto">
          <a:xfrm>
            <a:off x="3374650" y="2270843"/>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Read-only Data</a:t>
            </a:r>
          </a:p>
        </p:txBody>
      </p:sp>
      <p:sp>
        <p:nvSpPr>
          <p:cNvPr id="46" name="Rectangle 45"/>
          <p:cNvSpPr/>
          <p:nvPr/>
        </p:nvSpPr>
        <p:spPr bwMode="auto">
          <a:xfrm>
            <a:off x="3374650" y="2611971"/>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Hive QL</a:t>
            </a:r>
          </a:p>
        </p:txBody>
      </p:sp>
      <p:sp>
        <p:nvSpPr>
          <p:cNvPr id="47" name="Rectangle 46"/>
          <p:cNvSpPr/>
          <p:nvPr/>
        </p:nvSpPr>
        <p:spPr bwMode="auto">
          <a:xfrm>
            <a:off x="3374650" y="2953099"/>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MR</a:t>
            </a:r>
          </a:p>
        </p:txBody>
      </p:sp>
      <p:sp>
        <p:nvSpPr>
          <p:cNvPr id="50" name="Rectangle 49"/>
          <p:cNvSpPr/>
          <p:nvPr/>
        </p:nvSpPr>
        <p:spPr bwMode="auto">
          <a:xfrm>
            <a:off x="5359992" y="2270845"/>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Read-only Data</a:t>
            </a:r>
          </a:p>
        </p:txBody>
      </p:sp>
      <p:sp>
        <p:nvSpPr>
          <p:cNvPr id="51" name="Rectangle 50"/>
          <p:cNvSpPr/>
          <p:nvPr/>
        </p:nvSpPr>
        <p:spPr bwMode="auto">
          <a:xfrm>
            <a:off x="5359992" y="2611973"/>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Substantial SQL</a:t>
            </a:r>
          </a:p>
        </p:txBody>
      </p:sp>
      <p:sp>
        <p:nvSpPr>
          <p:cNvPr id="52" name="Rectangle 51"/>
          <p:cNvSpPr/>
          <p:nvPr/>
        </p:nvSpPr>
        <p:spPr bwMode="auto">
          <a:xfrm>
            <a:off x="5359992" y="2953099"/>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MR, </a:t>
            </a:r>
            <a:r>
              <a:rPr lang="en-IN" sz="1372" dirty="0" err="1">
                <a:solidFill>
                  <a:srgbClr val="FFFFFF"/>
                </a:solidFill>
                <a:latin typeface="Segoe UI Semibold" panose="020B0702040204020203" pitchFamily="34" charset="0"/>
                <a:ea typeface="Segoe UI" pitchFamily="34" charset="0"/>
                <a:cs typeface="Segoe UI Semibold" panose="020B0702040204020203" pitchFamily="34" charset="0"/>
              </a:rPr>
              <a:t>Tez</a:t>
            </a:r>
            <a:endParaRPr lang="en-IN" sz="1372"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6956407" y="2270873"/>
            <a:ext cx="1906244" cy="30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Modify w/Transactions</a:t>
            </a:r>
          </a:p>
        </p:txBody>
      </p:sp>
      <p:sp>
        <p:nvSpPr>
          <p:cNvPr id="57" name="Rectangle 56"/>
          <p:cNvSpPr/>
          <p:nvPr/>
        </p:nvSpPr>
        <p:spPr bwMode="auto">
          <a:xfrm>
            <a:off x="7337413" y="2953100"/>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MR, </a:t>
            </a:r>
            <a:r>
              <a:rPr lang="en-IN" sz="1372" dirty="0" err="1">
                <a:solidFill>
                  <a:srgbClr val="FFFFFF"/>
                </a:solidFill>
                <a:latin typeface="Segoe UI Semibold" panose="020B0702040204020203" pitchFamily="34" charset="0"/>
                <a:ea typeface="Segoe UI" pitchFamily="34" charset="0"/>
                <a:cs typeface="Segoe UI Semibold" panose="020B0702040204020203" pitchFamily="34" charset="0"/>
              </a:rPr>
              <a:t>Tez</a:t>
            </a: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 Spark</a:t>
            </a:r>
          </a:p>
        </p:txBody>
      </p:sp>
      <p:sp>
        <p:nvSpPr>
          <p:cNvPr id="56" name="Rectangle 55"/>
          <p:cNvSpPr/>
          <p:nvPr/>
        </p:nvSpPr>
        <p:spPr bwMode="auto">
          <a:xfrm>
            <a:off x="7337413" y="2611971"/>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SQL:2011 Analytics</a:t>
            </a:r>
          </a:p>
        </p:txBody>
      </p:sp>
      <p:sp>
        <p:nvSpPr>
          <p:cNvPr id="29" name="Shape 28"/>
          <p:cNvSpPr/>
          <p:nvPr/>
        </p:nvSpPr>
        <p:spPr>
          <a:xfrm rot="1440085">
            <a:off x="4938672" y="1395535"/>
            <a:ext cx="499499" cy="348339"/>
          </a:xfrm>
          <a:prstGeom prst="swooshArrow">
            <a:avLst>
              <a:gd name="adj1" fmla="val 27699"/>
              <a:gd name="adj2" fmla="val 51589"/>
            </a:avLst>
          </a:prstGeom>
          <a:solidFill>
            <a:schemeClr val="bg1">
              <a:lumMod val="65000"/>
            </a:schemeClr>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7" name="Freeform 106"/>
          <p:cNvSpPr/>
          <p:nvPr/>
        </p:nvSpPr>
        <p:spPr bwMode="auto">
          <a:xfrm>
            <a:off x="4469061" y="3290416"/>
            <a:ext cx="5674006" cy="303897"/>
          </a:xfrm>
          <a:custGeom>
            <a:avLst/>
            <a:gdLst>
              <a:gd name="connsiteX0" fmla="*/ 5073271 w 5250409"/>
              <a:gd name="connsiteY0" fmla="*/ 0 h 392880"/>
              <a:gd name="connsiteX1" fmla="*/ 5250409 w 5250409"/>
              <a:gd name="connsiteY1" fmla="*/ 196440 h 392880"/>
              <a:gd name="connsiteX2" fmla="*/ 5073271 w 5250409"/>
              <a:gd name="connsiteY2" fmla="*/ 392880 h 392880"/>
              <a:gd name="connsiteX3" fmla="*/ 5073271 w 5250409"/>
              <a:gd name="connsiteY3" fmla="*/ 320276 h 392880"/>
              <a:gd name="connsiteX4" fmla="*/ 0 w 5250409"/>
              <a:gd name="connsiteY4" fmla="*/ 320276 h 392880"/>
              <a:gd name="connsiteX5" fmla="*/ 2499 w 5250409"/>
              <a:gd name="connsiteY5" fmla="*/ 319634 h 392880"/>
              <a:gd name="connsiteX6" fmla="*/ 403512 w 5250409"/>
              <a:gd name="connsiteY6" fmla="*/ 126855 h 392880"/>
              <a:gd name="connsiteX7" fmla="*/ 476060 w 5250409"/>
              <a:gd name="connsiteY7" fmla="*/ 72604 h 392880"/>
              <a:gd name="connsiteX8" fmla="*/ 5073271 w 5250409"/>
              <a:gd name="connsiteY8" fmla="*/ 72604 h 39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409" h="392880">
                <a:moveTo>
                  <a:pt x="5073271" y="0"/>
                </a:moveTo>
                <a:lnTo>
                  <a:pt x="5250409" y="196440"/>
                </a:lnTo>
                <a:lnTo>
                  <a:pt x="5073271" y="392880"/>
                </a:lnTo>
                <a:lnTo>
                  <a:pt x="5073271" y="320276"/>
                </a:lnTo>
                <a:lnTo>
                  <a:pt x="0" y="320276"/>
                </a:lnTo>
                <a:lnTo>
                  <a:pt x="2499" y="319634"/>
                </a:lnTo>
                <a:cubicBezTo>
                  <a:pt x="146423" y="274869"/>
                  <a:pt x="281249" y="209454"/>
                  <a:pt x="403512" y="126855"/>
                </a:cubicBezTo>
                <a:lnTo>
                  <a:pt x="476060" y="72604"/>
                </a:lnTo>
                <a:lnTo>
                  <a:pt x="5073271" y="72604"/>
                </a:lnTo>
                <a:close/>
              </a:path>
            </a:pathLst>
          </a:custGeom>
          <a:gradFill flip="none" rotWithShape="1">
            <a:gsLst>
              <a:gs pos="54451">
                <a:schemeClr val="accent2">
                  <a:lumMod val="75000"/>
                </a:schemeClr>
              </a:gs>
              <a:gs pos="0">
                <a:schemeClr val="accent1">
                  <a:lumMod val="75000"/>
                </a:schemeClr>
              </a:gs>
              <a:gs pos="100000">
                <a:schemeClr val="accent3">
                  <a:lumMod val="7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b="1" dirty="0">
                <a:solidFill>
                  <a:srgbClr val="FFFFFF"/>
                </a:solidFill>
                <a:ea typeface="Segoe UI" pitchFamily="34" charset="0"/>
                <a:cs typeface="Segoe UI Semibold" panose="020B0702040204020203" pitchFamily="34" charset="0"/>
              </a:rPr>
              <a:t>Enterprise SQL at Hadoop Scale</a:t>
            </a:r>
          </a:p>
        </p:txBody>
      </p:sp>
      <p:sp>
        <p:nvSpPr>
          <p:cNvPr id="109" name="Shape 108"/>
          <p:cNvSpPr/>
          <p:nvPr/>
        </p:nvSpPr>
        <p:spPr>
          <a:xfrm rot="1440085">
            <a:off x="6788584" y="1395535"/>
            <a:ext cx="499499" cy="348339"/>
          </a:xfrm>
          <a:prstGeom prst="swooshArrow">
            <a:avLst>
              <a:gd name="adj1" fmla="val 27699"/>
              <a:gd name="adj2" fmla="val 51589"/>
            </a:avLst>
          </a:prstGeom>
          <a:solidFill>
            <a:schemeClr val="bg1">
              <a:lumMod val="65000"/>
            </a:schemeClr>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0" name="Rectangle 109"/>
          <p:cNvSpPr/>
          <p:nvPr/>
        </p:nvSpPr>
        <p:spPr bwMode="auto">
          <a:xfrm>
            <a:off x="4877727" y="1232689"/>
            <a:ext cx="565360" cy="211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505050"/>
                </a:solidFill>
                <a:latin typeface="Segoe UI Semibold" panose="020B0702040204020203" pitchFamily="34" charset="0"/>
                <a:ea typeface="Segoe UI" pitchFamily="34" charset="0"/>
                <a:cs typeface="Segoe UI Semibold" panose="020B0702040204020203" pitchFamily="34" charset="0"/>
              </a:rPr>
              <a:t>Stinger</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42</a:t>
            </a:fld>
            <a:endParaRPr lang="en-IN" dirty="0"/>
          </a:p>
        </p:txBody>
      </p:sp>
      <p:grpSp>
        <p:nvGrpSpPr>
          <p:cNvPr id="58" name="Group 57"/>
          <p:cNvGrpSpPr/>
          <p:nvPr/>
        </p:nvGrpSpPr>
        <p:grpSpPr>
          <a:xfrm>
            <a:off x="2469847" y="5065872"/>
            <a:ext cx="224932" cy="219617"/>
            <a:chOff x="306837" y="2966952"/>
            <a:chExt cx="1385600" cy="1352860"/>
          </a:xfrm>
        </p:grpSpPr>
        <p:sp>
          <p:nvSpPr>
            <p:cNvPr id="59" name="Freeform 58"/>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60" name="Group 59"/>
            <p:cNvGrpSpPr/>
            <p:nvPr/>
          </p:nvGrpSpPr>
          <p:grpSpPr>
            <a:xfrm>
              <a:off x="306837" y="2966952"/>
              <a:ext cx="1385600" cy="1351044"/>
              <a:chOff x="1058398" y="3354141"/>
              <a:chExt cx="533724" cy="520412"/>
            </a:xfrm>
          </p:grpSpPr>
          <p:sp>
            <p:nvSpPr>
              <p:cNvPr id="61" name="Freeform 60"/>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62" name="Freeform 61"/>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63" name="Freeform 62"/>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grpSp>
      <p:sp>
        <p:nvSpPr>
          <p:cNvPr id="64" name="Oval 63"/>
          <p:cNvSpPr/>
          <p:nvPr/>
        </p:nvSpPr>
        <p:spPr bwMode="auto">
          <a:xfrm>
            <a:off x="8855584" y="1249128"/>
            <a:ext cx="2262618" cy="2262619"/>
          </a:xfrm>
          <a:prstGeom prst="ellipse">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372" b="1" dirty="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9250885" y="1472450"/>
            <a:ext cx="1472015" cy="4206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372" b="1" dirty="0">
                <a:solidFill>
                  <a:srgbClr val="FFFFFF"/>
                </a:solidFill>
                <a:ea typeface="Segoe UI" pitchFamily="34" charset="0"/>
                <a:cs typeface="Segoe UI Semibold" panose="020B0702040204020203" pitchFamily="34" charset="0"/>
              </a:rPr>
              <a:t>Hive 1.2</a:t>
            </a:r>
          </a:p>
        </p:txBody>
      </p:sp>
      <p:sp>
        <p:nvSpPr>
          <p:cNvPr id="66" name="Rectangle 65"/>
          <p:cNvSpPr/>
          <p:nvPr/>
        </p:nvSpPr>
        <p:spPr bwMode="auto">
          <a:xfrm>
            <a:off x="9250885" y="1904345"/>
            <a:ext cx="1720745" cy="30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SQL Enhancements</a:t>
            </a:r>
          </a:p>
        </p:txBody>
      </p:sp>
      <p:sp>
        <p:nvSpPr>
          <p:cNvPr id="67" name="Rectangle 66"/>
          <p:cNvSpPr/>
          <p:nvPr/>
        </p:nvSpPr>
        <p:spPr bwMode="auto">
          <a:xfrm>
            <a:off x="8937621" y="2245472"/>
            <a:ext cx="2070096" cy="30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Optimizer Improvements</a:t>
            </a:r>
          </a:p>
        </p:txBody>
      </p:sp>
      <p:sp>
        <p:nvSpPr>
          <p:cNvPr id="68" name="Rectangle 67"/>
          <p:cNvSpPr/>
          <p:nvPr/>
        </p:nvSpPr>
        <p:spPr bwMode="auto">
          <a:xfrm>
            <a:off x="9250885" y="2927699"/>
            <a:ext cx="1472015" cy="3017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Security</a:t>
            </a:r>
          </a:p>
        </p:txBody>
      </p:sp>
      <p:sp>
        <p:nvSpPr>
          <p:cNvPr id="69" name="Rectangle 68"/>
          <p:cNvSpPr/>
          <p:nvPr/>
        </p:nvSpPr>
        <p:spPr bwMode="auto">
          <a:xfrm>
            <a:off x="9081552" y="2603535"/>
            <a:ext cx="1874545" cy="30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1372" dirty="0">
                <a:solidFill>
                  <a:srgbClr val="FFFFFF"/>
                </a:solidFill>
                <a:latin typeface="Segoe UI Semibold" panose="020B0702040204020203" pitchFamily="34" charset="0"/>
                <a:ea typeface="Segoe UI" pitchFamily="34" charset="0"/>
                <a:cs typeface="Segoe UI Semibold" panose="020B0702040204020203" pitchFamily="34" charset="0"/>
              </a:rPr>
              <a:t>Improved Performance</a:t>
            </a:r>
          </a:p>
        </p:txBody>
      </p:sp>
      <p:sp>
        <p:nvSpPr>
          <p:cNvPr id="70" name="Shape 69"/>
          <p:cNvSpPr/>
          <p:nvPr/>
        </p:nvSpPr>
        <p:spPr>
          <a:xfrm rot="1440085">
            <a:off x="8702056" y="1370134"/>
            <a:ext cx="499499" cy="348339"/>
          </a:xfrm>
          <a:prstGeom prst="swooshArrow">
            <a:avLst>
              <a:gd name="adj1" fmla="val 27699"/>
              <a:gd name="adj2" fmla="val 51589"/>
            </a:avLst>
          </a:prstGeom>
          <a:solidFill>
            <a:schemeClr val="bg1">
              <a:lumMod val="65000"/>
            </a:schemeClr>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89" name="Straight Connector 88"/>
          <p:cNvCxnSpPr/>
          <p:nvPr/>
        </p:nvCxnSpPr>
        <p:spPr>
          <a:xfrm>
            <a:off x="3107790" y="1913553"/>
            <a:ext cx="78638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987270" y="2247607"/>
            <a:ext cx="813816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987270" y="2588733"/>
            <a:ext cx="813816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07790" y="2936933"/>
            <a:ext cx="78638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409764" y="3278061"/>
            <a:ext cx="722376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12512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tooling</a:t>
            </a:r>
          </a:p>
        </p:txBody>
      </p:sp>
      <p:sp>
        <p:nvSpPr>
          <p:cNvPr id="7" name="Freeform 6"/>
          <p:cNvSpPr>
            <a:spLocks/>
          </p:cNvSpPr>
          <p:nvPr/>
        </p:nvSpPr>
        <p:spPr bwMode="auto">
          <a:xfrm>
            <a:off x="690830" y="1779560"/>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13" name="Freeform 12"/>
          <p:cNvSpPr>
            <a:spLocks/>
          </p:cNvSpPr>
          <p:nvPr/>
        </p:nvSpPr>
        <p:spPr bwMode="auto">
          <a:xfrm>
            <a:off x="686652" y="2661489"/>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17" name="Freeform 16"/>
          <p:cNvSpPr>
            <a:spLocks/>
          </p:cNvSpPr>
          <p:nvPr/>
        </p:nvSpPr>
        <p:spPr bwMode="auto">
          <a:xfrm>
            <a:off x="670418" y="3091323"/>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18" name="Freeform 17"/>
          <p:cNvSpPr>
            <a:spLocks/>
          </p:cNvSpPr>
          <p:nvPr/>
        </p:nvSpPr>
        <p:spPr bwMode="auto">
          <a:xfrm>
            <a:off x="670418" y="3524907"/>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19" name="Freeform 18"/>
          <p:cNvSpPr>
            <a:spLocks/>
          </p:cNvSpPr>
          <p:nvPr/>
        </p:nvSpPr>
        <p:spPr bwMode="auto">
          <a:xfrm>
            <a:off x="651589" y="3974303"/>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20" name="Freeform 19"/>
          <p:cNvSpPr>
            <a:spLocks/>
          </p:cNvSpPr>
          <p:nvPr/>
        </p:nvSpPr>
        <p:spPr bwMode="auto">
          <a:xfrm>
            <a:off x="670418" y="4401836"/>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21" name="Freeform 20"/>
          <p:cNvSpPr>
            <a:spLocks/>
          </p:cNvSpPr>
          <p:nvPr/>
        </p:nvSpPr>
        <p:spPr bwMode="auto">
          <a:xfrm>
            <a:off x="648968" y="4803362"/>
            <a:ext cx="334721" cy="25389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5" name="Rectangle 14"/>
          <p:cNvSpPr/>
          <p:nvPr/>
        </p:nvSpPr>
        <p:spPr bwMode="auto">
          <a:xfrm>
            <a:off x="7326550" y="1292141"/>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3" name="Content Placeholder 2"/>
          <p:cNvSpPr txBox="1">
            <a:spLocks/>
          </p:cNvSpPr>
          <p:nvPr/>
        </p:nvSpPr>
        <p:spPr bwMode="auto">
          <a:xfrm>
            <a:off x="455995" y="1279717"/>
            <a:ext cx="8335865" cy="501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9642" tIns="44821" rIns="89642" bIns="44821" numCol="1" anchor="t" anchorCtr="0" compatLnSpc="1">
            <a:prstTxWarp prst="textNoShape">
              <a:avLst/>
            </a:prstTxWarp>
          </a:bodyPr>
          <a:lstStyle>
            <a:lvl1pPr marL="342900" indent="-342900" algn="l" defTabSz="931863" rtl="0" eaLnBrk="1" fontAlgn="base" hangingPunct="1">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784"/>
              </a:spcBef>
              <a:buNone/>
            </a:pPr>
            <a:r>
              <a:rPr lang="en-US" sz="2353" dirty="0">
                <a:solidFill>
                  <a:srgbClr val="505050"/>
                </a:solidFill>
                <a:cs typeface="Segoe UI Semibold" panose="020B0702040204020203" pitchFamily="34" charset="0"/>
              </a:rPr>
              <a:t>Ships with the Azure SDK</a:t>
            </a:r>
          </a:p>
          <a:p>
            <a:pPr marL="547792" lvl="2" indent="0">
              <a:lnSpc>
                <a:spcPct val="100000"/>
              </a:lnSpc>
              <a:spcBef>
                <a:spcPts val="196"/>
              </a:spcBef>
              <a:spcAft>
                <a:spcPts val="392"/>
              </a:spcAft>
              <a:buNone/>
            </a:pPr>
            <a:r>
              <a:rPr lang="en-US" sz="2353" dirty="0">
                <a:solidFill>
                  <a:srgbClr val="505050"/>
                </a:solidFill>
                <a:latin typeface="+mj-lt"/>
              </a:rPr>
              <a:t>Supported for VS 2012, 2013 and 2015</a:t>
            </a:r>
          </a:p>
          <a:p>
            <a:pPr marL="0" indent="0">
              <a:lnSpc>
                <a:spcPct val="100000"/>
              </a:lnSpc>
              <a:spcBef>
                <a:spcPts val="1176"/>
              </a:spcBef>
              <a:buNone/>
            </a:pPr>
            <a:r>
              <a:rPr lang="en-US" sz="2353" dirty="0">
                <a:solidFill>
                  <a:srgbClr val="505050"/>
                </a:solidFill>
                <a:cs typeface="Segoe UI Semibold" panose="020B0702040204020203" pitchFamily="34" charset="0"/>
              </a:rPr>
              <a:t>Enables Hive query authoring, submission and debugging</a:t>
            </a:r>
          </a:p>
          <a:p>
            <a:pPr marL="547792" lvl="2" indent="0">
              <a:lnSpc>
                <a:spcPct val="100000"/>
              </a:lnSpc>
              <a:spcBef>
                <a:spcPts val="196"/>
              </a:spcBef>
              <a:spcAft>
                <a:spcPts val="392"/>
              </a:spcAft>
              <a:buNone/>
            </a:pPr>
            <a:r>
              <a:rPr lang="en-US" sz="2353" dirty="0">
                <a:solidFill>
                  <a:srgbClr val="505050"/>
                </a:solidFill>
                <a:latin typeface="+mj-lt"/>
              </a:rPr>
              <a:t>Navigate Linked Resources</a:t>
            </a:r>
          </a:p>
          <a:p>
            <a:pPr marL="547792" lvl="2" indent="0">
              <a:lnSpc>
                <a:spcPct val="100000"/>
              </a:lnSpc>
              <a:spcBef>
                <a:spcPts val="196"/>
              </a:spcBef>
              <a:spcAft>
                <a:spcPts val="392"/>
              </a:spcAft>
              <a:buNone/>
            </a:pPr>
            <a:r>
              <a:rPr lang="en-US" sz="2353" dirty="0">
                <a:solidFill>
                  <a:srgbClr val="505050"/>
                </a:solidFill>
                <a:latin typeface="+mj-lt"/>
              </a:rPr>
              <a:t>Create Hive Tables</a:t>
            </a:r>
          </a:p>
          <a:p>
            <a:pPr marL="547792" lvl="2" indent="0">
              <a:lnSpc>
                <a:spcPct val="100000"/>
              </a:lnSpc>
              <a:spcBef>
                <a:spcPts val="196"/>
              </a:spcBef>
              <a:spcAft>
                <a:spcPts val="392"/>
              </a:spcAft>
              <a:buNone/>
            </a:pPr>
            <a:r>
              <a:rPr lang="en-US" sz="2353" dirty="0">
                <a:solidFill>
                  <a:srgbClr val="505050"/>
                </a:solidFill>
                <a:latin typeface="+mj-lt"/>
              </a:rPr>
              <a:t>Run Hive Queries</a:t>
            </a:r>
          </a:p>
          <a:p>
            <a:pPr marL="547792" lvl="2" indent="0">
              <a:lnSpc>
                <a:spcPct val="100000"/>
              </a:lnSpc>
              <a:spcBef>
                <a:spcPts val="196"/>
              </a:spcBef>
              <a:spcAft>
                <a:spcPts val="392"/>
              </a:spcAft>
              <a:buNone/>
            </a:pPr>
            <a:r>
              <a:rPr lang="en-US" sz="2353" dirty="0">
                <a:solidFill>
                  <a:srgbClr val="505050"/>
                </a:solidFill>
                <a:latin typeface="+mj-lt"/>
              </a:rPr>
              <a:t>View Hive Jobs</a:t>
            </a:r>
          </a:p>
          <a:p>
            <a:pPr marL="547792" lvl="2" indent="0">
              <a:lnSpc>
                <a:spcPct val="100000"/>
              </a:lnSpc>
              <a:spcBef>
                <a:spcPts val="196"/>
              </a:spcBef>
              <a:spcAft>
                <a:spcPts val="392"/>
              </a:spcAft>
              <a:buNone/>
            </a:pPr>
            <a:r>
              <a:rPr lang="en-US" sz="2353" dirty="0">
                <a:solidFill>
                  <a:srgbClr val="505050"/>
                </a:solidFill>
                <a:latin typeface="+mj-lt"/>
              </a:rPr>
              <a:t>Hive Script Local Validation</a:t>
            </a:r>
          </a:p>
          <a:p>
            <a:pPr marL="547792" lvl="2" indent="0">
              <a:lnSpc>
                <a:spcPct val="100000"/>
              </a:lnSpc>
              <a:spcBef>
                <a:spcPts val="196"/>
              </a:spcBef>
              <a:spcAft>
                <a:spcPts val="392"/>
              </a:spcAft>
              <a:buNone/>
            </a:pPr>
            <a:r>
              <a:rPr lang="en-US" sz="2353" dirty="0">
                <a:solidFill>
                  <a:srgbClr val="505050"/>
                </a:solidFill>
                <a:latin typeface="+mj-lt"/>
              </a:rPr>
              <a:t>IntelliSense Support for Hive (Preview)</a:t>
            </a:r>
          </a:p>
          <a:p>
            <a:pPr marL="0" indent="0">
              <a:lnSpc>
                <a:spcPct val="100000"/>
              </a:lnSpc>
              <a:spcBef>
                <a:spcPts val="1176"/>
              </a:spcBef>
              <a:buNone/>
            </a:pPr>
            <a:r>
              <a:rPr lang="en-US" sz="2353" dirty="0">
                <a:solidFill>
                  <a:srgbClr val="505050"/>
                </a:solidFill>
                <a:cs typeface="Segoe UI Semibold" panose="020B0702040204020203" pitchFamily="34" charset="0"/>
              </a:rPr>
              <a:t>Table creation and schema management are also supported </a:t>
            </a:r>
          </a:p>
        </p:txBody>
      </p:sp>
    </p:spTree>
    <p:extLst>
      <p:ext uri="{BB962C8B-B14F-4D97-AF65-F5344CB8AC3E}">
        <p14:creationId xmlns:p14="http://schemas.microsoft.com/office/powerpoint/2010/main" val="41642852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fade">
                                      <p:cBhvr>
                                        <p:cTn id="10" dur="500"/>
                                        <p:tgtEl>
                                          <p:spTgt spid="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xEl>
                                              <p:pRg st="2" end="2"/>
                                            </p:txEl>
                                          </p:spTgt>
                                        </p:tgtEl>
                                        <p:attrNameLst>
                                          <p:attrName>style.visibility</p:attrName>
                                        </p:attrNameLst>
                                      </p:cBhvr>
                                      <p:to>
                                        <p:strVal val="visible"/>
                                      </p:to>
                                    </p:set>
                                    <p:animEffect transition="in" filter="fade">
                                      <p:cBhvr>
                                        <p:cTn id="18" dur="500"/>
                                        <p:tgtEl>
                                          <p:spTgt spid="2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animEffect transition="in" filter="fade">
                                      <p:cBhvr>
                                        <p:cTn id="21" dur="500"/>
                                        <p:tgtEl>
                                          <p:spTgt spid="2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xEl>
                                              <p:pRg st="4" end="4"/>
                                            </p:txEl>
                                          </p:spTgt>
                                        </p:tgtEl>
                                        <p:attrNameLst>
                                          <p:attrName>style.visibility</p:attrName>
                                        </p:attrNameLst>
                                      </p:cBhvr>
                                      <p:to>
                                        <p:strVal val="visible"/>
                                      </p:to>
                                    </p:set>
                                    <p:animEffect transition="in" filter="fade">
                                      <p:cBhvr>
                                        <p:cTn id="29" dur="500"/>
                                        <p:tgtEl>
                                          <p:spTgt spid="2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xEl>
                                              <p:pRg st="5" end="5"/>
                                            </p:txEl>
                                          </p:spTgt>
                                        </p:tgtEl>
                                        <p:attrNameLst>
                                          <p:attrName>style.visibility</p:attrName>
                                        </p:attrNameLst>
                                      </p:cBhvr>
                                      <p:to>
                                        <p:strVal val="visible"/>
                                      </p:to>
                                    </p:set>
                                    <p:animEffect transition="in" filter="fade">
                                      <p:cBhvr>
                                        <p:cTn id="37" dur="500"/>
                                        <p:tgtEl>
                                          <p:spTgt spid="23">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xEl>
                                              <p:pRg st="6" end="6"/>
                                            </p:txEl>
                                          </p:spTgt>
                                        </p:tgtEl>
                                        <p:attrNameLst>
                                          <p:attrName>style.visibility</p:attrName>
                                        </p:attrNameLst>
                                      </p:cBhvr>
                                      <p:to>
                                        <p:strVal val="visible"/>
                                      </p:to>
                                    </p:set>
                                    <p:animEffect transition="in" filter="fade">
                                      <p:cBhvr>
                                        <p:cTn id="45" dur="500"/>
                                        <p:tgtEl>
                                          <p:spTgt spid="23">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xEl>
                                              <p:pRg st="7" end="7"/>
                                            </p:txEl>
                                          </p:spTgt>
                                        </p:tgtEl>
                                        <p:attrNameLst>
                                          <p:attrName>style.visibility</p:attrName>
                                        </p:attrNameLst>
                                      </p:cBhvr>
                                      <p:to>
                                        <p:strVal val="visible"/>
                                      </p:to>
                                    </p:set>
                                    <p:animEffect transition="in" filter="fade">
                                      <p:cBhvr>
                                        <p:cTn id="53" dur="500"/>
                                        <p:tgtEl>
                                          <p:spTgt spid="2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
                                            <p:txEl>
                                              <p:pRg st="8" end="8"/>
                                            </p:txEl>
                                          </p:spTgt>
                                        </p:tgtEl>
                                        <p:attrNameLst>
                                          <p:attrName>style.visibility</p:attrName>
                                        </p:attrNameLst>
                                      </p:cBhvr>
                                      <p:to>
                                        <p:strVal val="visible"/>
                                      </p:to>
                                    </p:set>
                                    <p:animEffect transition="in" filter="fade">
                                      <p:cBhvr>
                                        <p:cTn id="61" dur="500"/>
                                        <p:tgtEl>
                                          <p:spTgt spid="23">
                                            <p:txEl>
                                              <p:pRg st="8" end="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xEl>
                                              <p:pRg st="9" end="9"/>
                                            </p:txEl>
                                          </p:spTgt>
                                        </p:tgtEl>
                                        <p:attrNameLst>
                                          <p:attrName>style.visibility</p:attrName>
                                        </p:attrNameLst>
                                      </p:cBhvr>
                                      <p:to>
                                        <p:strVal val="visible"/>
                                      </p:to>
                                    </p:set>
                                    <p:animEffect transition="in" filter="fade">
                                      <p:cBhvr>
                                        <p:cTn id="69"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7" grpId="0" animBg="1"/>
      <p:bldP spid="18" grpId="0" animBg="1"/>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Pig Essentials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Pig Commands</a:t>
            </a:r>
          </a:p>
          <a:p>
            <a:pPr marL="110493" lvl="1" defTabSz="913770" fontAlgn="base">
              <a:buClr>
                <a:schemeClr val="accent3">
                  <a:lumMod val="50000"/>
                </a:schemeClr>
              </a:buClr>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Pig</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44</a:t>
            </a:fld>
            <a:endParaRPr lang="en-IN" dirty="0"/>
          </a:p>
        </p:txBody>
      </p:sp>
    </p:spTree>
    <p:extLst>
      <p:ext uri="{BB962C8B-B14F-4D97-AF65-F5344CB8AC3E}">
        <p14:creationId xmlns:p14="http://schemas.microsoft.com/office/powerpoint/2010/main" val="34627977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45</a:t>
            </a:fld>
            <a:endParaRPr lang="en-US" dirty="0"/>
          </a:p>
        </p:txBody>
      </p:sp>
      <p:sp>
        <p:nvSpPr>
          <p:cNvPr id="5" name="TextBox 4"/>
          <p:cNvSpPr txBox="1"/>
          <p:nvPr/>
        </p:nvSpPr>
        <p:spPr>
          <a:xfrm>
            <a:off x="621792" y="1282408"/>
            <a:ext cx="11186754" cy="464096"/>
          </a:xfrm>
          <a:prstGeom prst="rect">
            <a:avLst/>
          </a:prstGeom>
          <a:solidFill>
            <a:schemeClr val="accent3"/>
          </a:solidFill>
        </p:spPr>
        <p:txBody>
          <a:bodyPr wrap="none" lIns="182880" tIns="146304" rIns="182880" bIns="146304" rtlCol="0">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 scripting platform based on MR or Tez for analyzing large data sets stored in HDFS</a:t>
            </a:r>
          </a:p>
        </p:txBody>
      </p:sp>
      <p:sp>
        <p:nvSpPr>
          <p:cNvPr id="6" name="TextBox 5"/>
          <p:cNvSpPr txBox="1"/>
          <p:nvPr/>
        </p:nvSpPr>
        <p:spPr>
          <a:xfrm>
            <a:off x="621792" y="1818489"/>
            <a:ext cx="6395696" cy="4389150"/>
          </a:xfrm>
          <a:prstGeom prst="rect">
            <a:avLst/>
          </a:prstGeom>
          <a:noFill/>
        </p:spPr>
        <p:txBody>
          <a:bodyPr wrap="square" lIns="182880" tIns="146304" rIns="182880" bIns="146304" rtlCol="0">
            <a:noAutofit/>
          </a:bodyPr>
          <a:lstStyle/>
          <a:p>
            <a:pPr marL="365760" lvl="1" indent="-342900" defTabSz="913770" fontAlgn="base">
              <a:lnSpc>
                <a:spcPts val="2200"/>
              </a:lnSpc>
              <a:spcAft>
                <a:spcPts val="600"/>
              </a:spcAft>
              <a:buClr>
                <a:srgbClr val="68217A">
                  <a:lumMod val="50000"/>
                </a:srgbClr>
              </a:buClr>
              <a:buSzPct val="75000"/>
              <a:buFont typeface="Wingdings" panose="05000000000000000000" pitchFamily="2" charset="2"/>
              <a:buChar char="v"/>
              <a:tabLst>
                <a:tab pos="645523" algn="l"/>
              </a:tabLs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Makes big data analytics accessible to non-programmers who may find writing MR programs an obstacle</a:t>
            </a:r>
          </a:p>
          <a:p>
            <a:pPr marL="365760" lvl="1" indent="-342900" defTabSz="913770" fontAlgn="base">
              <a:lnSpc>
                <a:spcPts val="2200"/>
              </a:lnSpc>
              <a:spcAft>
                <a:spcPts val="600"/>
              </a:spcAft>
              <a:buClr>
                <a:srgbClr val="68217A">
                  <a:lumMod val="50000"/>
                </a:srgbClr>
              </a:buClr>
              <a:buSzPct val="75000"/>
              <a:buFont typeface="Wingdings" panose="05000000000000000000" pitchFamily="2" charset="2"/>
              <a:buChar char="v"/>
              <a:tabLst>
                <a:tab pos="645523" algn="l"/>
              </a:tabLs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Characteristics: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Extensible: User can create custom functions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Easy to program: Complex tasks involving interrelated data transformations can be simplified and encoded as data flow sequences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Self-optimizing: automatically optimizes execution of Pig jobs</a:t>
            </a:r>
          </a:p>
          <a:p>
            <a:pPr marL="365760" lvl="1" indent="-342900" defTabSz="913770" fontAlgn="base">
              <a:lnSpc>
                <a:spcPts val="2200"/>
              </a:lnSpc>
              <a:spcAft>
                <a:spcPts val="600"/>
              </a:spcAft>
              <a:buClr>
                <a:srgbClr val="68217A">
                  <a:lumMod val="50000"/>
                </a:srgbClr>
              </a:buClr>
              <a:buSzPct val="75000"/>
              <a:buFont typeface="Wingdings" panose="05000000000000000000" pitchFamily="2" charset="2"/>
              <a:buChar char="v"/>
              <a:tabLst>
                <a:tab pos="645523" algn="l"/>
              </a:tabLs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 cases: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ETL</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Itertative</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data processing</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Research on raw data</a:t>
            </a:r>
          </a:p>
        </p:txBody>
      </p:sp>
      <p:grpSp>
        <p:nvGrpSpPr>
          <p:cNvPr id="7" name="Group 6"/>
          <p:cNvGrpSpPr/>
          <p:nvPr/>
        </p:nvGrpSpPr>
        <p:grpSpPr>
          <a:xfrm>
            <a:off x="6822831" y="2429810"/>
            <a:ext cx="4914213" cy="3475749"/>
            <a:chOff x="6578925" y="2059965"/>
            <a:chExt cx="5343525" cy="3762375"/>
          </a:xfrm>
        </p:grpSpPr>
        <p:grpSp>
          <p:nvGrpSpPr>
            <p:cNvPr id="8" name="Group 7"/>
            <p:cNvGrpSpPr/>
            <p:nvPr/>
          </p:nvGrpSpPr>
          <p:grpSpPr>
            <a:xfrm>
              <a:off x="6578925" y="2059965"/>
              <a:ext cx="5343525" cy="3762375"/>
              <a:chOff x="6578925" y="2212237"/>
              <a:chExt cx="5343525" cy="3762375"/>
            </a:xfrm>
          </p:grpSpPr>
          <p:sp>
            <p:nvSpPr>
              <p:cNvPr id="11" name="Rectangle 10"/>
              <p:cNvSpPr/>
              <p:nvPr/>
            </p:nvSpPr>
            <p:spPr bwMode="auto">
              <a:xfrm>
                <a:off x="6578925" y="2212237"/>
                <a:ext cx="5343525" cy="3762375"/>
              </a:xfrm>
              <a:prstGeom prst="rect">
                <a:avLst/>
              </a:prstGeom>
              <a:solidFill>
                <a:srgbClr val="F0F5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ectangle 11"/>
              <p:cNvSpPr/>
              <p:nvPr/>
            </p:nvSpPr>
            <p:spPr bwMode="auto">
              <a:xfrm>
                <a:off x="6669412" y="2375719"/>
                <a:ext cx="5162550" cy="1692121"/>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ectangle 12"/>
              <p:cNvSpPr/>
              <p:nvPr/>
            </p:nvSpPr>
            <p:spPr bwMode="auto">
              <a:xfrm>
                <a:off x="6669412" y="4231321"/>
                <a:ext cx="5162550" cy="1645604"/>
              </a:xfrm>
              <a:prstGeom prst="rect">
                <a:avLst/>
              </a:prstGeom>
              <a:no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ectangle 13"/>
              <p:cNvSpPr/>
              <p:nvPr/>
            </p:nvSpPr>
            <p:spPr bwMode="auto">
              <a:xfrm>
                <a:off x="6754634" y="3485583"/>
                <a:ext cx="5029303" cy="1028346"/>
              </a:xfrm>
              <a:prstGeom prst="rect">
                <a:avLst/>
              </a:prstGeom>
              <a:solidFill>
                <a:srgbClr val="729FCC"/>
              </a:solidFill>
              <a:ln w="19050">
                <a:solidFill>
                  <a:srgbClr val="5B8FC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5" name="Group 14"/>
              <p:cNvGrpSpPr/>
              <p:nvPr/>
            </p:nvGrpSpPr>
            <p:grpSpPr>
              <a:xfrm>
                <a:off x="6754634" y="2472370"/>
                <a:ext cx="714375" cy="1232949"/>
                <a:chOff x="6754634" y="2472370"/>
                <a:chExt cx="714375" cy="1232949"/>
              </a:xfrm>
            </p:grpSpPr>
            <p:sp>
              <p:nvSpPr>
                <p:cNvPr id="56" name="Rectangle 55"/>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7" name="Trapezoid 56"/>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6" name="Group 15"/>
              <p:cNvGrpSpPr/>
              <p:nvPr/>
            </p:nvGrpSpPr>
            <p:grpSpPr>
              <a:xfrm>
                <a:off x="7578184" y="2477213"/>
                <a:ext cx="714375" cy="1232949"/>
                <a:chOff x="6754634" y="2472370"/>
                <a:chExt cx="714375" cy="1232949"/>
              </a:xfrm>
            </p:grpSpPr>
            <p:sp>
              <p:nvSpPr>
                <p:cNvPr id="54" name="Rectangle 53"/>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5" name="Trapezoid 54"/>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8352561" y="2462688"/>
                <a:ext cx="811932" cy="1232949"/>
                <a:chOff x="6754634" y="2472370"/>
                <a:chExt cx="714375" cy="1232949"/>
              </a:xfrm>
            </p:grpSpPr>
            <p:sp>
              <p:nvSpPr>
                <p:cNvPr id="52" name="Rectangle 51"/>
                <p:cNvSpPr/>
                <p:nvPr/>
              </p:nvSpPr>
              <p:spPr bwMode="auto">
                <a:xfrm>
                  <a:off x="6754634" y="2472370"/>
                  <a:ext cx="714375" cy="1136298"/>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3" name="Trapezoid 52"/>
                <p:cNvSpPr/>
                <p:nvPr/>
              </p:nvSpPr>
              <p:spPr bwMode="auto">
                <a:xfrm rot="10800000">
                  <a:off x="6988834" y="3589712"/>
                  <a:ext cx="245973" cy="115607"/>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8" name="Group 17"/>
              <p:cNvGrpSpPr/>
              <p:nvPr/>
            </p:nvGrpSpPr>
            <p:grpSpPr>
              <a:xfrm>
                <a:off x="9215066" y="2472901"/>
                <a:ext cx="807375" cy="1213413"/>
                <a:chOff x="6754634" y="2472370"/>
                <a:chExt cx="807375" cy="1293904"/>
              </a:xfrm>
            </p:grpSpPr>
            <p:sp>
              <p:nvSpPr>
                <p:cNvPr id="50" name="Rectangle 49"/>
                <p:cNvSpPr/>
                <p:nvPr/>
              </p:nvSpPr>
              <p:spPr bwMode="auto">
                <a:xfrm>
                  <a:off x="6754634" y="2472370"/>
                  <a:ext cx="807375" cy="1194226"/>
                </a:xfrm>
                <a:prstGeom prst="rect">
                  <a:avLst/>
                </a:prstGeom>
                <a:solidFill>
                  <a:srgbClr val="FEFEFF"/>
                </a:solidFill>
                <a:ln w="19050">
                  <a:solidFill>
                    <a:srgbClr val="DDE8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1" name="Trapezoid 50"/>
                <p:cNvSpPr/>
                <p:nvPr/>
              </p:nvSpPr>
              <p:spPr bwMode="auto">
                <a:xfrm rot="10800000">
                  <a:off x="7029795" y="3600682"/>
                  <a:ext cx="245973" cy="165592"/>
                </a:xfrm>
                <a:prstGeom prst="trapezoid">
                  <a:avLst/>
                </a:prstGeom>
                <a:solidFill>
                  <a:srgbClr val="FEF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9" name="Group 18"/>
              <p:cNvGrpSpPr/>
              <p:nvPr/>
            </p:nvGrpSpPr>
            <p:grpSpPr>
              <a:xfrm>
                <a:off x="10138633" y="2492850"/>
                <a:ext cx="714375" cy="1232949"/>
                <a:chOff x="6754634" y="2472370"/>
                <a:chExt cx="714375" cy="1232949"/>
              </a:xfrm>
            </p:grpSpPr>
            <p:sp>
              <p:nvSpPr>
                <p:cNvPr id="48" name="Rectangle 47"/>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9" name="Trapezoid 48"/>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11021239" y="2498043"/>
                <a:ext cx="714375" cy="1232949"/>
                <a:chOff x="6754634" y="2472370"/>
                <a:chExt cx="714375" cy="1232949"/>
              </a:xfrm>
            </p:grpSpPr>
            <p:sp>
              <p:nvSpPr>
                <p:cNvPr id="46" name="Rectangle 45"/>
                <p:cNvSpPr/>
                <p:nvPr/>
              </p:nvSpPr>
              <p:spPr bwMode="auto">
                <a:xfrm>
                  <a:off x="6754634" y="2472370"/>
                  <a:ext cx="714375" cy="1136298"/>
                </a:xfrm>
                <a:prstGeom prst="rect">
                  <a:avLst/>
                </a:prstGeom>
                <a:solidFill>
                  <a:srgbClr val="FEFEFF"/>
                </a:solidFill>
                <a:ln w="19050">
                  <a:solidFill>
                    <a:srgbClr val="DDE8F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7" name="Trapezoid 46"/>
                <p:cNvSpPr/>
                <p:nvPr/>
              </p:nvSpPr>
              <p:spPr bwMode="auto">
                <a:xfrm rot="10800000">
                  <a:off x="6988834" y="3589712"/>
                  <a:ext cx="245973" cy="115607"/>
                </a:xfrm>
                <a:prstGeom prst="trapezoid">
                  <a:avLst/>
                </a:prstGeom>
                <a:solidFill>
                  <a:srgbClr val="FEFEFF"/>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1" name="Group 20"/>
              <p:cNvGrpSpPr/>
              <p:nvPr/>
            </p:nvGrpSpPr>
            <p:grpSpPr>
              <a:xfrm>
                <a:off x="6844331" y="3291553"/>
                <a:ext cx="534983" cy="271223"/>
                <a:chOff x="6196646" y="6215960"/>
                <a:chExt cx="534983" cy="271223"/>
              </a:xfrm>
            </p:grpSpPr>
            <p:sp>
              <p:nvSpPr>
                <p:cNvPr id="44" name="Rectangle 43"/>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5" name="TextBox 32"/>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2" name="Group 21"/>
              <p:cNvGrpSpPr/>
              <p:nvPr/>
            </p:nvGrpSpPr>
            <p:grpSpPr>
              <a:xfrm>
                <a:off x="8478866" y="3291553"/>
                <a:ext cx="534983" cy="271223"/>
                <a:chOff x="6196646" y="6215960"/>
                <a:chExt cx="534983" cy="271223"/>
              </a:xfrm>
            </p:grpSpPr>
            <p:sp>
              <p:nvSpPr>
                <p:cNvPr id="42" name="Rectangle 41"/>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3" name="TextBox 37"/>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3" name="Group 22"/>
              <p:cNvGrpSpPr/>
              <p:nvPr/>
            </p:nvGrpSpPr>
            <p:grpSpPr>
              <a:xfrm>
                <a:off x="10228327" y="3311098"/>
                <a:ext cx="534983" cy="271223"/>
                <a:chOff x="6196646" y="6215960"/>
                <a:chExt cx="534983" cy="271223"/>
              </a:xfrm>
            </p:grpSpPr>
            <p:sp>
              <p:nvSpPr>
                <p:cNvPr id="40" name="Rectangle 39"/>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41" name="TextBox 40"/>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grpSp>
            <p:nvGrpSpPr>
              <p:cNvPr id="24" name="Group 23"/>
              <p:cNvGrpSpPr/>
              <p:nvPr/>
            </p:nvGrpSpPr>
            <p:grpSpPr>
              <a:xfrm>
                <a:off x="7676219" y="3291553"/>
                <a:ext cx="534983" cy="271223"/>
                <a:chOff x="6196646" y="6215960"/>
                <a:chExt cx="534983" cy="271223"/>
              </a:xfrm>
            </p:grpSpPr>
            <p:sp>
              <p:nvSpPr>
                <p:cNvPr id="38" name="Rectangle 37"/>
                <p:cNvSpPr/>
                <p:nvPr/>
              </p:nvSpPr>
              <p:spPr bwMode="auto">
                <a:xfrm>
                  <a:off x="6208113" y="6223379"/>
                  <a:ext cx="523516" cy="263804"/>
                </a:xfrm>
                <a:prstGeom prst="rect">
                  <a:avLst/>
                </a:prstGeom>
                <a:solidFill>
                  <a:srgbClr val="729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Calibri" panose="020F0502020204030204" pitchFamily="34" charset="0"/>
                    <a:ea typeface="Segoe UI" pitchFamily="34" charset="0"/>
                    <a:cs typeface="Segoe UI" pitchFamily="34" charset="0"/>
                  </a:endParaRPr>
                </a:p>
              </p:txBody>
            </p:sp>
            <p:sp>
              <p:nvSpPr>
                <p:cNvPr id="39" name="TextBox 43"/>
                <p:cNvSpPr txBox="1"/>
                <p:nvPr/>
              </p:nvSpPr>
              <p:spPr>
                <a:xfrm>
                  <a:off x="6196646" y="6215960"/>
                  <a:ext cx="502247" cy="243993"/>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300" b="1" dirty="0">
                      <a:solidFill>
                        <a:schemeClr val="bg1"/>
                      </a:solidFill>
                    </a:rPr>
                    <a:t> </a:t>
                  </a:r>
                  <a:r>
                    <a:rPr lang="en-US" sz="1300" b="1" dirty="0" err="1">
                      <a:solidFill>
                        <a:schemeClr val="bg1"/>
                      </a:solidFill>
                    </a:rPr>
                    <a:t>Tez</a:t>
                  </a:r>
                  <a:endParaRPr lang="en-US" sz="1300" b="1" dirty="0">
                    <a:solidFill>
                      <a:schemeClr val="bg1"/>
                    </a:solidFill>
                  </a:endParaRPr>
                </a:p>
              </p:txBody>
            </p:sp>
          </p:grpSp>
          <p:sp>
            <p:nvSpPr>
              <p:cNvPr id="25" name="TextBox 44"/>
              <p:cNvSpPr txBox="1"/>
              <p:nvPr/>
            </p:nvSpPr>
            <p:spPr>
              <a:xfrm>
                <a:off x="6678440" y="237708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Script</a:t>
                </a:r>
              </a:p>
            </p:txBody>
          </p:sp>
          <p:sp>
            <p:nvSpPr>
              <p:cNvPr id="26" name="TextBox 45"/>
              <p:cNvSpPr txBox="1"/>
              <p:nvPr/>
            </p:nvSpPr>
            <p:spPr>
              <a:xfrm>
                <a:off x="7616324" y="2371008"/>
                <a:ext cx="61021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SQL</a:t>
                </a:r>
              </a:p>
            </p:txBody>
          </p:sp>
          <p:sp>
            <p:nvSpPr>
              <p:cNvPr id="27" name="TextBox 46"/>
              <p:cNvSpPr txBox="1"/>
              <p:nvPr/>
            </p:nvSpPr>
            <p:spPr>
              <a:xfrm>
                <a:off x="8397617" y="2368395"/>
                <a:ext cx="547727" cy="365649"/>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Java</a:t>
                </a:r>
              </a:p>
            </p:txBody>
          </p:sp>
          <p:sp>
            <p:nvSpPr>
              <p:cNvPr id="28" name="TextBox 47"/>
              <p:cNvSpPr txBox="1"/>
              <p:nvPr/>
            </p:nvSpPr>
            <p:spPr>
              <a:xfrm>
                <a:off x="9116477" y="2359394"/>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Engines</a:t>
                </a:r>
              </a:p>
            </p:txBody>
          </p:sp>
          <p:sp>
            <p:nvSpPr>
              <p:cNvPr id="29" name="TextBox 48"/>
              <p:cNvSpPr txBox="1"/>
              <p:nvPr/>
            </p:nvSpPr>
            <p:spPr>
              <a:xfrm>
                <a:off x="10075968" y="2368119"/>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b="1" dirty="0">
                    <a:solidFill>
                      <a:srgbClr val="5B8FC3"/>
                    </a:solidFill>
                    <a:latin typeface="Calibri" panose="020F0502020204030204" pitchFamily="34" charset="0"/>
                  </a:rPr>
                  <a:t>Others</a:t>
                </a:r>
              </a:p>
            </p:txBody>
          </p:sp>
          <p:sp>
            <p:nvSpPr>
              <p:cNvPr id="30" name="TextBox 49"/>
              <p:cNvSpPr txBox="1"/>
              <p:nvPr/>
            </p:nvSpPr>
            <p:spPr>
              <a:xfrm>
                <a:off x="10910134" y="2379405"/>
                <a:ext cx="799596"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600" b="1" dirty="0">
                    <a:solidFill>
                      <a:srgbClr val="5B8FC3"/>
                    </a:solidFill>
                    <a:latin typeface="Calibri" panose="020F0502020204030204" pitchFamily="34" charset="0"/>
                  </a:rPr>
                  <a:t>Others</a:t>
                </a:r>
              </a:p>
            </p:txBody>
          </p:sp>
          <p:sp>
            <p:nvSpPr>
              <p:cNvPr id="31" name="TextBox 50"/>
              <p:cNvSpPr txBox="1"/>
              <p:nvPr/>
            </p:nvSpPr>
            <p:spPr>
              <a:xfrm>
                <a:off x="6819085" y="2796129"/>
                <a:ext cx="490780"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200" dirty="0">
                    <a:solidFill>
                      <a:srgbClr val="5B8FC3"/>
                    </a:solidFill>
                    <a:cs typeface="Arial" panose="020B0604020202020204" pitchFamily="34" charset="0"/>
                  </a:rPr>
                  <a:t>Pig</a:t>
                </a:r>
              </a:p>
            </p:txBody>
          </p:sp>
          <p:sp>
            <p:nvSpPr>
              <p:cNvPr id="32" name="TextBox 51"/>
              <p:cNvSpPr txBox="1"/>
              <p:nvPr/>
            </p:nvSpPr>
            <p:spPr>
              <a:xfrm>
                <a:off x="7605984" y="2804122"/>
                <a:ext cx="5802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200" dirty="0">
                    <a:solidFill>
                      <a:srgbClr val="5B8FC3"/>
                    </a:solidFill>
                    <a:cs typeface="Arial" panose="020B0604020202020204" pitchFamily="34" charset="0"/>
                  </a:rPr>
                  <a:t>Hive</a:t>
                </a:r>
              </a:p>
            </p:txBody>
          </p:sp>
          <p:sp>
            <p:nvSpPr>
              <p:cNvPr id="33" name="TextBox 52"/>
              <p:cNvSpPr txBox="1"/>
              <p:nvPr/>
            </p:nvSpPr>
            <p:spPr>
              <a:xfrm>
                <a:off x="8351317" y="2794683"/>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Cascading</a:t>
                </a:r>
              </a:p>
            </p:txBody>
          </p:sp>
          <p:sp>
            <p:nvSpPr>
              <p:cNvPr id="34" name="TextBox 53"/>
              <p:cNvSpPr txBox="1"/>
              <p:nvPr/>
            </p:nvSpPr>
            <p:spPr>
              <a:xfrm>
                <a:off x="9197827" y="2859121"/>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1050" dirty="0" err="1">
                    <a:solidFill>
                      <a:srgbClr val="5B8FC3"/>
                    </a:solidFill>
                    <a:cs typeface="Arial" panose="020B0604020202020204" pitchFamily="34" charset="0"/>
                  </a:rPr>
                  <a:t>Hbase</a:t>
                </a:r>
                <a:r>
                  <a:rPr lang="en-US" sz="1050" dirty="0">
                    <a:solidFill>
                      <a:srgbClr val="5B8FC3"/>
                    </a:solidFill>
                    <a:cs typeface="Arial" panose="020B0604020202020204" pitchFamily="34" charset="0"/>
                  </a:rPr>
                  <a:t> </a:t>
                </a:r>
              </a:p>
              <a:p>
                <a:pPr algn="ctr">
                  <a:lnSpc>
                    <a:spcPct val="50000"/>
                  </a:lnSpc>
                  <a:spcAft>
                    <a:spcPts val="600"/>
                  </a:spcAft>
                </a:pPr>
                <a:r>
                  <a:rPr lang="en-US" sz="1050" dirty="0" err="1">
                    <a:solidFill>
                      <a:srgbClr val="5B8FC3"/>
                    </a:solidFill>
                    <a:cs typeface="Arial" panose="020B0604020202020204" pitchFamily="34" charset="0"/>
                  </a:rPr>
                  <a:t>Accumulo</a:t>
                </a:r>
                <a:endParaRPr lang="en-US" sz="1050" dirty="0">
                  <a:solidFill>
                    <a:srgbClr val="5B8FC3"/>
                  </a:solidFill>
                  <a:cs typeface="Arial" panose="020B0604020202020204" pitchFamily="34" charset="0"/>
                </a:endParaRPr>
              </a:p>
              <a:p>
                <a:pPr algn="ctr">
                  <a:lnSpc>
                    <a:spcPct val="50000"/>
                  </a:lnSpc>
                  <a:spcAft>
                    <a:spcPts val="600"/>
                  </a:spcAft>
                </a:pPr>
                <a:r>
                  <a:rPr lang="en-US" sz="1050" dirty="0">
                    <a:solidFill>
                      <a:srgbClr val="5B8FC3"/>
                    </a:solidFill>
                    <a:cs typeface="Arial" panose="020B0604020202020204" pitchFamily="34" charset="0"/>
                  </a:rPr>
                  <a:t>Storm, </a:t>
                </a:r>
                <a:r>
                  <a:rPr lang="en-US" sz="1050" dirty="0" err="1">
                    <a:solidFill>
                      <a:srgbClr val="5B8FC3"/>
                    </a:solidFill>
                    <a:cs typeface="Arial" panose="020B0604020202020204" pitchFamily="34" charset="0"/>
                  </a:rPr>
                  <a:t>Solr</a:t>
                </a:r>
                <a:endParaRPr lang="en-US" sz="1050" dirty="0">
                  <a:solidFill>
                    <a:srgbClr val="5B8FC3"/>
                  </a:solidFill>
                  <a:cs typeface="Arial" panose="020B0604020202020204" pitchFamily="34" charset="0"/>
                </a:endParaRPr>
              </a:p>
              <a:p>
                <a:pPr algn="ctr">
                  <a:lnSpc>
                    <a:spcPct val="50000"/>
                  </a:lnSpc>
                  <a:spcAft>
                    <a:spcPts val="600"/>
                  </a:spcAft>
                </a:pPr>
                <a:r>
                  <a:rPr lang="en-US" sz="1050" dirty="0">
                    <a:solidFill>
                      <a:srgbClr val="5B8FC3"/>
                    </a:solidFill>
                    <a:cs typeface="Arial" panose="020B0604020202020204" pitchFamily="34" charset="0"/>
                  </a:rPr>
                  <a:t>Spark</a:t>
                </a:r>
              </a:p>
            </p:txBody>
          </p:sp>
          <p:sp>
            <p:nvSpPr>
              <p:cNvPr id="35" name="TextBox 54"/>
              <p:cNvSpPr txBox="1"/>
              <p:nvPr/>
            </p:nvSpPr>
            <p:spPr>
              <a:xfrm>
                <a:off x="10071072"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Engines</a:t>
                </a:r>
              </a:p>
            </p:txBody>
          </p:sp>
          <p:sp>
            <p:nvSpPr>
              <p:cNvPr id="36" name="TextBox 55"/>
              <p:cNvSpPr txBox="1"/>
              <p:nvPr/>
            </p:nvSpPr>
            <p:spPr>
              <a:xfrm>
                <a:off x="10956734" y="2862524"/>
                <a:ext cx="820861" cy="483402"/>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dirty="0">
                    <a:solidFill>
                      <a:srgbClr val="5B8FC3"/>
                    </a:solidFill>
                    <a:cs typeface="Arial" panose="020B0604020202020204" pitchFamily="34" charset="0"/>
                  </a:rPr>
                  <a:t>ISV</a:t>
                </a:r>
              </a:p>
              <a:p>
                <a:pPr algn="ctr">
                  <a:lnSpc>
                    <a:spcPct val="90000"/>
                  </a:lnSpc>
                  <a:spcAft>
                    <a:spcPts val="600"/>
                  </a:spcAft>
                </a:pPr>
                <a:r>
                  <a:rPr lang="en-US" sz="1200" dirty="0">
                    <a:solidFill>
                      <a:srgbClr val="5B8FC3"/>
                    </a:solidFill>
                    <a:cs typeface="Arial" panose="020B0604020202020204" pitchFamily="34" charset="0"/>
                  </a:rPr>
                  <a:t>Engines</a:t>
                </a:r>
              </a:p>
            </p:txBody>
          </p:sp>
          <p:sp>
            <p:nvSpPr>
              <p:cNvPr id="37" name="TextBox 56"/>
              <p:cNvSpPr txBox="1"/>
              <p:nvPr/>
            </p:nvSpPr>
            <p:spPr>
              <a:xfrm>
                <a:off x="7527801" y="3833878"/>
                <a:ext cx="3784572" cy="744108"/>
              </a:xfrm>
              <a:prstGeom prst="rect">
                <a:avLst/>
              </a:prstGeom>
              <a:noFill/>
            </p:spPr>
            <p:txBody>
              <a:bodyPr wrap="non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50000"/>
                  </a:lnSpc>
                  <a:spcAft>
                    <a:spcPts val="600"/>
                  </a:spcAft>
                </a:pPr>
                <a:r>
                  <a:rPr lang="en-US" sz="2400" b="1" dirty="0">
                    <a:solidFill>
                      <a:schemeClr val="bg1"/>
                    </a:solidFill>
                  </a:rPr>
                  <a:t>YARN</a:t>
                </a:r>
                <a:r>
                  <a:rPr lang="en-US" dirty="0">
                    <a:solidFill>
                      <a:schemeClr val="bg1"/>
                    </a:solidFill>
                  </a:rPr>
                  <a:t>:</a:t>
                </a:r>
                <a:r>
                  <a:rPr lang="en-US" dirty="0">
                    <a:solidFill>
                      <a:schemeClr val="tx1">
                        <a:lumMod val="85000"/>
                        <a:lumOff val="15000"/>
                      </a:schemeClr>
                    </a:solidFill>
                  </a:rPr>
                  <a:t> </a:t>
                </a:r>
                <a:r>
                  <a:rPr lang="en-US" b="1" dirty="0">
                    <a:solidFill>
                      <a:schemeClr val="bg1"/>
                    </a:solidFill>
                  </a:rPr>
                  <a:t>Data Operation System</a:t>
                </a:r>
              </a:p>
              <a:p>
                <a:pPr algn="ctr">
                  <a:lnSpc>
                    <a:spcPct val="50000"/>
                  </a:lnSpc>
                  <a:spcAft>
                    <a:spcPts val="600"/>
                  </a:spcAft>
                </a:pPr>
                <a:r>
                  <a:rPr lang="en-US" sz="1600" dirty="0">
                    <a:solidFill>
                      <a:schemeClr val="bg1"/>
                    </a:solidFill>
                  </a:rPr>
                  <a:t>(Cluster Resource Management)</a:t>
                </a:r>
              </a:p>
            </p:txBody>
          </p:sp>
        </p:grpSp>
        <p:sp>
          <p:nvSpPr>
            <p:cNvPr id="9" name="Rectangle 8"/>
            <p:cNvSpPr/>
            <p:nvPr/>
          </p:nvSpPr>
          <p:spPr bwMode="auto">
            <a:xfrm>
              <a:off x="6758747" y="4435685"/>
              <a:ext cx="5018847" cy="1179493"/>
            </a:xfrm>
            <a:prstGeom prst="rect">
              <a:avLst/>
            </a:prstGeom>
            <a:solidFill>
              <a:schemeClr val="bg1"/>
            </a:solidFill>
            <a:ln w="19050">
              <a:solidFill>
                <a:srgbClr val="729F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TextBox 9"/>
            <p:cNvSpPr txBox="1"/>
            <p:nvPr/>
          </p:nvSpPr>
          <p:spPr>
            <a:xfrm>
              <a:off x="8898308" y="4535630"/>
              <a:ext cx="961053" cy="914400"/>
            </a:xfrm>
            <a:prstGeom prst="rect">
              <a:avLst/>
            </a:prstGeom>
            <a:noFill/>
          </p:spPr>
          <p:txBody>
            <a:bodyPr wrap="none" lIns="182880" tIns="146304" rIns="182880" bIns="146304" rtlCol="0">
              <a:noAutofit/>
            </a:bodyPr>
            <a:lstStyle/>
            <a:p>
              <a:pPr>
                <a:lnSpc>
                  <a:spcPct val="90000"/>
                </a:lnSpc>
                <a:spcAft>
                  <a:spcPts val="600"/>
                </a:spcAft>
              </a:pPr>
              <a:r>
                <a:rPr lang="en-US" b="1" dirty="0">
                  <a:solidFill>
                    <a:srgbClr val="538AC0"/>
                  </a:solidFill>
                </a:rPr>
                <a:t>HDFS</a:t>
              </a:r>
            </a:p>
            <a:p>
              <a:pPr algn="ctr">
                <a:lnSpc>
                  <a:spcPct val="90000"/>
                </a:lnSpc>
                <a:spcAft>
                  <a:spcPts val="600"/>
                </a:spcAft>
              </a:pPr>
              <a:r>
                <a:rPr lang="en-US" sz="1600" dirty="0">
                  <a:solidFill>
                    <a:srgbClr val="538AC0"/>
                  </a:solidFill>
                </a:rPr>
                <a:t>(Hadoop Distributed File System)</a:t>
              </a:r>
            </a:p>
          </p:txBody>
        </p:sp>
      </p:grpSp>
    </p:spTree>
    <p:extLst>
      <p:ext uri="{BB962C8B-B14F-4D97-AF65-F5344CB8AC3E}">
        <p14:creationId xmlns:p14="http://schemas.microsoft.com/office/powerpoint/2010/main" val="263253009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612983"/>
            <a:ext cx="11653523" cy="927940"/>
          </a:xfrm>
        </p:spPr>
        <p:txBody>
          <a:bodyPr/>
          <a:lstStyle/>
          <a:p>
            <a:r>
              <a:rPr lang="en-US" dirty="0"/>
              <a:t>Apache PIG: Components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46</a:t>
            </a:fld>
            <a:endParaRPr lang="en-US" dirty="0"/>
          </a:p>
        </p:txBody>
      </p:sp>
      <p:sp>
        <p:nvSpPr>
          <p:cNvPr id="17" name="TextBox 16"/>
          <p:cNvSpPr txBox="1"/>
          <p:nvPr/>
        </p:nvSpPr>
        <p:spPr>
          <a:xfrm>
            <a:off x="362179" y="1506988"/>
            <a:ext cx="6540247" cy="3976789"/>
          </a:xfrm>
          <a:prstGeom prst="rect">
            <a:avLst/>
          </a:prstGeom>
          <a:noFill/>
        </p:spPr>
        <p:txBody>
          <a:bodyPr wrap="square" lIns="182880" tIns="146304" rIns="182880" bIns="146304" rtlCol="0">
            <a:noAutofit/>
          </a:bodyPr>
          <a:lstStyle/>
          <a:p>
            <a:pPr marL="342900" indent="-342900">
              <a:lnSpc>
                <a:spcPct val="90000"/>
              </a:lnSpc>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Pig Latin</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Command based language</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Designed specifically for data transformation and flow expression</a:t>
            </a:r>
          </a:p>
          <a:p>
            <a:pPr marL="342900" indent="-342900">
              <a:lnSpc>
                <a:spcPct val="90000"/>
              </a:lnSpc>
              <a:spcBef>
                <a:spcPts val="600"/>
              </a:spcBef>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Execution Environment</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The engine in which Pig Latin commands are executed</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Supports Local and Hadoop modes</a:t>
            </a:r>
          </a:p>
          <a:p>
            <a:pPr marL="342900" indent="-342900">
              <a:lnSpc>
                <a:spcPct val="90000"/>
              </a:lnSpc>
              <a:spcBef>
                <a:spcPts val="600"/>
              </a:spcBef>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Pig Compiler</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Converts Pig Latin to optimized MR or Tez program</a:t>
            </a:r>
          </a:p>
        </p:txBody>
      </p:sp>
      <p:grpSp>
        <p:nvGrpSpPr>
          <p:cNvPr id="31" name="Group 30"/>
          <p:cNvGrpSpPr/>
          <p:nvPr/>
        </p:nvGrpSpPr>
        <p:grpSpPr>
          <a:xfrm>
            <a:off x="7808976" y="1243794"/>
            <a:ext cx="3558189" cy="5327808"/>
            <a:chOff x="7808976" y="1243794"/>
            <a:chExt cx="3558189" cy="5327808"/>
          </a:xfrm>
        </p:grpSpPr>
        <p:sp>
          <p:nvSpPr>
            <p:cNvPr id="16" name="Rectangle 15"/>
            <p:cNvSpPr/>
            <p:nvPr/>
          </p:nvSpPr>
          <p:spPr bwMode="auto">
            <a:xfrm>
              <a:off x="7808976" y="1243794"/>
              <a:ext cx="3558189" cy="5327808"/>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Rectangle 4"/>
            <p:cNvSpPr/>
            <p:nvPr/>
          </p:nvSpPr>
          <p:spPr bwMode="auto">
            <a:xfrm>
              <a:off x="7982711" y="4135385"/>
              <a:ext cx="1604773" cy="4210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Tez</a:t>
              </a:r>
            </a:p>
          </p:txBody>
        </p:sp>
        <p:sp>
          <p:nvSpPr>
            <p:cNvPr id="6" name="Rectangle 5"/>
            <p:cNvSpPr/>
            <p:nvPr/>
          </p:nvSpPr>
          <p:spPr bwMode="auto">
            <a:xfrm>
              <a:off x="9596628" y="4135385"/>
              <a:ext cx="1613916" cy="42108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MR</a:t>
              </a:r>
            </a:p>
          </p:txBody>
        </p:sp>
        <p:sp>
          <p:nvSpPr>
            <p:cNvPr id="7" name="Freeform 6"/>
            <p:cNvSpPr/>
            <p:nvPr/>
          </p:nvSpPr>
          <p:spPr bwMode="auto">
            <a:xfrm>
              <a:off x="9124649" y="5283484"/>
              <a:ext cx="943959" cy="113981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ea typeface="Segoe UI" pitchFamily="34" charset="0"/>
                <a:cs typeface="Segoe UI Semibold" panose="020B0702040204020203" pitchFamily="34" charset="0"/>
              </a:endParaRPr>
            </a:p>
          </p:txBody>
        </p:sp>
        <p:sp>
          <p:nvSpPr>
            <p:cNvPr id="8" name="Rectangle 7"/>
            <p:cNvSpPr/>
            <p:nvPr/>
          </p:nvSpPr>
          <p:spPr bwMode="auto">
            <a:xfrm>
              <a:off x="7982712" y="4576332"/>
              <a:ext cx="3227832" cy="5033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Yarn</a:t>
              </a:r>
            </a:p>
          </p:txBody>
        </p:sp>
        <p:sp>
          <p:nvSpPr>
            <p:cNvPr id="9" name="TextBox 8"/>
            <p:cNvSpPr txBox="1"/>
            <p:nvPr/>
          </p:nvSpPr>
          <p:spPr>
            <a:xfrm>
              <a:off x="9154208" y="5638921"/>
              <a:ext cx="914400" cy="484632"/>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HDFS</a:t>
              </a:r>
            </a:p>
          </p:txBody>
        </p:sp>
        <p:cxnSp>
          <p:nvCxnSpPr>
            <p:cNvPr id="11" name="Elbow Connector 10"/>
            <p:cNvCxnSpPr/>
            <p:nvPr/>
          </p:nvCxnSpPr>
          <p:spPr>
            <a:xfrm rot="5400000">
              <a:off x="8855964" y="3335430"/>
              <a:ext cx="640080" cy="822960"/>
            </a:xfrm>
            <a:prstGeom prst="bentConnector3">
              <a:avLst/>
            </a:prstGeom>
            <a:ln w="28575">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9684560" y="3332769"/>
              <a:ext cx="640080" cy="822960"/>
            </a:xfrm>
            <a:prstGeom prst="bentConnector3">
              <a:avLst/>
            </a:prstGeom>
            <a:ln w="28575">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a:off x="9596628" y="5079686"/>
              <a:ext cx="0" cy="365760"/>
            </a:xfrm>
            <a:prstGeom prst="straightConnector1">
              <a:avLst/>
            </a:prstGeom>
            <a:ln w="38100">
              <a:headEnd type="non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430515" y="2046345"/>
              <a:ext cx="2340264" cy="136805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22" name="Straight Arrow Connector 21"/>
            <p:cNvCxnSpPr/>
            <p:nvPr/>
          </p:nvCxnSpPr>
          <p:spPr>
            <a:xfrm>
              <a:off x="9600647" y="2387425"/>
              <a:ext cx="0" cy="19627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04215" y="2075237"/>
              <a:ext cx="1392865" cy="288264"/>
            </a:xfrm>
            <a:prstGeom prst="rect">
              <a:avLst/>
            </a:prstGeom>
            <a:solidFill>
              <a:srgbClr val="002060"/>
            </a:solidFill>
          </p:spPr>
          <p:txBody>
            <a:bodyPr wrap="none" lIns="0" tIns="0" rIns="0" bIns="0" rtlCol="0" anchor="ctr">
              <a:noAutofit/>
            </a:bodyPr>
            <a:lstStyle/>
            <a:p>
              <a:pPr algn="ctr">
                <a:lnSpc>
                  <a:spcPct val="90000"/>
                </a:lnSpc>
                <a:spcAft>
                  <a:spcPts val="600"/>
                </a:spcAft>
              </a:pPr>
              <a:r>
                <a:rPr lang="en-US" dirty="0">
                  <a:solidFill>
                    <a:schemeClr val="bg1"/>
                  </a:solidFill>
                </a:rPr>
                <a:t>Pig Latin</a:t>
              </a:r>
            </a:p>
          </p:txBody>
        </p:sp>
        <p:sp>
          <p:nvSpPr>
            <p:cNvPr id="25" name="TextBox 24"/>
            <p:cNvSpPr txBox="1"/>
            <p:nvPr/>
          </p:nvSpPr>
          <p:spPr>
            <a:xfrm>
              <a:off x="8904215" y="2599778"/>
              <a:ext cx="1392865" cy="288264"/>
            </a:xfrm>
            <a:prstGeom prst="rect">
              <a:avLst/>
            </a:prstGeom>
            <a:solidFill>
              <a:srgbClr val="002060"/>
            </a:solidFill>
          </p:spPr>
          <p:txBody>
            <a:bodyPr wrap="none" lIns="0" tIns="0" rIns="0" bIns="0" rtlCol="0" anchor="t">
              <a:noAutofit/>
            </a:bodyPr>
            <a:lstStyle/>
            <a:p>
              <a:pPr algn="ctr">
                <a:lnSpc>
                  <a:spcPct val="90000"/>
                </a:lnSpc>
                <a:spcAft>
                  <a:spcPts val="600"/>
                </a:spcAft>
              </a:pPr>
              <a:r>
                <a:rPr lang="en-US" dirty="0">
                  <a:solidFill>
                    <a:schemeClr val="bg1"/>
                  </a:solidFill>
                </a:rPr>
                <a:t>Compiler</a:t>
              </a:r>
            </a:p>
          </p:txBody>
        </p:sp>
        <p:sp>
          <p:nvSpPr>
            <p:cNvPr id="26" name="TextBox 25"/>
            <p:cNvSpPr txBox="1"/>
            <p:nvPr/>
          </p:nvSpPr>
          <p:spPr>
            <a:xfrm>
              <a:off x="8430515" y="3113688"/>
              <a:ext cx="2340264" cy="288264"/>
            </a:xfrm>
            <a:prstGeom prst="rect">
              <a:avLst/>
            </a:prstGeom>
            <a:solidFill>
              <a:srgbClr val="002060"/>
            </a:solidFill>
          </p:spPr>
          <p:txBody>
            <a:bodyPr wrap="none" lIns="0" tIns="0" rIns="0" bIns="0" rtlCol="0" anchor="t">
              <a:noAutofit/>
            </a:bodyPr>
            <a:lstStyle/>
            <a:p>
              <a:pPr algn="ctr">
                <a:lnSpc>
                  <a:spcPct val="90000"/>
                </a:lnSpc>
                <a:spcAft>
                  <a:spcPts val="600"/>
                </a:spcAft>
              </a:pPr>
              <a:r>
                <a:rPr lang="en-US" dirty="0">
                  <a:solidFill>
                    <a:schemeClr val="bg1"/>
                  </a:solidFill>
                </a:rPr>
                <a:t>Execution Engine</a:t>
              </a:r>
            </a:p>
          </p:txBody>
        </p:sp>
        <p:cxnSp>
          <p:nvCxnSpPr>
            <p:cNvPr id="27" name="Straight Arrow Connector 26"/>
            <p:cNvCxnSpPr/>
            <p:nvPr/>
          </p:nvCxnSpPr>
          <p:spPr>
            <a:xfrm>
              <a:off x="9600647" y="2890706"/>
              <a:ext cx="0" cy="19627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4" descr="http://www.thebhwgroup.com/blog/wp-content/uploads/2014/10/pig-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3390" y="2363660"/>
              <a:ext cx="471519" cy="709052"/>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bwMode="auto">
            <a:xfrm>
              <a:off x="8430515" y="1520775"/>
              <a:ext cx="1156969" cy="41956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latin typeface="+mj-lt"/>
                  <a:ea typeface="Segoe UI" pitchFamily="34" charset="0"/>
                  <a:cs typeface="Segoe UI" pitchFamily="34" charset="0"/>
                </a:rPr>
                <a:t>Pig Grunt</a:t>
              </a:r>
            </a:p>
          </p:txBody>
        </p:sp>
        <p:sp>
          <p:nvSpPr>
            <p:cNvPr id="30" name="Rounded Rectangle 29"/>
            <p:cNvSpPr/>
            <p:nvPr/>
          </p:nvSpPr>
          <p:spPr bwMode="auto">
            <a:xfrm>
              <a:off x="9611591" y="1516448"/>
              <a:ext cx="1156969" cy="419568"/>
            </a:xfrm>
            <a:prstGeom prst="roundRect">
              <a:avLst/>
            </a:prstGeom>
            <a:solidFill>
              <a:schemeClr val="tx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latin typeface="+mj-lt"/>
                  <a:ea typeface="Segoe UI" pitchFamily="34" charset="0"/>
                  <a:cs typeface="Segoe UI" pitchFamily="34" charset="0"/>
                </a:rPr>
                <a:t>Pig Server</a:t>
              </a:r>
            </a:p>
          </p:txBody>
        </p:sp>
      </p:grpSp>
    </p:spTree>
    <p:extLst>
      <p:ext uri="{BB962C8B-B14F-4D97-AF65-F5344CB8AC3E}">
        <p14:creationId xmlns:p14="http://schemas.microsoft.com/office/powerpoint/2010/main" val="358897322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Latin: Types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47</a:t>
            </a:fld>
            <a:endParaRPr lang="en-US" dirty="0"/>
          </a:p>
        </p:txBody>
      </p:sp>
      <p:sp>
        <p:nvSpPr>
          <p:cNvPr id="4" name="Trapezoid 3"/>
          <p:cNvSpPr/>
          <p:nvPr/>
        </p:nvSpPr>
        <p:spPr bwMode="auto">
          <a:xfrm rot="16200000">
            <a:off x="880155" y="3024154"/>
            <a:ext cx="5078589"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extBox 4"/>
          <p:cNvSpPr txBox="1"/>
          <p:nvPr/>
        </p:nvSpPr>
        <p:spPr>
          <a:xfrm>
            <a:off x="853259" y="3577406"/>
            <a:ext cx="1693797" cy="627864"/>
          </a:xfrm>
          <a:prstGeom prst="rect">
            <a:avLst/>
          </a:prstGeom>
          <a:solidFill>
            <a:schemeClr val="accent3"/>
          </a:solid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Pig Types</a:t>
            </a:r>
          </a:p>
        </p:txBody>
      </p:sp>
      <p:cxnSp>
        <p:nvCxnSpPr>
          <p:cNvPr id="7" name="Straight Connector 6"/>
          <p:cNvCxnSpPr/>
          <p:nvPr/>
        </p:nvCxnSpPr>
        <p:spPr>
          <a:xfrm>
            <a:off x="4299943" y="1363578"/>
            <a:ext cx="63093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14116" y="6417605"/>
            <a:ext cx="63093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64586994"/>
              </p:ext>
            </p:extLst>
          </p:nvPr>
        </p:nvGraphicFramePr>
        <p:xfrm>
          <a:off x="4272479" y="1414129"/>
          <a:ext cx="6435490" cy="4947850"/>
        </p:xfrm>
        <a:graphic>
          <a:graphicData uri="http://schemas.openxmlformats.org/drawingml/2006/table">
            <a:tbl>
              <a:tblPr firstRow="1" bandRow="1">
                <a:tableStyleId>{2D5ABB26-0587-4C30-8999-92F81FD0307C}</a:tableStyleId>
              </a:tblPr>
              <a:tblGrid>
                <a:gridCol w="1644019">
                  <a:extLst>
                    <a:ext uri="{9D8B030D-6E8A-4147-A177-3AD203B41FA5}">
                      <a16:colId xmlns:a16="http://schemas.microsoft.com/office/drawing/2014/main" val="3238432148"/>
                    </a:ext>
                  </a:extLst>
                </a:gridCol>
                <a:gridCol w="4791471">
                  <a:extLst>
                    <a:ext uri="{9D8B030D-6E8A-4147-A177-3AD203B41FA5}">
                      <a16:colId xmlns:a16="http://schemas.microsoft.com/office/drawing/2014/main" val="3016191423"/>
                    </a:ext>
                  </a:extLst>
                </a:gridCol>
              </a:tblGrid>
              <a:tr h="494785">
                <a:tc>
                  <a:txBody>
                    <a:bodyPr/>
                    <a:lstStyle/>
                    <a:p>
                      <a:pPr marL="91440"/>
                      <a:r>
                        <a:rPr lang="en-US" dirty="0" err="1">
                          <a:solidFill>
                            <a:schemeClr val="tx1">
                              <a:lumMod val="65000"/>
                              <a:lumOff val="35000"/>
                            </a:schemeClr>
                          </a:solidFill>
                        </a:rPr>
                        <a:t>int</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Signed 32-bit integer</a:t>
                      </a:r>
                    </a:p>
                  </a:txBody>
                  <a:tcPr anchor="ctr">
                    <a:solidFill>
                      <a:schemeClr val="bg1"/>
                    </a:solidFill>
                  </a:tcPr>
                </a:tc>
                <a:extLst>
                  <a:ext uri="{0D108BD9-81ED-4DB2-BD59-A6C34878D82A}">
                    <a16:rowId xmlns:a16="http://schemas.microsoft.com/office/drawing/2014/main" val="1089936145"/>
                  </a:ext>
                </a:extLst>
              </a:tr>
              <a:tr h="494785">
                <a:tc>
                  <a:txBody>
                    <a:bodyPr/>
                    <a:lstStyle/>
                    <a:p>
                      <a:pPr marL="91440"/>
                      <a:r>
                        <a:rPr lang="en-US" dirty="0">
                          <a:solidFill>
                            <a:schemeClr val="tx1">
                              <a:lumMod val="65000"/>
                              <a:lumOff val="35000"/>
                            </a:schemeClr>
                          </a:solidFill>
                        </a:rPr>
                        <a:t>long</a:t>
                      </a:r>
                    </a:p>
                  </a:txBody>
                  <a:tcPr anchor="ctr">
                    <a:solidFill>
                      <a:schemeClr val="bg1"/>
                    </a:solidFill>
                  </a:tcPr>
                </a:tc>
                <a:tc>
                  <a:txBody>
                    <a:bodyPr/>
                    <a:lstStyle/>
                    <a:p>
                      <a:r>
                        <a:rPr lang="en-US" dirty="0">
                          <a:solidFill>
                            <a:schemeClr val="tx1">
                              <a:lumMod val="65000"/>
                              <a:lumOff val="35000"/>
                            </a:schemeClr>
                          </a:solidFill>
                        </a:rPr>
                        <a:t>Signed 64-bit-integer</a:t>
                      </a:r>
                    </a:p>
                  </a:txBody>
                  <a:tcPr anchor="ctr">
                    <a:solidFill>
                      <a:schemeClr val="bg1"/>
                    </a:solidFill>
                  </a:tcPr>
                </a:tc>
                <a:extLst>
                  <a:ext uri="{0D108BD9-81ED-4DB2-BD59-A6C34878D82A}">
                    <a16:rowId xmlns:a16="http://schemas.microsoft.com/office/drawing/2014/main" val="4275685479"/>
                  </a:ext>
                </a:extLst>
              </a:tr>
              <a:tr h="494785">
                <a:tc>
                  <a:txBody>
                    <a:bodyPr/>
                    <a:lstStyle/>
                    <a:p>
                      <a:pPr marL="91440"/>
                      <a:r>
                        <a:rPr lang="en-US" dirty="0">
                          <a:solidFill>
                            <a:schemeClr val="tx1">
                              <a:lumMod val="65000"/>
                              <a:lumOff val="35000"/>
                            </a:schemeClr>
                          </a:solidFill>
                        </a:rPr>
                        <a:t>float</a:t>
                      </a:r>
                    </a:p>
                  </a:txBody>
                  <a:tcPr anchor="ctr">
                    <a:solidFill>
                      <a:schemeClr val="bg1"/>
                    </a:solidFill>
                  </a:tcPr>
                </a:tc>
                <a:tc>
                  <a:txBody>
                    <a:bodyPr/>
                    <a:lstStyle/>
                    <a:p>
                      <a:r>
                        <a:rPr lang="en-US" dirty="0">
                          <a:solidFill>
                            <a:schemeClr val="tx1">
                              <a:lumMod val="65000"/>
                              <a:lumOff val="35000"/>
                            </a:schemeClr>
                          </a:solidFill>
                        </a:rPr>
                        <a:t>32-bit floating point</a:t>
                      </a:r>
                    </a:p>
                  </a:txBody>
                  <a:tcPr anchor="ctr">
                    <a:solidFill>
                      <a:schemeClr val="bg1"/>
                    </a:solidFill>
                  </a:tcPr>
                </a:tc>
                <a:extLst>
                  <a:ext uri="{0D108BD9-81ED-4DB2-BD59-A6C34878D82A}">
                    <a16:rowId xmlns:a16="http://schemas.microsoft.com/office/drawing/2014/main" val="1409806772"/>
                  </a:ext>
                </a:extLst>
              </a:tr>
              <a:tr h="494785">
                <a:tc>
                  <a:txBody>
                    <a:bodyPr/>
                    <a:lstStyle/>
                    <a:p>
                      <a:pPr marL="91440"/>
                      <a:r>
                        <a:rPr lang="en-US" dirty="0">
                          <a:solidFill>
                            <a:schemeClr val="tx1">
                              <a:lumMod val="65000"/>
                              <a:lumOff val="35000"/>
                            </a:schemeClr>
                          </a:solidFill>
                        </a:rPr>
                        <a:t>double</a:t>
                      </a:r>
                    </a:p>
                  </a:txBody>
                  <a:tcPr anchor="ctr">
                    <a:solidFill>
                      <a:schemeClr val="bg1"/>
                    </a:solidFill>
                  </a:tcPr>
                </a:tc>
                <a:tc>
                  <a:txBody>
                    <a:bodyPr/>
                    <a:lstStyle/>
                    <a:p>
                      <a:r>
                        <a:rPr lang="en-US" dirty="0">
                          <a:solidFill>
                            <a:schemeClr val="tx1">
                              <a:lumMod val="65000"/>
                              <a:lumOff val="35000"/>
                            </a:schemeClr>
                          </a:solidFill>
                        </a:rPr>
                        <a:t>64-bit floating point</a:t>
                      </a:r>
                    </a:p>
                  </a:txBody>
                  <a:tcPr anchor="ctr">
                    <a:solidFill>
                      <a:schemeClr val="bg1"/>
                    </a:solidFill>
                  </a:tcPr>
                </a:tc>
                <a:extLst>
                  <a:ext uri="{0D108BD9-81ED-4DB2-BD59-A6C34878D82A}">
                    <a16:rowId xmlns:a16="http://schemas.microsoft.com/office/drawing/2014/main" val="791136535"/>
                  </a:ext>
                </a:extLst>
              </a:tr>
              <a:tr h="494785">
                <a:tc>
                  <a:txBody>
                    <a:bodyPr/>
                    <a:lstStyle/>
                    <a:p>
                      <a:pPr marL="91440"/>
                      <a:r>
                        <a:rPr lang="en-US" dirty="0" err="1">
                          <a:solidFill>
                            <a:schemeClr val="tx1">
                              <a:lumMod val="65000"/>
                              <a:lumOff val="35000"/>
                            </a:schemeClr>
                          </a:solidFill>
                        </a:rPr>
                        <a:t>chararray</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Character</a:t>
                      </a:r>
                      <a:r>
                        <a:rPr lang="en-US" baseline="0" dirty="0">
                          <a:solidFill>
                            <a:schemeClr val="tx1">
                              <a:lumMod val="65000"/>
                              <a:lumOff val="35000"/>
                            </a:schemeClr>
                          </a:solidFill>
                        </a:rPr>
                        <a:t> array(string) in Unicode</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66433062"/>
                  </a:ext>
                </a:extLst>
              </a:tr>
              <a:tr h="494785">
                <a:tc>
                  <a:txBody>
                    <a:bodyPr/>
                    <a:lstStyle/>
                    <a:p>
                      <a:pPr marL="91440"/>
                      <a:r>
                        <a:rPr lang="en-US" dirty="0" err="1">
                          <a:solidFill>
                            <a:schemeClr val="tx1">
                              <a:lumMod val="65000"/>
                              <a:lumOff val="35000"/>
                            </a:schemeClr>
                          </a:solidFill>
                        </a:rPr>
                        <a:t>bytearray</a:t>
                      </a:r>
                      <a:endParaRPr lang="en-US" dirty="0">
                        <a:solidFill>
                          <a:schemeClr val="tx1">
                            <a:lumMod val="65000"/>
                            <a:lumOff val="35000"/>
                          </a:schemeClr>
                        </a:solidFill>
                      </a:endParaRPr>
                    </a:p>
                  </a:txBody>
                  <a:tcPr anchor="ctr">
                    <a:solidFill>
                      <a:schemeClr val="bg1"/>
                    </a:solidFill>
                  </a:tcPr>
                </a:tc>
                <a:tc>
                  <a:txBody>
                    <a:bodyPr/>
                    <a:lstStyle/>
                    <a:p>
                      <a:r>
                        <a:rPr lang="en-US" dirty="0">
                          <a:solidFill>
                            <a:schemeClr val="tx1">
                              <a:lumMod val="65000"/>
                              <a:lumOff val="35000"/>
                            </a:schemeClr>
                          </a:solidFill>
                        </a:rPr>
                        <a:t>Byte array (blob)</a:t>
                      </a:r>
                    </a:p>
                  </a:txBody>
                  <a:tcPr anchor="ctr">
                    <a:solidFill>
                      <a:schemeClr val="bg1"/>
                    </a:solidFill>
                  </a:tcPr>
                </a:tc>
                <a:extLst>
                  <a:ext uri="{0D108BD9-81ED-4DB2-BD59-A6C34878D82A}">
                    <a16:rowId xmlns:a16="http://schemas.microsoft.com/office/drawing/2014/main" val="2762572854"/>
                  </a:ext>
                </a:extLst>
              </a:tr>
              <a:tr h="494785">
                <a:tc>
                  <a:txBody>
                    <a:bodyPr/>
                    <a:lstStyle/>
                    <a:p>
                      <a:pPr marL="91440"/>
                      <a:r>
                        <a:rPr lang="en-US" dirty="0" err="1">
                          <a:solidFill>
                            <a:schemeClr val="tx1">
                              <a:lumMod val="65000"/>
                              <a:lumOff val="35000"/>
                            </a:schemeClr>
                          </a:solidFill>
                        </a:rPr>
                        <a:t>boolean</a:t>
                      </a:r>
                      <a:endParaRPr lang="en-US" dirty="0">
                        <a:solidFill>
                          <a:schemeClr val="tx1">
                            <a:lumMod val="65000"/>
                            <a:lumOff val="35000"/>
                          </a:schemeClr>
                        </a:solidFill>
                      </a:endParaRPr>
                    </a:p>
                  </a:txBody>
                  <a:tcPr anchor="ctr">
                    <a:solidFill>
                      <a:schemeClr val="bg1"/>
                    </a:solidFill>
                  </a:tcPr>
                </a:tc>
                <a:tc>
                  <a:txBody>
                    <a:bodyPr/>
                    <a:lstStyle/>
                    <a:p>
                      <a:r>
                        <a:rPr lang="en-US" dirty="0" err="1">
                          <a:solidFill>
                            <a:schemeClr val="tx1">
                              <a:lumMod val="65000"/>
                              <a:lumOff val="35000"/>
                            </a:schemeClr>
                          </a:solidFill>
                        </a:rPr>
                        <a:t>boolean</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1199190"/>
                  </a:ext>
                </a:extLst>
              </a:tr>
              <a:tr h="494785">
                <a:tc>
                  <a:txBody>
                    <a:bodyPr/>
                    <a:lstStyle/>
                    <a:p>
                      <a:pPr marL="91440"/>
                      <a:r>
                        <a:rPr lang="en-US" dirty="0">
                          <a:solidFill>
                            <a:schemeClr val="tx1">
                              <a:lumMod val="65000"/>
                              <a:lumOff val="35000"/>
                            </a:schemeClr>
                          </a:solidFill>
                        </a:rPr>
                        <a:t>tuple</a:t>
                      </a:r>
                    </a:p>
                  </a:txBody>
                  <a:tcPr anchor="ctr">
                    <a:solidFill>
                      <a:schemeClr val="bg1"/>
                    </a:solidFill>
                  </a:tcPr>
                </a:tc>
                <a:tc>
                  <a:txBody>
                    <a:bodyPr/>
                    <a:lstStyle/>
                    <a:p>
                      <a:r>
                        <a:rPr lang="en-US" dirty="0">
                          <a:solidFill>
                            <a:schemeClr val="tx1">
                              <a:lumMod val="65000"/>
                              <a:lumOff val="35000"/>
                            </a:schemeClr>
                          </a:solidFill>
                        </a:rPr>
                        <a:t>A ordered set of field.</a:t>
                      </a:r>
                      <a:r>
                        <a:rPr lang="en-US" baseline="0" dirty="0">
                          <a:solidFill>
                            <a:schemeClr val="tx1">
                              <a:lumMod val="65000"/>
                              <a:lumOff val="35000"/>
                            </a:schemeClr>
                          </a:solidFill>
                        </a:rPr>
                        <a:t> </a:t>
                      </a:r>
                      <a:r>
                        <a:rPr lang="en-US" dirty="0" err="1">
                          <a:solidFill>
                            <a:schemeClr val="tx1">
                              <a:lumMod val="65000"/>
                              <a:lumOff val="35000"/>
                            </a:schemeClr>
                          </a:solidFill>
                        </a:rPr>
                        <a:t>e.g</a:t>
                      </a:r>
                      <a:r>
                        <a:rPr lang="en-US" dirty="0">
                          <a:solidFill>
                            <a:schemeClr val="tx1">
                              <a:lumMod val="65000"/>
                              <a:lumOff val="35000"/>
                            </a:schemeClr>
                          </a:solidFill>
                        </a:rPr>
                        <a:t>: (2,4)</a:t>
                      </a:r>
                    </a:p>
                  </a:txBody>
                  <a:tcPr anchor="ctr">
                    <a:solidFill>
                      <a:schemeClr val="bg1"/>
                    </a:solidFill>
                  </a:tcPr>
                </a:tc>
                <a:extLst>
                  <a:ext uri="{0D108BD9-81ED-4DB2-BD59-A6C34878D82A}">
                    <a16:rowId xmlns:a16="http://schemas.microsoft.com/office/drawing/2014/main" val="139461461"/>
                  </a:ext>
                </a:extLst>
              </a:tr>
              <a:tr h="494785">
                <a:tc>
                  <a:txBody>
                    <a:bodyPr/>
                    <a:lstStyle/>
                    <a:p>
                      <a:pPr marL="91440"/>
                      <a:r>
                        <a:rPr lang="en-US" dirty="0">
                          <a:solidFill>
                            <a:schemeClr val="tx1">
                              <a:lumMod val="65000"/>
                              <a:lumOff val="35000"/>
                            </a:schemeClr>
                          </a:solidFill>
                        </a:rPr>
                        <a:t>bag</a:t>
                      </a:r>
                    </a:p>
                  </a:txBody>
                  <a:tcPr anchor="ctr">
                    <a:solidFill>
                      <a:schemeClr val="bg1"/>
                    </a:solidFill>
                  </a:tcPr>
                </a:tc>
                <a:tc>
                  <a:txBody>
                    <a:bodyPr/>
                    <a:lstStyle/>
                    <a:p>
                      <a:r>
                        <a:rPr lang="en-US" dirty="0">
                          <a:solidFill>
                            <a:schemeClr val="tx1">
                              <a:lumMod val="65000"/>
                              <a:lumOff val="35000"/>
                            </a:schemeClr>
                          </a:solidFill>
                        </a:rPr>
                        <a:t>A collection of tuples.</a:t>
                      </a:r>
                      <a:r>
                        <a:rPr lang="en-US" baseline="0" dirty="0">
                          <a:solidFill>
                            <a:schemeClr val="tx1">
                              <a:lumMod val="65000"/>
                              <a:lumOff val="35000"/>
                            </a:schemeClr>
                          </a:solidFill>
                        </a:rPr>
                        <a:t> </a:t>
                      </a:r>
                      <a:r>
                        <a:rPr lang="en-US" dirty="0" err="1">
                          <a:solidFill>
                            <a:schemeClr val="tx1">
                              <a:lumMod val="65000"/>
                              <a:lumOff val="35000"/>
                            </a:schemeClr>
                          </a:solidFill>
                        </a:rPr>
                        <a:t>e.g</a:t>
                      </a:r>
                      <a:r>
                        <a:rPr lang="en-US" dirty="0">
                          <a:solidFill>
                            <a:schemeClr val="tx1">
                              <a:lumMod val="65000"/>
                              <a:lumOff val="35000"/>
                            </a:schemeClr>
                          </a:solidFill>
                        </a:rPr>
                        <a:t>: {(2,4),</a:t>
                      </a:r>
                      <a:r>
                        <a:rPr lang="en-US" baseline="0" dirty="0">
                          <a:solidFill>
                            <a:schemeClr val="tx1">
                              <a:lumMod val="65000"/>
                              <a:lumOff val="35000"/>
                            </a:schemeClr>
                          </a:solidFill>
                        </a:rPr>
                        <a:t> (3, 9)}</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82512540"/>
                  </a:ext>
                </a:extLst>
              </a:tr>
              <a:tr h="494785">
                <a:tc>
                  <a:txBody>
                    <a:bodyPr/>
                    <a:lstStyle/>
                    <a:p>
                      <a:pPr marL="91440"/>
                      <a:r>
                        <a:rPr lang="en-US" dirty="0">
                          <a:solidFill>
                            <a:schemeClr val="tx1">
                              <a:lumMod val="65000"/>
                              <a:lumOff val="35000"/>
                            </a:schemeClr>
                          </a:solidFill>
                        </a:rPr>
                        <a:t>map</a:t>
                      </a:r>
                    </a:p>
                  </a:txBody>
                  <a:tcPr anchor="ctr">
                    <a:solidFill>
                      <a:schemeClr val="bg1"/>
                    </a:solidFill>
                  </a:tcPr>
                </a:tc>
                <a:tc>
                  <a:txBody>
                    <a:bodyPr/>
                    <a:lstStyle/>
                    <a:p>
                      <a:r>
                        <a:rPr lang="en-US" dirty="0">
                          <a:solidFill>
                            <a:schemeClr val="tx1">
                              <a:lumMod val="65000"/>
                              <a:lumOff val="35000"/>
                            </a:schemeClr>
                          </a:solidFill>
                        </a:rPr>
                        <a:t>A set of key</a:t>
                      </a:r>
                      <a:r>
                        <a:rPr lang="en-US" baseline="0" dirty="0">
                          <a:solidFill>
                            <a:schemeClr val="tx1">
                              <a:lumMod val="65000"/>
                              <a:lumOff val="35000"/>
                            </a:schemeClr>
                          </a:solidFill>
                        </a:rPr>
                        <a:t> value pairs. </a:t>
                      </a:r>
                      <a:r>
                        <a:rPr lang="en-US" baseline="0" dirty="0" err="1">
                          <a:solidFill>
                            <a:schemeClr val="tx1">
                              <a:lumMod val="65000"/>
                              <a:lumOff val="35000"/>
                            </a:schemeClr>
                          </a:solidFill>
                        </a:rPr>
                        <a:t>e.g</a:t>
                      </a:r>
                      <a:r>
                        <a:rPr lang="en-US" baseline="0" dirty="0">
                          <a:solidFill>
                            <a:schemeClr val="tx1">
                              <a:lumMod val="65000"/>
                              <a:lumOff val="35000"/>
                            </a:schemeClr>
                          </a:solidFill>
                        </a:rPr>
                        <a:t>: [age#32]</a:t>
                      </a:r>
                      <a:endParaRPr lang="en-US"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859991152"/>
                  </a:ext>
                </a:extLst>
              </a:tr>
            </a:tbl>
          </a:graphicData>
        </a:graphic>
      </p:graphicFrame>
      <p:sp>
        <p:nvSpPr>
          <p:cNvPr id="9" name="Rectangle 8"/>
          <p:cNvSpPr/>
          <p:nvPr/>
        </p:nvSpPr>
        <p:spPr bwMode="auto">
          <a:xfrm>
            <a:off x="4314116" y="1388138"/>
            <a:ext cx="6295187" cy="47164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Rectangle 9"/>
          <p:cNvSpPr/>
          <p:nvPr/>
        </p:nvSpPr>
        <p:spPr bwMode="auto">
          <a:xfrm>
            <a:off x="4314116" y="2415324"/>
            <a:ext cx="6295187" cy="453634"/>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Rectangle 10"/>
          <p:cNvSpPr/>
          <p:nvPr/>
        </p:nvSpPr>
        <p:spPr bwMode="auto">
          <a:xfrm>
            <a:off x="4314116" y="3397064"/>
            <a:ext cx="6295187"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ectangle 11"/>
          <p:cNvSpPr/>
          <p:nvPr/>
        </p:nvSpPr>
        <p:spPr bwMode="auto">
          <a:xfrm>
            <a:off x="4314116" y="4304377"/>
            <a:ext cx="6295187" cy="59723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ectangle 12"/>
          <p:cNvSpPr/>
          <p:nvPr/>
        </p:nvSpPr>
        <p:spPr bwMode="auto">
          <a:xfrm>
            <a:off x="4314116" y="5387979"/>
            <a:ext cx="6295187" cy="445893"/>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298347960"/>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Commands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48</a:t>
            </a:fld>
            <a:endParaRPr lang="en-US" dirty="0"/>
          </a:p>
        </p:txBody>
      </p:sp>
      <p:sp>
        <p:nvSpPr>
          <p:cNvPr id="4" name="Trapezoid 3"/>
          <p:cNvSpPr/>
          <p:nvPr/>
        </p:nvSpPr>
        <p:spPr bwMode="auto">
          <a:xfrm rot="16200000">
            <a:off x="267702" y="3334923"/>
            <a:ext cx="5078589" cy="1127049"/>
          </a:xfrm>
          <a:prstGeom prst="trapezoid">
            <a:avLst>
              <a:gd name="adj" fmla="val 185917"/>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extBox 4"/>
          <p:cNvSpPr txBox="1"/>
          <p:nvPr/>
        </p:nvSpPr>
        <p:spPr>
          <a:xfrm>
            <a:off x="288987" y="3418316"/>
            <a:ext cx="1974544" cy="960263"/>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Pig Commands</a:t>
            </a:r>
          </a:p>
        </p:txBody>
      </p:sp>
      <p:cxnSp>
        <p:nvCxnSpPr>
          <p:cNvPr id="6" name="Straight Connector 5"/>
          <p:cNvCxnSpPr/>
          <p:nvPr/>
        </p:nvCxnSpPr>
        <p:spPr>
          <a:xfrm>
            <a:off x="3396164" y="1363578"/>
            <a:ext cx="777240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78447" y="6428238"/>
            <a:ext cx="777240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333276755"/>
              </p:ext>
            </p:extLst>
          </p:nvPr>
        </p:nvGraphicFramePr>
        <p:xfrm>
          <a:off x="3349256" y="1391052"/>
          <a:ext cx="8445430" cy="5004888"/>
        </p:xfrm>
        <a:graphic>
          <a:graphicData uri="http://schemas.openxmlformats.org/drawingml/2006/table">
            <a:tbl>
              <a:tblPr firstRow="1" bandRow="1">
                <a:tableStyleId>{2D5ABB26-0587-4C30-8999-92F81FD0307C}</a:tableStyleId>
              </a:tblPr>
              <a:tblGrid>
                <a:gridCol w="1686299">
                  <a:extLst>
                    <a:ext uri="{9D8B030D-6E8A-4147-A177-3AD203B41FA5}">
                      <a16:colId xmlns:a16="http://schemas.microsoft.com/office/drawing/2014/main" val="3238432148"/>
                    </a:ext>
                  </a:extLst>
                </a:gridCol>
                <a:gridCol w="6759131">
                  <a:extLst>
                    <a:ext uri="{9D8B030D-6E8A-4147-A177-3AD203B41FA5}">
                      <a16:colId xmlns:a16="http://schemas.microsoft.com/office/drawing/2014/main" val="3016191423"/>
                    </a:ext>
                  </a:extLst>
                </a:gridCol>
              </a:tblGrid>
              <a:tr h="417074">
                <a:tc>
                  <a:txBody>
                    <a:bodyPr/>
                    <a:lstStyle/>
                    <a:p>
                      <a:pPr marL="91440"/>
                      <a:r>
                        <a:rPr lang="en-US" sz="1600" dirty="0">
                          <a:solidFill>
                            <a:schemeClr val="tx1">
                              <a:lumMod val="65000"/>
                              <a:lumOff val="35000"/>
                            </a:schemeClr>
                          </a:solidFill>
                        </a:rPr>
                        <a:t>Load</a:t>
                      </a:r>
                    </a:p>
                  </a:txBody>
                  <a:tcPr anchor="ctr">
                    <a:solidFill>
                      <a:schemeClr val="bg1"/>
                    </a:solidFill>
                  </a:tcPr>
                </a:tc>
                <a:tc>
                  <a:txBody>
                    <a:bodyPr/>
                    <a:lstStyle/>
                    <a:p>
                      <a:r>
                        <a:rPr lang="en-US" sz="1600" dirty="0">
                          <a:solidFill>
                            <a:schemeClr val="tx1">
                              <a:lumMod val="65000"/>
                              <a:lumOff val="35000"/>
                            </a:schemeClr>
                          </a:solidFill>
                        </a:rPr>
                        <a:t>Read</a:t>
                      </a:r>
                      <a:r>
                        <a:rPr lang="en-US" sz="1600" baseline="0" dirty="0">
                          <a:solidFill>
                            <a:schemeClr val="tx1">
                              <a:lumMod val="65000"/>
                              <a:lumOff val="35000"/>
                            </a:schemeClr>
                          </a:solidFill>
                        </a:rPr>
                        <a:t> data from the file system</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089936145"/>
                  </a:ext>
                </a:extLst>
              </a:tr>
              <a:tr h="417074">
                <a:tc>
                  <a:txBody>
                    <a:bodyPr/>
                    <a:lstStyle/>
                    <a:p>
                      <a:pPr marL="91440"/>
                      <a:r>
                        <a:rPr lang="en-US" sz="1600" dirty="0">
                          <a:solidFill>
                            <a:schemeClr val="tx1">
                              <a:lumMod val="65000"/>
                              <a:lumOff val="35000"/>
                            </a:schemeClr>
                          </a:solidFill>
                        </a:rPr>
                        <a:t>Store</a:t>
                      </a:r>
                    </a:p>
                  </a:txBody>
                  <a:tcPr anchor="ctr">
                    <a:solidFill>
                      <a:schemeClr val="bg1"/>
                    </a:solidFill>
                  </a:tcPr>
                </a:tc>
                <a:tc>
                  <a:txBody>
                    <a:bodyPr/>
                    <a:lstStyle/>
                    <a:p>
                      <a:r>
                        <a:rPr lang="en-US" sz="1600" dirty="0">
                          <a:solidFill>
                            <a:schemeClr val="tx1">
                              <a:lumMod val="65000"/>
                              <a:lumOff val="35000"/>
                            </a:schemeClr>
                          </a:solidFill>
                        </a:rPr>
                        <a:t>Write</a:t>
                      </a:r>
                      <a:r>
                        <a:rPr lang="en-US" sz="1600" baseline="0" dirty="0">
                          <a:solidFill>
                            <a:schemeClr val="tx1">
                              <a:lumMod val="65000"/>
                              <a:lumOff val="35000"/>
                            </a:schemeClr>
                          </a:solidFill>
                        </a:rPr>
                        <a:t> data to the file system</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275685479"/>
                  </a:ext>
                </a:extLst>
              </a:tr>
              <a:tr h="417074">
                <a:tc>
                  <a:txBody>
                    <a:bodyPr/>
                    <a:lstStyle/>
                    <a:p>
                      <a:pPr marL="91440"/>
                      <a:r>
                        <a:rPr lang="en-US" sz="1600" dirty="0">
                          <a:solidFill>
                            <a:schemeClr val="tx1">
                              <a:lumMod val="65000"/>
                              <a:lumOff val="35000"/>
                            </a:schemeClr>
                          </a:solidFill>
                        </a:rPr>
                        <a:t>Dump</a:t>
                      </a:r>
                    </a:p>
                  </a:txBody>
                  <a:tcPr anchor="ctr">
                    <a:solidFill>
                      <a:schemeClr val="bg1"/>
                    </a:solidFill>
                  </a:tcPr>
                </a:tc>
                <a:tc>
                  <a:txBody>
                    <a:bodyPr/>
                    <a:lstStyle/>
                    <a:p>
                      <a:r>
                        <a:rPr lang="en-US" sz="1600" dirty="0">
                          <a:solidFill>
                            <a:schemeClr val="tx1">
                              <a:lumMod val="65000"/>
                              <a:lumOff val="35000"/>
                            </a:schemeClr>
                          </a:solidFill>
                        </a:rPr>
                        <a:t>Write</a:t>
                      </a:r>
                      <a:r>
                        <a:rPr lang="en-US" sz="1600" baseline="0" dirty="0">
                          <a:solidFill>
                            <a:schemeClr val="tx1">
                              <a:lumMod val="65000"/>
                              <a:lumOff val="35000"/>
                            </a:schemeClr>
                          </a:solidFill>
                        </a:rPr>
                        <a:t> output to </a:t>
                      </a:r>
                      <a:r>
                        <a:rPr lang="en-US" sz="1600" baseline="0" dirty="0" err="1">
                          <a:solidFill>
                            <a:schemeClr val="tx1">
                              <a:lumMod val="65000"/>
                              <a:lumOff val="35000"/>
                            </a:schemeClr>
                          </a:solidFill>
                        </a:rPr>
                        <a:t>stdout</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09806772"/>
                  </a:ext>
                </a:extLst>
              </a:tr>
              <a:tr h="417074">
                <a:tc>
                  <a:txBody>
                    <a:bodyPr/>
                    <a:lstStyle/>
                    <a:p>
                      <a:pPr marL="91440"/>
                      <a:r>
                        <a:rPr lang="en-US" sz="1600" dirty="0" err="1">
                          <a:solidFill>
                            <a:schemeClr val="tx1">
                              <a:lumMod val="65000"/>
                              <a:lumOff val="35000"/>
                            </a:schemeClr>
                          </a:solidFill>
                        </a:rPr>
                        <a:t>Foreach</a:t>
                      </a:r>
                      <a:endParaRPr lang="en-US" sz="1600" dirty="0">
                        <a:solidFill>
                          <a:schemeClr val="tx1">
                            <a:lumMod val="65000"/>
                            <a:lumOff val="35000"/>
                          </a:schemeClr>
                        </a:solidFill>
                      </a:endParaRPr>
                    </a:p>
                  </a:txBody>
                  <a:tcPr anchor="ctr">
                    <a:solidFill>
                      <a:schemeClr val="bg1"/>
                    </a:solidFill>
                  </a:tcPr>
                </a:tc>
                <a:tc>
                  <a:txBody>
                    <a:bodyPr/>
                    <a:lstStyle/>
                    <a:p>
                      <a:r>
                        <a:rPr lang="en-US" sz="1600" dirty="0">
                          <a:solidFill>
                            <a:schemeClr val="tx1">
                              <a:lumMod val="65000"/>
                              <a:lumOff val="35000"/>
                            </a:schemeClr>
                          </a:solidFill>
                        </a:rPr>
                        <a:t>Apply</a:t>
                      </a:r>
                      <a:r>
                        <a:rPr lang="en-US" sz="1600" baseline="0" dirty="0">
                          <a:solidFill>
                            <a:schemeClr val="tx1">
                              <a:lumMod val="65000"/>
                              <a:lumOff val="35000"/>
                            </a:schemeClr>
                          </a:solidFill>
                        </a:rPr>
                        <a:t> expressions to each record and generate on or more record</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791136535"/>
                  </a:ext>
                </a:extLst>
              </a:tr>
              <a:tr h="417074">
                <a:tc>
                  <a:txBody>
                    <a:bodyPr/>
                    <a:lstStyle/>
                    <a:p>
                      <a:pPr marL="91440"/>
                      <a:r>
                        <a:rPr lang="en-US" sz="1600" dirty="0">
                          <a:solidFill>
                            <a:schemeClr val="tx1">
                              <a:lumMod val="65000"/>
                              <a:lumOff val="35000"/>
                            </a:schemeClr>
                          </a:solidFill>
                        </a:rPr>
                        <a:t>Filter</a:t>
                      </a:r>
                    </a:p>
                  </a:txBody>
                  <a:tcPr anchor="ctr">
                    <a:solidFill>
                      <a:schemeClr val="bg1"/>
                    </a:solidFill>
                  </a:tcPr>
                </a:tc>
                <a:tc>
                  <a:txBody>
                    <a:bodyPr/>
                    <a:lstStyle/>
                    <a:p>
                      <a:r>
                        <a:rPr lang="en-US" sz="1600" dirty="0">
                          <a:solidFill>
                            <a:schemeClr val="tx1">
                              <a:lumMod val="65000"/>
                              <a:lumOff val="35000"/>
                            </a:schemeClr>
                          </a:solidFill>
                        </a:rPr>
                        <a:t>Apply</a:t>
                      </a:r>
                      <a:r>
                        <a:rPr lang="en-US" sz="1600" baseline="0" dirty="0">
                          <a:solidFill>
                            <a:schemeClr val="tx1">
                              <a:lumMod val="65000"/>
                              <a:lumOff val="35000"/>
                            </a:schemeClr>
                          </a:solidFill>
                        </a:rPr>
                        <a:t> predicates to each record and remove record where false</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66433062"/>
                  </a:ext>
                </a:extLst>
              </a:tr>
              <a:tr h="417074">
                <a:tc>
                  <a:txBody>
                    <a:bodyPr/>
                    <a:lstStyle/>
                    <a:p>
                      <a:pPr marL="91440"/>
                      <a:r>
                        <a:rPr lang="en-US" sz="1600" dirty="0">
                          <a:solidFill>
                            <a:schemeClr val="tx1">
                              <a:lumMod val="65000"/>
                              <a:lumOff val="35000"/>
                            </a:schemeClr>
                          </a:solidFill>
                        </a:rPr>
                        <a:t>Group</a:t>
                      </a:r>
                      <a:r>
                        <a:rPr lang="en-US" sz="1600" baseline="0" dirty="0">
                          <a:solidFill>
                            <a:schemeClr val="tx1">
                              <a:lumMod val="65000"/>
                              <a:lumOff val="35000"/>
                            </a:schemeClr>
                          </a:solidFill>
                        </a:rPr>
                        <a:t> </a:t>
                      </a:r>
                      <a:r>
                        <a:rPr lang="en-US" sz="1600" baseline="0" dirty="0" err="1">
                          <a:solidFill>
                            <a:schemeClr val="tx1">
                              <a:lumMod val="65000"/>
                              <a:lumOff val="35000"/>
                            </a:schemeClr>
                          </a:solidFill>
                        </a:rPr>
                        <a:t>C</a:t>
                      </a:r>
                      <a:r>
                        <a:rPr lang="en-US" sz="1600" dirty="0" err="1">
                          <a:solidFill>
                            <a:schemeClr val="tx1">
                              <a:lumMod val="65000"/>
                              <a:lumOff val="35000"/>
                            </a:schemeClr>
                          </a:solidFill>
                        </a:rPr>
                        <a:t>ogroup</a:t>
                      </a:r>
                      <a:endParaRPr lang="en-US" sz="1600" dirty="0">
                        <a:solidFill>
                          <a:schemeClr val="tx1">
                            <a:lumMod val="65000"/>
                            <a:lumOff val="35000"/>
                          </a:schemeClr>
                        </a:solidFill>
                      </a:endParaRPr>
                    </a:p>
                  </a:txBody>
                  <a:tcPr anchor="ctr">
                    <a:solidFill>
                      <a:schemeClr val="bg1"/>
                    </a:solidFill>
                  </a:tcPr>
                </a:tc>
                <a:tc>
                  <a:txBody>
                    <a:bodyPr/>
                    <a:lstStyle/>
                    <a:p>
                      <a:r>
                        <a:rPr lang="en-US" sz="1600" dirty="0">
                          <a:solidFill>
                            <a:schemeClr val="tx1">
                              <a:lumMod val="65000"/>
                              <a:lumOff val="35000"/>
                            </a:schemeClr>
                          </a:solidFill>
                        </a:rPr>
                        <a:t>Collect</a:t>
                      </a:r>
                      <a:r>
                        <a:rPr lang="en-US" sz="1600" baseline="0" dirty="0">
                          <a:solidFill>
                            <a:schemeClr val="tx1">
                              <a:lumMod val="65000"/>
                              <a:lumOff val="35000"/>
                            </a:schemeClr>
                          </a:solidFill>
                        </a:rPr>
                        <a:t> records with the same key from one or more inputs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2762572854"/>
                  </a:ext>
                </a:extLst>
              </a:tr>
              <a:tr h="417074">
                <a:tc>
                  <a:txBody>
                    <a:bodyPr/>
                    <a:lstStyle/>
                    <a:p>
                      <a:pPr marL="91440"/>
                      <a:r>
                        <a:rPr lang="en-US" sz="1600" dirty="0">
                          <a:solidFill>
                            <a:schemeClr val="tx1">
                              <a:lumMod val="65000"/>
                              <a:lumOff val="35000"/>
                            </a:schemeClr>
                          </a:solidFill>
                        </a:rPr>
                        <a:t>Join</a:t>
                      </a:r>
                    </a:p>
                  </a:txBody>
                  <a:tcPr anchor="ctr">
                    <a:solidFill>
                      <a:schemeClr val="bg1"/>
                    </a:solidFill>
                  </a:tcPr>
                </a:tc>
                <a:tc>
                  <a:txBody>
                    <a:bodyPr/>
                    <a:lstStyle/>
                    <a:p>
                      <a:r>
                        <a:rPr lang="en-US" sz="1600" dirty="0">
                          <a:solidFill>
                            <a:schemeClr val="tx1">
                              <a:lumMod val="65000"/>
                              <a:lumOff val="35000"/>
                            </a:schemeClr>
                          </a:solidFill>
                        </a:rPr>
                        <a:t>Join</a:t>
                      </a:r>
                      <a:r>
                        <a:rPr lang="en-US" sz="1600" baseline="0" dirty="0">
                          <a:solidFill>
                            <a:schemeClr val="tx1">
                              <a:lumMod val="65000"/>
                              <a:lumOff val="35000"/>
                            </a:schemeClr>
                          </a:solidFill>
                        </a:rPr>
                        <a:t> two or more inputs based on a key</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41199190"/>
                  </a:ext>
                </a:extLst>
              </a:tr>
              <a:tr h="417074">
                <a:tc>
                  <a:txBody>
                    <a:bodyPr/>
                    <a:lstStyle/>
                    <a:p>
                      <a:pPr marL="91440"/>
                      <a:r>
                        <a:rPr lang="en-US" sz="1600" dirty="0">
                          <a:solidFill>
                            <a:schemeClr val="tx1">
                              <a:lumMod val="65000"/>
                              <a:lumOff val="35000"/>
                            </a:schemeClr>
                          </a:solidFill>
                        </a:rPr>
                        <a:t>Order</a:t>
                      </a:r>
                    </a:p>
                  </a:txBody>
                  <a:tcPr anchor="ctr">
                    <a:solidFill>
                      <a:schemeClr val="bg1"/>
                    </a:solidFill>
                  </a:tcPr>
                </a:tc>
                <a:tc>
                  <a:txBody>
                    <a:bodyPr/>
                    <a:lstStyle/>
                    <a:p>
                      <a:r>
                        <a:rPr lang="en-US" sz="1600" dirty="0">
                          <a:solidFill>
                            <a:schemeClr val="tx1">
                              <a:lumMod val="65000"/>
                              <a:lumOff val="35000"/>
                            </a:schemeClr>
                          </a:solidFill>
                        </a:rPr>
                        <a:t>Sort</a:t>
                      </a:r>
                      <a:r>
                        <a:rPr lang="en-US" sz="1600" baseline="0" dirty="0">
                          <a:solidFill>
                            <a:schemeClr val="tx1">
                              <a:lumMod val="65000"/>
                              <a:lumOff val="35000"/>
                            </a:schemeClr>
                          </a:solidFill>
                        </a:rPr>
                        <a:t> records based on a key</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139461461"/>
                  </a:ext>
                </a:extLst>
              </a:tr>
              <a:tr h="417074">
                <a:tc>
                  <a:txBody>
                    <a:bodyPr/>
                    <a:lstStyle/>
                    <a:p>
                      <a:pPr marL="91440"/>
                      <a:r>
                        <a:rPr lang="en-US" sz="1600" dirty="0">
                          <a:solidFill>
                            <a:schemeClr val="tx1">
                              <a:lumMod val="65000"/>
                              <a:lumOff val="35000"/>
                            </a:schemeClr>
                          </a:solidFill>
                        </a:rPr>
                        <a:t>Distinct</a:t>
                      </a:r>
                    </a:p>
                  </a:txBody>
                  <a:tcPr anchor="ctr">
                    <a:solidFill>
                      <a:schemeClr val="bg1"/>
                    </a:solidFill>
                  </a:tcPr>
                </a:tc>
                <a:tc>
                  <a:txBody>
                    <a:bodyPr/>
                    <a:lstStyle/>
                    <a:p>
                      <a:r>
                        <a:rPr lang="en-US" sz="1600" dirty="0">
                          <a:solidFill>
                            <a:schemeClr val="tx1">
                              <a:lumMod val="65000"/>
                              <a:lumOff val="35000"/>
                            </a:schemeClr>
                          </a:solidFill>
                        </a:rPr>
                        <a:t>Remove</a:t>
                      </a:r>
                      <a:r>
                        <a:rPr lang="en-US" sz="1600" baseline="0" dirty="0">
                          <a:solidFill>
                            <a:schemeClr val="tx1">
                              <a:lumMod val="65000"/>
                              <a:lumOff val="35000"/>
                            </a:schemeClr>
                          </a:solidFill>
                        </a:rPr>
                        <a:t> duplicate records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4082512540"/>
                  </a:ext>
                </a:extLst>
              </a:tr>
              <a:tr h="417074">
                <a:tc>
                  <a:txBody>
                    <a:bodyPr/>
                    <a:lstStyle/>
                    <a:p>
                      <a:pPr marL="91440"/>
                      <a:r>
                        <a:rPr lang="en-US" sz="1600" dirty="0">
                          <a:solidFill>
                            <a:schemeClr val="tx1">
                              <a:lumMod val="65000"/>
                              <a:lumOff val="35000"/>
                            </a:schemeClr>
                          </a:solidFill>
                        </a:rPr>
                        <a:t>Union</a:t>
                      </a:r>
                    </a:p>
                  </a:txBody>
                  <a:tcPr anchor="ctr">
                    <a:solidFill>
                      <a:schemeClr val="bg1"/>
                    </a:solidFill>
                  </a:tcPr>
                </a:tc>
                <a:tc>
                  <a:txBody>
                    <a:bodyPr/>
                    <a:lstStyle/>
                    <a:p>
                      <a:r>
                        <a:rPr lang="en-US" sz="1600" dirty="0">
                          <a:solidFill>
                            <a:schemeClr val="tx1">
                              <a:lumMod val="65000"/>
                              <a:lumOff val="35000"/>
                            </a:schemeClr>
                          </a:solidFill>
                        </a:rPr>
                        <a:t>Merge</a:t>
                      </a:r>
                      <a:r>
                        <a:rPr lang="en-US" sz="1600" baseline="0" dirty="0">
                          <a:solidFill>
                            <a:schemeClr val="tx1">
                              <a:lumMod val="65000"/>
                              <a:lumOff val="35000"/>
                            </a:schemeClr>
                          </a:solidFill>
                        </a:rPr>
                        <a:t> two datasets</a:t>
                      </a:r>
                      <a:endParaRPr lang="en-US" sz="1600" dirty="0">
                        <a:solidFill>
                          <a:schemeClr val="tx1">
                            <a:lumMod val="65000"/>
                            <a:lumOff val="35000"/>
                          </a:schemeClr>
                        </a:solidFill>
                      </a:endParaRPr>
                    </a:p>
                  </a:txBody>
                  <a:tcPr anchor="ctr">
                    <a:solidFill>
                      <a:schemeClr val="bg1"/>
                    </a:solidFill>
                  </a:tcPr>
                </a:tc>
                <a:extLst>
                  <a:ext uri="{0D108BD9-81ED-4DB2-BD59-A6C34878D82A}">
                    <a16:rowId xmlns:a16="http://schemas.microsoft.com/office/drawing/2014/main" val="859991152"/>
                  </a:ext>
                </a:extLst>
              </a:tr>
              <a:tr h="417074">
                <a:tc>
                  <a:txBody>
                    <a:bodyPr/>
                    <a:lstStyle/>
                    <a:p>
                      <a:pPr marL="91440"/>
                      <a:r>
                        <a:rPr lang="en-US" sz="1600" dirty="0">
                          <a:solidFill>
                            <a:schemeClr val="tx1">
                              <a:lumMod val="65000"/>
                              <a:lumOff val="35000"/>
                            </a:schemeClr>
                          </a:solidFill>
                        </a:rPr>
                        <a:t>Limit</a:t>
                      </a:r>
                    </a:p>
                  </a:txBody>
                  <a:tcPr anchor="ctr">
                    <a:solidFill>
                      <a:schemeClr val="bg1"/>
                    </a:solidFill>
                  </a:tcPr>
                </a:tc>
                <a:tc>
                  <a:txBody>
                    <a:bodyPr/>
                    <a:lstStyle/>
                    <a:p>
                      <a:r>
                        <a:rPr lang="en-US" sz="1600" dirty="0">
                          <a:solidFill>
                            <a:schemeClr val="tx1">
                              <a:lumMod val="65000"/>
                              <a:lumOff val="35000"/>
                            </a:schemeClr>
                          </a:solidFill>
                        </a:rPr>
                        <a:t>Limit the number of records</a:t>
                      </a:r>
                    </a:p>
                  </a:txBody>
                  <a:tcPr anchor="ctr">
                    <a:solidFill>
                      <a:schemeClr val="bg1"/>
                    </a:solidFill>
                  </a:tcPr>
                </a:tc>
                <a:extLst>
                  <a:ext uri="{0D108BD9-81ED-4DB2-BD59-A6C34878D82A}">
                    <a16:rowId xmlns:a16="http://schemas.microsoft.com/office/drawing/2014/main" val="2110049799"/>
                  </a:ext>
                </a:extLst>
              </a:tr>
              <a:tr h="417074">
                <a:tc>
                  <a:txBody>
                    <a:bodyPr/>
                    <a:lstStyle/>
                    <a:p>
                      <a:pPr marL="91440"/>
                      <a:r>
                        <a:rPr lang="en-US" sz="1600" dirty="0">
                          <a:solidFill>
                            <a:schemeClr val="tx1">
                              <a:lumMod val="65000"/>
                              <a:lumOff val="35000"/>
                            </a:schemeClr>
                          </a:solidFill>
                        </a:rPr>
                        <a:t>Split</a:t>
                      </a:r>
                    </a:p>
                  </a:txBody>
                  <a:tcPr anchor="ctr">
                    <a:solidFill>
                      <a:schemeClr val="bg1"/>
                    </a:solidFill>
                  </a:tcPr>
                </a:tc>
                <a:tc>
                  <a:txBody>
                    <a:bodyPr/>
                    <a:lstStyle/>
                    <a:p>
                      <a:r>
                        <a:rPr lang="en-US" sz="1600" dirty="0">
                          <a:solidFill>
                            <a:schemeClr val="tx1">
                              <a:lumMod val="65000"/>
                              <a:lumOff val="35000"/>
                            </a:schemeClr>
                          </a:solidFill>
                        </a:rPr>
                        <a:t>Split data into 2 or more sets, based on filter conditions</a:t>
                      </a:r>
                    </a:p>
                  </a:txBody>
                  <a:tcPr anchor="ctr">
                    <a:solidFill>
                      <a:schemeClr val="bg1"/>
                    </a:solidFill>
                  </a:tcPr>
                </a:tc>
                <a:extLst>
                  <a:ext uri="{0D108BD9-81ED-4DB2-BD59-A6C34878D82A}">
                    <a16:rowId xmlns:a16="http://schemas.microsoft.com/office/drawing/2014/main" val="1907782124"/>
                  </a:ext>
                </a:extLst>
              </a:tr>
            </a:tbl>
          </a:graphicData>
        </a:graphic>
      </p:graphicFrame>
      <p:sp>
        <p:nvSpPr>
          <p:cNvPr id="14" name="Rectangle 13"/>
          <p:cNvSpPr/>
          <p:nvPr/>
        </p:nvSpPr>
        <p:spPr bwMode="auto">
          <a:xfrm>
            <a:off x="3389084" y="1359154"/>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5" name="Rectangle 14"/>
          <p:cNvSpPr/>
          <p:nvPr/>
        </p:nvSpPr>
        <p:spPr bwMode="auto">
          <a:xfrm>
            <a:off x="3389084" y="3035801"/>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Rectangle 15"/>
          <p:cNvSpPr/>
          <p:nvPr/>
        </p:nvSpPr>
        <p:spPr bwMode="auto">
          <a:xfrm>
            <a:off x="3389084" y="2175362"/>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 name="Rectangle 16"/>
          <p:cNvSpPr/>
          <p:nvPr/>
        </p:nvSpPr>
        <p:spPr bwMode="auto">
          <a:xfrm>
            <a:off x="3389084" y="4257463"/>
            <a:ext cx="7775102" cy="448381"/>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 name="Rectangle 17"/>
          <p:cNvSpPr/>
          <p:nvPr/>
        </p:nvSpPr>
        <p:spPr bwMode="auto">
          <a:xfrm>
            <a:off x="3389084" y="5120182"/>
            <a:ext cx="7775102" cy="418626"/>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ectangle 18"/>
          <p:cNvSpPr/>
          <p:nvPr/>
        </p:nvSpPr>
        <p:spPr bwMode="auto">
          <a:xfrm>
            <a:off x="3389084" y="5995340"/>
            <a:ext cx="7775102" cy="390157"/>
          </a:xfrm>
          <a:prstGeom prst="rect">
            <a:avLst/>
          </a:prstGeom>
          <a:solidFill>
            <a:srgbClr val="F4E4F8">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403308256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 Sample ‘Customers’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49</a:t>
            </a:fld>
            <a:endParaRPr lang="en-US" dirty="0"/>
          </a:p>
        </p:txBody>
      </p:sp>
      <p:pic>
        <p:nvPicPr>
          <p:cNvPr id="4" name="Picture 3"/>
          <p:cNvPicPr>
            <a:picLocks noChangeAspect="1"/>
          </p:cNvPicPr>
          <p:nvPr/>
        </p:nvPicPr>
        <p:blipFill>
          <a:blip r:embed="rId2"/>
          <a:stretch>
            <a:fillRect/>
          </a:stretch>
        </p:blipFill>
        <p:spPr>
          <a:xfrm>
            <a:off x="554789" y="1427940"/>
            <a:ext cx="11090174" cy="4796182"/>
          </a:xfrm>
          <a:prstGeom prst="rect">
            <a:avLst/>
          </a:prstGeom>
          <a:ln>
            <a:solidFill>
              <a:schemeClr val="bg2">
                <a:lumMod val="75000"/>
              </a:schemeClr>
            </a:solidFill>
          </a:ln>
        </p:spPr>
      </p:pic>
    </p:spTree>
    <p:extLst>
      <p:ext uri="{BB962C8B-B14F-4D97-AF65-F5344CB8AC3E}">
        <p14:creationId xmlns:p14="http://schemas.microsoft.com/office/powerpoint/2010/main" val="325688098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380107" y="1173224"/>
            <a:ext cx="5811893" cy="48775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MapReduce Component: Job Tracker</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a:t>
            </a:fld>
            <a:endParaRPr lang="en-US" dirty="0"/>
          </a:p>
        </p:txBody>
      </p:sp>
      <p:grpSp>
        <p:nvGrpSpPr>
          <p:cNvPr id="55" name="Group 54"/>
          <p:cNvGrpSpPr/>
          <p:nvPr/>
        </p:nvGrpSpPr>
        <p:grpSpPr>
          <a:xfrm>
            <a:off x="6380107" y="1301261"/>
            <a:ext cx="5621438" cy="4749506"/>
            <a:chOff x="5365111" y="1525926"/>
            <a:chExt cx="6680397" cy="5263395"/>
          </a:xfrm>
        </p:grpSpPr>
        <p:sp>
          <p:nvSpPr>
            <p:cNvPr id="48" name="Rectangle 47"/>
            <p:cNvSpPr/>
            <p:nvPr/>
          </p:nvSpPr>
          <p:spPr bwMode="auto">
            <a:xfrm>
              <a:off x="8517276" y="2527443"/>
              <a:ext cx="3528232" cy="1130157"/>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 name="Rounded Rectangle 3"/>
            <p:cNvSpPr/>
            <p:nvPr/>
          </p:nvSpPr>
          <p:spPr bwMode="auto">
            <a:xfrm>
              <a:off x="8620538" y="2668925"/>
              <a:ext cx="1522208" cy="84483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8" name="Oval 7"/>
            <p:cNvSpPr/>
            <p:nvPr/>
          </p:nvSpPr>
          <p:spPr bwMode="auto">
            <a:xfrm>
              <a:off x="8445262" y="1525926"/>
              <a:ext cx="1872761" cy="5539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8593092" y="4057911"/>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9" name="TextBox 8"/>
            <p:cNvSpPr txBox="1"/>
            <p:nvPr/>
          </p:nvSpPr>
          <p:spPr>
            <a:xfrm>
              <a:off x="8699498" y="4140497"/>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10" name="Rectangle 9"/>
            <p:cNvSpPr/>
            <p:nvPr/>
          </p:nvSpPr>
          <p:spPr bwMode="auto">
            <a:xfrm>
              <a:off x="8696722" y="4682165"/>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1" name="Rectangle 10"/>
            <p:cNvSpPr/>
            <p:nvPr/>
          </p:nvSpPr>
          <p:spPr bwMode="auto">
            <a:xfrm>
              <a:off x="9456122" y="4682165"/>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2" name="Rectangle 11"/>
            <p:cNvSpPr/>
            <p:nvPr/>
          </p:nvSpPr>
          <p:spPr bwMode="auto">
            <a:xfrm>
              <a:off x="8695011" y="5266078"/>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3" name="Rectangle 12"/>
            <p:cNvSpPr/>
            <p:nvPr/>
          </p:nvSpPr>
          <p:spPr bwMode="auto">
            <a:xfrm>
              <a:off x="9454411" y="5266078"/>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4" name="TextBox 13"/>
            <p:cNvSpPr txBox="1"/>
            <p:nvPr/>
          </p:nvSpPr>
          <p:spPr>
            <a:xfrm>
              <a:off x="8701848" y="2880575"/>
              <a:ext cx="1359589" cy="421539"/>
            </a:xfrm>
            <a:prstGeom prst="round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JobTracker</a:t>
              </a:r>
            </a:p>
          </p:txBody>
        </p:sp>
        <p:sp>
          <p:nvSpPr>
            <p:cNvPr id="15" name="Rounded Rectangle 14"/>
            <p:cNvSpPr/>
            <p:nvPr/>
          </p:nvSpPr>
          <p:spPr bwMode="auto">
            <a:xfrm>
              <a:off x="10304665" y="2668925"/>
              <a:ext cx="1688123" cy="844838"/>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16" name="TextBox 15"/>
            <p:cNvSpPr txBox="1"/>
            <p:nvPr/>
          </p:nvSpPr>
          <p:spPr>
            <a:xfrm>
              <a:off x="10468409" y="2880575"/>
              <a:ext cx="1362462" cy="421539"/>
            </a:xfrm>
            <a:prstGeom prst="round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NameNode</a:t>
              </a:r>
            </a:p>
          </p:txBody>
        </p:sp>
        <p:grpSp>
          <p:nvGrpSpPr>
            <p:cNvPr id="18" name="Group 17"/>
            <p:cNvGrpSpPr/>
            <p:nvPr/>
          </p:nvGrpSpPr>
          <p:grpSpPr>
            <a:xfrm>
              <a:off x="10468408" y="4057911"/>
              <a:ext cx="1577100" cy="1893111"/>
              <a:chOff x="6133673" y="4404946"/>
              <a:chExt cx="1577100" cy="1893111"/>
            </a:xfrm>
          </p:grpSpPr>
          <p:sp>
            <p:nvSpPr>
              <p:cNvPr id="19" name="Rectangle 18"/>
              <p:cNvSpPr/>
              <p:nvPr/>
            </p:nvSpPr>
            <p:spPr bwMode="auto">
              <a:xfrm>
                <a:off x="6133673" y="4404946"/>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0" name="TextBox 19"/>
              <p:cNvSpPr txBox="1"/>
              <p:nvPr/>
            </p:nvSpPr>
            <p:spPr>
              <a:xfrm>
                <a:off x="6257851" y="4487532"/>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21" name="Rectangle 20"/>
              <p:cNvSpPr/>
              <p:nvPr/>
            </p:nvSpPr>
            <p:spPr bwMode="auto">
              <a:xfrm>
                <a:off x="6237303" y="5029200"/>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2" name="Rectangle 21"/>
              <p:cNvSpPr/>
              <p:nvPr/>
            </p:nvSpPr>
            <p:spPr bwMode="auto">
              <a:xfrm>
                <a:off x="6996703" y="5029200"/>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3" name="Rectangle 22"/>
              <p:cNvSpPr/>
              <p:nvPr/>
            </p:nvSpPr>
            <p:spPr bwMode="auto">
              <a:xfrm>
                <a:off x="6235592" y="5613113"/>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4" name="Rectangle 23"/>
              <p:cNvSpPr/>
              <p:nvPr/>
            </p:nvSpPr>
            <p:spPr bwMode="auto">
              <a:xfrm>
                <a:off x="6994992" y="5613113"/>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grpSp>
        <p:grpSp>
          <p:nvGrpSpPr>
            <p:cNvPr id="25" name="Group 24"/>
            <p:cNvGrpSpPr/>
            <p:nvPr/>
          </p:nvGrpSpPr>
          <p:grpSpPr>
            <a:xfrm>
              <a:off x="6766275" y="4057911"/>
              <a:ext cx="1577100" cy="1893111"/>
              <a:chOff x="6133673" y="4404946"/>
              <a:chExt cx="1577100" cy="1893111"/>
            </a:xfrm>
          </p:grpSpPr>
          <p:sp>
            <p:nvSpPr>
              <p:cNvPr id="26" name="Rectangle 25"/>
              <p:cNvSpPr/>
              <p:nvPr/>
            </p:nvSpPr>
            <p:spPr bwMode="auto">
              <a:xfrm>
                <a:off x="6133673" y="4404946"/>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7" name="TextBox 26"/>
              <p:cNvSpPr txBox="1"/>
              <p:nvPr/>
            </p:nvSpPr>
            <p:spPr>
              <a:xfrm>
                <a:off x="6257851" y="4487532"/>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28" name="Rectangle 27"/>
              <p:cNvSpPr/>
              <p:nvPr/>
            </p:nvSpPr>
            <p:spPr bwMode="auto">
              <a:xfrm>
                <a:off x="6237303" y="5029200"/>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9" name="Rectangle 28"/>
              <p:cNvSpPr/>
              <p:nvPr/>
            </p:nvSpPr>
            <p:spPr bwMode="auto">
              <a:xfrm>
                <a:off x="6996703" y="5029200"/>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30" name="Rectangle 29"/>
              <p:cNvSpPr/>
              <p:nvPr/>
            </p:nvSpPr>
            <p:spPr bwMode="auto">
              <a:xfrm>
                <a:off x="6235592" y="5613113"/>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31" name="Rectangle 30"/>
              <p:cNvSpPr/>
              <p:nvPr/>
            </p:nvSpPr>
            <p:spPr bwMode="auto">
              <a:xfrm>
                <a:off x="6994992" y="5613113"/>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grpSp>
        <p:sp>
          <p:nvSpPr>
            <p:cNvPr id="32" name="TextBox 31"/>
            <p:cNvSpPr txBox="1"/>
            <p:nvPr/>
          </p:nvSpPr>
          <p:spPr>
            <a:xfrm>
              <a:off x="8783431" y="1681842"/>
              <a:ext cx="1196422" cy="244852"/>
            </a:xfrm>
            <a:prstGeom prst="ellipse">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Client</a:t>
              </a:r>
            </a:p>
          </p:txBody>
        </p:sp>
        <p:cxnSp>
          <p:nvCxnSpPr>
            <p:cNvPr id="34" name="Straight Arrow Connector 33"/>
            <p:cNvCxnSpPr/>
            <p:nvPr/>
          </p:nvCxnSpPr>
          <p:spPr>
            <a:xfrm flipH="1">
              <a:off x="9381642" y="2079841"/>
              <a:ext cx="1" cy="589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0076859" y="3091344"/>
              <a:ext cx="391550" cy="0"/>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2"/>
              <a:endCxn id="27" idx="0"/>
            </p:cNvCxnSpPr>
            <p:nvPr/>
          </p:nvCxnSpPr>
          <p:spPr>
            <a:xfrm rot="5400000">
              <a:off x="8163753" y="2922608"/>
              <a:ext cx="626734" cy="180904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 idx="2"/>
              <a:endCxn id="20" idx="0"/>
            </p:cNvCxnSpPr>
            <p:nvPr/>
          </p:nvCxnSpPr>
          <p:spPr>
            <a:xfrm rot="16200000" flipH="1">
              <a:off x="10014819" y="2880585"/>
              <a:ext cx="626734" cy="18930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 idx="2"/>
              <a:endCxn id="9" idx="0"/>
            </p:cNvCxnSpPr>
            <p:nvPr/>
          </p:nvCxnSpPr>
          <p:spPr>
            <a:xfrm>
              <a:off x="9381642" y="3513763"/>
              <a:ext cx="1" cy="6267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601817" y="5874921"/>
              <a:ext cx="5229053" cy="914400"/>
            </a:xfrm>
            <a:prstGeom prst="rect">
              <a:avLst/>
            </a:prstGeom>
            <a:noFill/>
          </p:spPr>
          <p:txBody>
            <a:bodyPr wrap="square" lIns="182880" tIns="146304" rIns="182880" bIns="146304" rtlCol="0">
              <a:noAutofit/>
            </a:bodyPr>
            <a:lstStyle/>
            <a:p>
              <a:pPr marL="285750" indent="-285750">
                <a:lnSpc>
                  <a:spcPct val="90000"/>
                </a:lnSpc>
                <a:spcAft>
                  <a:spcPts val="600"/>
                </a:spcAft>
                <a:buFont typeface="Arial" panose="020B0604020202020204" pitchFamily="34" charset="0"/>
                <a:buChar char="•"/>
              </a:pPr>
              <a:r>
                <a:rPr lang="en-US" sz="1200" dirty="0">
                  <a:solidFill>
                    <a:schemeClr val="tx1">
                      <a:lumMod val="85000"/>
                      <a:lumOff val="15000"/>
                    </a:schemeClr>
                  </a:solidFill>
                  <a:latin typeface="Segoe UI Semibold" panose="020B0702040204020203" pitchFamily="34" charset="0"/>
                  <a:cs typeface="Segoe UI Semibold" panose="020B0702040204020203" pitchFamily="34" charset="0"/>
                </a:rPr>
                <a:t>Tasks can be Map or Reduce tasks</a:t>
              </a:r>
            </a:p>
            <a:p>
              <a:pPr marL="285750" indent="-285750">
                <a:lnSpc>
                  <a:spcPct val="90000"/>
                </a:lnSpc>
                <a:spcAft>
                  <a:spcPts val="600"/>
                </a:spcAft>
                <a:buFont typeface="Arial" panose="020B0604020202020204" pitchFamily="34" charset="0"/>
                <a:buChar char="•"/>
              </a:pPr>
              <a:r>
                <a:rPr lang="en-US" sz="1200" dirty="0">
                  <a:solidFill>
                    <a:schemeClr val="tx1">
                      <a:lumMod val="85000"/>
                      <a:lumOff val="15000"/>
                    </a:schemeClr>
                  </a:solidFill>
                  <a:latin typeface="Segoe UI Semibold" panose="020B0702040204020203" pitchFamily="34" charset="0"/>
                  <a:cs typeface="Segoe UI Semibold" panose="020B0702040204020203" pitchFamily="34" charset="0"/>
                </a:rPr>
                <a:t>HDFS component </a:t>
              </a:r>
              <a:r>
                <a:rPr lang="en-US" sz="1200" dirty="0" err="1">
                  <a:solidFill>
                    <a:schemeClr val="tx1">
                      <a:lumMod val="85000"/>
                      <a:lumOff val="15000"/>
                    </a:schemeClr>
                  </a:solidFill>
                  <a:latin typeface="Segoe UI Semibold" panose="020B0702040204020203" pitchFamily="34" charset="0"/>
                  <a:cs typeface="Segoe UI Semibold" panose="020B0702040204020203" pitchFamily="34" charset="0"/>
                </a:rPr>
                <a:t>DataNodes</a:t>
              </a:r>
              <a:r>
                <a:rPr lang="en-US" sz="1200" dirty="0">
                  <a:solidFill>
                    <a:schemeClr val="tx1">
                      <a:lumMod val="85000"/>
                      <a:lumOff val="15000"/>
                    </a:schemeClr>
                  </a:solidFill>
                  <a:latin typeface="Segoe UI Semibold" panose="020B0702040204020203" pitchFamily="34" charset="0"/>
                  <a:cs typeface="Segoe UI Semibold" panose="020B0702040204020203" pitchFamily="34" charset="0"/>
                </a:rPr>
                <a:t> are not shown. They are usually be on the same servers as TaskTrackers</a:t>
              </a:r>
            </a:p>
          </p:txBody>
        </p:sp>
        <p:sp>
          <p:nvSpPr>
            <p:cNvPr id="51" name="Left Brace 50"/>
            <p:cNvSpPr/>
            <p:nvPr/>
          </p:nvSpPr>
          <p:spPr>
            <a:xfrm>
              <a:off x="6040282" y="4067281"/>
              <a:ext cx="499890" cy="188374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Segoe UI Semibold" panose="020B0702040204020203" pitchFamily="34" charset="0"/>
                <a:cs typeface="Segoe UI Semibold" panose="020B0702040204020203" pitchFamily="34" charset="0"/>
              </a:endParaRPr>
            </a:p>
          </p:txBody>
        </p:sp>
        <p:sp>
          <p:nvSpPr>
            <p:cNvPr id="52" name="TextBox 51"/>
            <p:cNvSpPr txBox="1"/>
            <p:nvPr/>
          </p:nvSpPr>
          <p:spPr>
            <a:xfrm>
              <a:off x="5365111" y="4227984"/>
              <a:ext cx="708425" cy="1552964"/>
            </a:xfrm>
            <a:prstGeom prst="rect">
              <a:avLst/>
            </a:prstGeom>
            <a:noFill/>
          </p:spPr>
          <p:txBody>
            <a:bodyPr wrap="square" lIns="0" tIns="146304" rIns="0" bIns="146304" rtlCol="0" anchor="ctr">
              <a:noAutofit/>
            </a:bodyPr>
            <a:lstStyle/>
            <a:p>
              <a:pPr algn="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Slave Nodes</a:t>
              </a:r>
            </a:p>
          </p:txBody>
        </p:sp>
        <p:sp>
          <p:nvSpPr>
            <p:cNvPr id="53" name="Left Brace 52"/>
            <p:cNvSpPr/>
            <p:nvPr/>
          </p:nvSpPr>
          <p:spPr>
            <a:xfrm>
              <a:off x="7983791" y="2527206"/>
              <a:ext cx="506757" cy="1109166"/>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Segoe UI Semibold" panose="020B0702040204020203" pitchFamily="34" charset="0"/>
                <a:cs typeface="Segoe UI Semibold" panose="020B0702040204020203" pitchFamily="34" charset="0"/>
              </a:endParaRPr>
            </a:p>
          </p:txBody>
        </p:sp>
        <p:sp>
          <p:nvSpPr>
            <p:cNvPr id="54" name="TextBox 53"/>
            <p:cNvSpPr txBox="1"/>
            <p:nvPr/>
          </p:nvSpPr>
          <p:spPr>
            <a:xfrm>
              <a:off x="7287333" y="2292655"/>
              <a:ext cx="710771" cy="1552964"/>
            </a:xfrm>
            <a:prstGeom prst="rect">
              <a:avLst/>
            </a:prstGeom>
            <a:noFill/>
          </p:spPr>
          <p:txBody>
            <a:bodyPr wrap="square" lIns="0" tIns="146304" rIns="0" bIns="146304" rtlCol="0" anchor="ctr">
              <a:noAutofit/>
            </a:bodyPr>
            <a:lstStyle/>
            <a:p>
              <a:pPr algn="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Master Nodes</a:t>
              </a:r>
            </a:p>
          </p:txBody>
        </p:sp>
      </p:grpSp>
      <p:sp>
        <p:nvSpPr>
          <p:cNvPr id="56" name="Rectangle 55"/>
          <p:cNvSpPr/>
          <p:nvPr/>
        </p:nvSpPr>
        <p:spPr>
          <a:xfrm>
            <a:off x="390664" y="1173224"/>
            <a:ext cx="5820023" cy="5216813"/>
          </a:xfrm>
          <a:prstGeom prst="rect">
            <a:avLst/>
          </a:prstGeom>
        </p:spPr>
        <p:txBody>
          <a:bodyPr wrap="square">
            <a:spAutoFit/>
          </a:bodyPr>
          <a:lstStyle/>
          <a:p>
            <a:pPr>
              <a:spcAft>
                <a:spcPts val="600"/>
              </a:spcAft>
            </a:pPr>
            <a:r>
              <a:rPr lang="en-US" sz="1600" dirty="0">
                <a:solidFill>
                  <a:schemeClr val="tx1">
                    <a:lumMod val="65000"/>
                    <a:lumOff val="35000"/>
                  </a:schemeClr>
                </a:solidFill>
              </a:rPr>
              <a:t>The JobTracker service farms out MapReduce tasks to specific nodes in the cluster (ideally the nodes that have the data, or at least are in the same rack).</a:t>
            </a:r>
          </a:p>
          <a:p>
            <a:pPr marL="342900" indent="-342900">
              <a:lnSpc>
                <a:spcPts val="1800"/>
              </a:lnSpc>
              <a:spcAft>
                <a:spcPts val="600"/>
              </a:spcAft>
              <a:buSzPct val="85000"/>
              <a:buFont typeface="+mj-lt"/>
              <a:buAutoNum type="arabicPeriod"/>
            </a:pPr>
            <a:r>
              <a:rPr lang="en-US" sz="1500" dirty="0">
                <a:solidFill>
                  <a:schemeClr val="tx1">
                    <a:lumMod val="65000"/>
                    <a:lumOff val="35000"/>
                  </a:schemeClr>
                </a:solidFill>
              </a:rPr>
              <a:t>Client applications submit jobs to the Job tracker.</a:t>
            </a:r>
          </a:p>
          <a:p>
            <a:pPr marL="342900" indent="-342900">
              <a:lnSpc>
                <a:spcPts val="1800"/>
              </a:lnSpc>
              <a:spcAft>
                <a:spcPts val="600"/>
              </a:spcAft>
              <a:buSzPct val="85000"/>
              <a:buFont typeface="+mj-lt"/>
              <a:buAutoNum type="arabicPeriod"/>
            </a:pPr>
            <a:r>
              <a:rPr lang="en-US" sz="1500" dirty="0">
                <a:solidFill>
                  <a:schemeClr val="tx1">
                    <a:lumMod val="65000"/>
                    <a:lumOff val="35000"/>
                  </a:schemeClr>
                </a:solidFill>
              </a:rPr>
              <a:t>The JobTracker talks to the NameNode to determine the location of the data</a:t>
            </a:r>
          </a:p>
          <a:p>
            <a:pPr marL="342900" indent="-342900">
              <a:lnSpc>
                <a:spcPts val="1800"/>
              </a:lnSpc>
              <a:spcAft>
                <a:spcPts val="600"/>
              </a:spcAft>
              <a:buSzPct val="85000"/>
              <a:buFont typeface="+mj-lt"/>
              <a:buAutoNum type="arabicPeriod"/>
            </a:pPr>
            <a:r>
              <a:rPr lang="en-US" sz="1500" dirty="0">
                <a:solidFill>
                  <a:schemeClr val="tx1">
                    <a:lumMod val="65000"/>
                    <a:lumOff val="35000"/>
                  </a:schemeClr>
                </a:solidFill>
              </a:rPr>
              <a:t>The JobTracker locates TaskTracker nodes with available slots at or near the data</a:t>
            </a:r>
          </a:p>
          <a:p>
            <a:pPr marL="342900" indent="-342900">
              <a:lnSpc>
                <a:spcPts val="1800"/>
              </a:lnSpc>
              <a:spcAft>
                <a:spcPts val="600"/>
              </a:spcAft>
              <a:buSzPct val="85000"/>
              <a:buFont typeface="+mj-lt"/>
              <a:buAutoNum type="arabicPeriod"/>
            </a:pPr>
            <a:r>
              <a:rPr lang="en-US" sz="1500" dirty="0">
                <a:solidFill>
                  <a:schemeClr val="tx1">
                    <a:lumMod val="65000"/>
                    <a:lumOff val="35000"/>
                  </a:schemeClr>
                </a:solidFill>
              </a:rPr>
              <a:t>The JobTracker submits the work to the chosen TaskTracker nodes.</a:t>
            </a:r>
          </a:p>
          <a:p>
            <a:pPr marL="342900" indent="-342900">
              <a:lnSpc>
                <a:spcPts val="1800"/>
              </a:lnSpc>
              <a:spcAft>
                <a:spcPts val="600"/>
              </a:spcAft>
              <a:buSzPct val="85000"/>
              <a:buFont typeface="+mj-lt"/>
              <a:buAutoNum type="arabicPeriod"/>
            </a:pPr>
            <a:r>
              <a:rPr lang="en-US" sz="1500" dirty="0">
                <a:solidFill>
                  <a:schemeClr val="tx1">
                    <a:lumMod val="65000"/>
                    <a:lumOff val="35000"/>
                  </a:schemeClr>
                </a:solidFill>
              </a:rPr>
              <a:t>When the work is completed, the JobTracker updates its status.</a:t>
            </a:r>
          </a:p>
          <a:p>
            <a:pPr>
              <a:lnSpc>
                <a:spcPts val="1800"/>
              </a:lnSpc>
              <a:spcAft>
                <a:spcPts val="600"/>
              </a:spcAft>
              <a:buSzPct val="85000"/>
            </a:pPr>
            <a:r>
              <a:rPr lang="en-US" sz="1500" dirty="0">
                <a:solidFill>
                  <a:schemeClr val="tx1">
                    <a:lumMod val="65000"/>
                    <a:lumOff val="35000"/>
                  </a:schemeClr>
                </a:solidFill>
              </a:rPr>
              <a:t>TaskTracker nodes are monitored.</a:t>
            </a:r>
          </a:p>
          <a:p>
            <a:pPr marL="285750" indent="-285750">
              <a:lnSpc>
                <a:spcPts val="1800"/>
              </a:lnSpc>
              <a:spcAft>
                <a:spcPts val="600"/>
              </a:spcAft>
              <a:buSzPct val="85000"/>
              <a:buFont typeface="Arial" panose="020B0604020202020204" pitchFamily="34" charset="0"/>
              <a:buChar char="•"/>
            </a:pPr>
            <a:r>
              <a:rPr lang="en-US" sz="1400" dirty="0">
                <a:solidFill>
                  <a:schemeClr val="tx1">
                    <a:lumMod val="65000"/>
                    <a:lumOff val="35000"/>
                  </a:schemeClr>
                </a:solidFill>
              </a:rPr>
              <a:t>If they do not submit heartbeat signals often enough, they are deemed to have failed and the work is scheduled on a different TaskTracker.</a:t>
            </a:r>
          </a:p>
          <a:p>
            <a:pPr>
              <a:lnSpc>
                <a:spcPts val="1800"/>
              </a:lnSpc>
              <a:spcAft>
                <a:spcPts val="600"/>
              </a:spcAft>
              <a:buSzPct val="85000"/>
            </a:pPr>
            <a:r>
              <a:rPr lang="en-US" sz="1500" dirty="0">
                <a:solidFill>
                  <a:schemeClr val="tx1">
                    <a:lumMod val="65000"/>
                    <a:lumOff val="35000"/>
                  </a:schemeClr>
                </a:solidFill>
              </a:rPr>
              <a:t>A TaskTracker will notify the JobTracker when a task fails</a:t>
            </a:r>
          </a:p>
          <a:p>
            <a:pPr marL="285750" indent="-285750">
              <a:lnSpc>
                <a:spcPts val="1800"/>
              </a:lnSpc>
              <a:spcAft>
                <a:spcPts val="600"/>
              </a:spcAft>
              <a:buSzPct val="85000"/>
              <a:buFont typeface="Arial" panose="020B0604020202020204" pitchFamily="34" charset="0"/>
              <a:buChar char="•"/>
            </a:pPr>
            <a:r>
              <a:rPr lang="en-US" sz="1400" dirty="0">
                <a:solidFill>
                  <a:schemeClr val="tx1">
                    <a:lumMod val="65000"/>
                    <a:lumOff val="35000"/>
                  </a:schemeClr>
                </a:solidFill>
              </a:rPr>
              <a:t>The Job Tracker may resubmit the job elsewhere, mark that specific record as something to avoid and even blacklist the TaskTracker as unreliable.</a:t>
            </a:r>
          </a:p>
        </p:txBody>
      </p:sp>
    </p:spTree>
    <p:extLst>
      <p:ext uri="{BB962C8B-B14F-4D97-AF65-F5344CB8AC3E}">
        <p14:creationId xmlns:p14="http://schemas.microsoft.com/office/powerpoint/2010/main" val="155420386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 Sample ‘Orders’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50</a:t>
            </a:fld>
            <a:endParaRPr lang="en-US" dirty="0"/>
          </a:p>
        </p:txBody>
      </p:sp>
      <p:pic>
        <p:nvPicPr>
          <p:cNvPr id="4" name="Picture 3"/>
          <p:cNvPicPr>
            <a:picLocks noChangeAspect="1"/>
          </p:cNvPicPr>
          <p:nvPr/>
        </p:nvPicPr>
        <p:blipFill>
          <a:blip r:embed="rId2"/>
          <a:stretch>
            <a:fillRect/>
          </a:stretch>
        </p:blipFill>
        <p:spPr>
          <a:xfrm>
            <a:off x="454350" y="1520981"/>
            <a:ext cx="11468100" cy="4610100"/>
          </a:xfrm>
          <a:prstGeom prst="rect">
            <a:avLst/>
          </a:prstGeom>
          <a:ln>
            <a:solidFill>
              <a:schemeClr val="bg2">
                <a:lumMod val="75000"/>
              </a:schemeClr>
            </a:solidFill>
          </a:ln>
        </p:spPr>
      </p:pic>
    </p:spTree>
    <p:extLst>
      <p:ext uri="{BB962C8B-B14F-4D97-AF65-F5344CB8AC3E}">
        <p14:creationId xmlns:p14="http://schemas.microsoft.com/office/powerpoint/2010/main" val="320775467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and Querying with Pig</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51</a:t>
            </a:fld>
            <a:endParaRPr lang="en-US" dirty="0"/>
          </a:p>
        </p:txBody>
      </p:sp>
      <p:pic>
        <p:nvPicPr>
          <p:cNvPr id="4" name="Picture 3"/>
          <p:cNvPicPr>
            <a:picLocks noChangeAspect="1"/>
          </p:cNvPicPr>
          <p:nvPr/>
        </p:nvPicPr>
        <p:blipFill>
          <a:blip r:embed="rId2"/>
          <a:stretch>
            <a:fillRect/>
          </a:stretch>
        </p:blipFill>
        <p:spPr>
          <a:xfrm>
            <a:off x="723122" y="1221813"/>
            <a:ext cx="10644043" cy="5069368"/>
          </a:xfrm>
          <a:prstGeom prst="rect">
            <a:avLst/>
          </a:prstGeom>
          <a:ln>
            <a:solidFill>
              <a:schemeClr val="bg2">
                <a:lumMod val="75000"/>
              </a:schemeClr>
            </a:solidFill>
          </a:ln>
        </p:spPr>
      </p:pic>
    </p:spTree>
    <p:extLst>
      <p:ext uri="{BB962C8B-B14F-4D97-AF65-F5344CB8AC3E}">
        <p14:creationId xmlns:p14="http://schemas.microsoft.com/office/powerpoint/2010/main" val="326863719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0356" y="1283300"/>
            <a:ext cx="6553002" cy="2156943"/>
          </a:xfrm>
          <a:prstGeom prst="rect">
            <a:avLst/>
          </a:prstGeom>
          <a:noFill/>
        </p:spPr>
        <p:txBody>
          <a:bodyPr wrap="square" lIns="268927" tIns="143428" rIns="179285" bIns="143428" rtlCol="0">
            <a:noAutofit/>
          </a:bodyPr>
          <a:lstStyle/>
          <a:p>
            <a:pPr marL="52912" lvl="1" defTabSz="913770" fontAlgn="base">
              <a:spcBef>
                <a:spcPts val="1176"/>
              </a:spcBef>
              <a:buClr>
                <a:schemeClr val="accent3">
                  <a:lumMod val="50000"/>
                </a:schemeClr>
              </a:buClr>
            </a:pPr>
            <a:r>
              <a:rPr lang="en-US" sz="3137" dirty="0">
                <a:ln>
                  <a:solidFill>
                    <a:srgbClr val="FFFFFF">
                      <a:alpha val="0"/>
                    </a:srgbClr>
                  </a:solidFill>
                </a:ln>
                <a:solidFill>
                  <a:schemeClr val="accent3"/>
                </a:solidFill>
                <a:latin typeface="+mj-lt"/>
                <a:ea typeface="Segoe UI" pitchFamily="34" charset="0"/>
                <a:cs typeface="Segoe UI" pitchFamily="34" charset="0"/>
              </a:rPr>
              <a:t>Agenda</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HBase Essentials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HBase Architecture</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HBase and RDBMS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HBase and Apache Phoenix</a:t>
            </a:r>
          </a:p>
          <a:p>
            <a:pPr marL="110493" lvl="1" defTabSz="913770" fontAlgn="base">
              <a:buClr>
                <a:schemeClr val="accent3">
                  <a:lumMod val="50000"/>
                </a:schemeClr>
              </a:buClr>
            </a:pPr>
            <a:endParaRPr lang="en-US" sz="2353" dirty="0">
              <a:ln>
                <a:solidFill>
                  <a:srgbClr val="FFFFFF">
                    <a:alpha val="0"/>
                  </a:srgbClr>
                </a:solidFill>
              </a:ln>
              <a:solidFill>
                <a:schemeClr val="tx2"/>
              </a:solidFill>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HBase</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52</a:t>
            </a:fld>
            <a:endParaRPr lang="en-IN" dirty="0"/>
          </a:p>
        </p:txBody>
      </p:sp>
    </p:spTree>
    <p:extLst>
      <p:ext uri="{BB962C8B-B14F-4D97-AF65-F5344CB8AC3E}">
        <p14:creationId xmlns:p14="http://schemas.microsoft.com/office/powerpoint/2010/main" val="15225053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2701" name="think-cell Slide" r:id="rId4" imgW="377" imgH="377" progId="TCLayout.ActiveDocument.1">
                  <p:embed/>
                </p:oleObj>
              </mc:Choice>
              <mc:Fallback>
                <p:oleObj name="think-cell Slide" r:id="rId4" imgW="377" imgH="377" progId="TCLayout.ActiveDocument.1">
                  <p:embed/>
                  <p:pic>
                    <p:nvPicPr>
                      <p:cNvPr id="31" name="Object 30" hidden="1"/>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HBase: What is it?</a:t>
            </a:r>
          </a:p>
        </p:txBody>
      </p:sp>
      <p:sp>
        <p:nvSpPr>
          <p:cNvPr id="20" name="Rectangle 19"/>
          <p:cNvSpPr/>
          <p:nvPr/>
        </p:nvSpPr>
        <p:spPr>
          <a:xfrm>
            <a:off x="457201" y="1366281"/>
            <a:ext cx="11246850" cy="407660"/>
          </a:xfrm>
          <a:prstGeom prst="rect">
            <a:avLst/>
          </a:prstGeom>
          <a:solidFill>
            <a:schemeClr val="accent3"/>
          </a:solidFill>
          <a:ln w="3175">
            <a:noFill/>
          </a:ln>
        </p:spPr>
        <p:txBody>
          <a:bodyPr wrap="square" lIns="0" tIns="0" rIns="0" bIns="0">
            <a:noAutofit/>
          </a:bodyPr>
          <a:lstStyle/>
          <a:p>
            <a:pPr marL="0" lvl="1" algn="ctr" defTabSz="913770" fontAlgn="base">
              <a:spcBef>
                <a:spcPts val="588"/>
              </a:spcBef>
              <a:buClr>
                <a:srgbClr val="68217A">
                  <a:lumMod val="50000"/>
                </a:srgbClr>
              </a:buClr>
              <a:tabLst>
                <a:tab pos="645523" algn="l"/>
              </a:tabLst>
            </a:pPr>
            <a:r>
              <a:rPr lang="en-IN" sz="2353" dirty="0">
                <a:solidFill>
                  <a:schemeClr val="bg1"/>
                </a:solidFill>
                <a:latin typeface="+mj-lt"/>
                <a:ea typeface="Segoe UI" pitchFamily="34" charset="0"/>
                <a:cs typeface="Segoe UI Semibold" panose="020B0702040204020203" pitchFamily="34" charset="0"/>
              </a:rPr>
              <a:t>A distributed, columnar, NoSQL database based on Hadoop </a:t>
            </a:r>
          </a:p>
        </p:txBody>
      </p:sp>
      <p:sp>
        <p:nvSpPr>
          <p:cNvPr id="23" name="Rectangle 22"/>
          <p:cNvSpPr/>
          <p:nvPr/>
        </p:nvSpPr>
        <p:spPr>
          <a:xfrm>
            <a:off x="567587" y="2255706"/>
            <a:ext cx="5606771" cy="3853260"/>
          </a:xfrm>
          <a:prstGeom prst="rect">
            <a:avLst/>
          </a:prstGeom>
          <a:noFill/>
          <a:ln w="3175">
            <a:noFill/>
          </a:ln>
        </p:spPr>
        <p:txBody>
          <a:bodyPr wrap="square" lIns="0" tIns="0" rIns="0" bIns="0">
            <a:noAutofit/>
          </a:bodyPr>
          <a:lstStyle/>
          <a:p>
            <a:pPr marL="342900" lvl="1" indent="-342900" defTabSz="913770" fontAlgn="base">
              <a:spcBef>
                <a:spcPts val="588"/>
              </a:spcBef>
              <a:buClr>
                <a:schemeClr val="accent3">
                  <a:lumMod val="50000"/>
                </a:schemeClr>
              </a:buClr>
              <a:buSzPct val="75000"/>
              <a:buFont typeface="Wingdings" panose="05000000000000000000" pitchFamily="2" charset="2"/>
              <a:buChar char="v"/>
              <a:tabLst>
                <a:tab pos="645523" algn="l"/>
              </a:tabLst>
            </a:pPr>
            <a:r>
              <a:rPr lang="en-IN" sz="2000" dirty="0">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rPr>
              <a:t>Large scale</a:t>
            </a: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dirty="0">
                <a:solidFill>
                  <a:schemeClr val="tx1">
                    <a:lumMod val="65000"/>
                    <a:lumOff val="35000"/>
                  </a:schemeClr>
                </a:solidFill>
                <a:ea typeface="Segoe UI" pitchFamily="34" charset="0"/>
                <a:cs typeface="Segoe UI" pitchFamily="34" charset="0"/>
              </a:rPr>
              <a:t>Linear scalability with automatic partitioning</a:t>
            </a: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dirty="0">
                <a:solidFill>
                  <a:schemeClr val="tx1">
                    <a:lumMod val="65000"/>
                    <a:lumOff val="35000"/>
                  </a:schemeClr>
                </a:solidFill>
                <a:ea typeface="Segoe UI" pitchFamily="34" charset="0"/>
                <a:cs typeface="Segoe UI" pitchFamily="34" charset="0"/>
              </a:rPr>
              <a:t>Billions of rows X millions of columns</a:t>
            </a: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dirty="0">
                <a:solidFill>
                  <a:schemeClr val="tx1">
                    <a:lumMod val="65000"/>
                    <a:lumOff val="35000"/>
                  </a:schemeClr>
                </a:solidFill>
                <a:ea typeface="Segoe UI" pitchFamily="34" charset="0"/>
                <a:cs typeface="Segoe UI" pitchFamily="34" charset="0"/>
              </a:rPr>
              <a:t>Many deployments with 1000+ nodes, PBs of data</a:t>
            </a:r>
          </a:p>
          <a:p>
            <a:pPr marL="342900" lvl="1" indent="-342900" defTabSz="913770" fontAlgn="base">
              <a:spcBef>
                <a:spcPts val="588"/>
              </a:spcBef>
              <a:spcAft>
                <a:spcPts val="196"/>
              </a:spcAft>
              <a:buClr>
                <a:schemeClr val="accent3">
                  <a:lumMod val="50000"/>
                </a:schemeClr>
              </a:buClr>
              <a:buSzPct val="75000"/>
              <a:buFont typeface="Wingdings" panose="05000000000000000000" pitchFamily="2" charset="2"/>
              <a:buChar char="v"/>
              <a:tabLst>
                <a:tab pos="645523" algn="l"/>
              </a:tabLst>
            </a:pPr>
            <a:r>
              <a:rPr lang="en-IN" sz="2000" dirty="0">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rPr>
              <a:t>Low </a:t>
            </a:r>
            <a:r>
              <a:rPr lang="en-IN" sz="2000" dirty="0" err="1">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rPr>
              <a:t>latencty</a:t>
            </a:r>
            <a:endParaRPr lang="en-IN" sz="2000" dirty="0">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endParaRP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sz="1765" dirty="0">
                <a:solidFill>
                  <a:schemeClr val="tx1">
                    <a:lumMod val="65000"/>
                    <a:lumOff val="35000"/>
                  </a:schemeClr>
                </a:solidFill>
                <a:ea typeface="Segoe UI" pitchFamily="34" charset="0"/>
                <a:cs typeface="Segoe UI" pitchFamily="34" charset="0"/>
              </a:rPr>
              <a:t>Supports Real-time random read &amp; writes</a:t>
            </a:r>
          </a:p>
          <a:p>
            <a:pPr marL="342900" lvl="1" indent="-342900" defTabSz="913770" fontAlgn="base">
              <a:spcBef>
                <a:spcPts val="588"/>
              </a:spcBef>
              <a:spcAft>
                <a:spcPts val="196"/>
              </a:spcAft>
              <a:buClr>
                <a:schemeClr val="accent3">
                  <a:lumMod val="50000"/>
                </a:schemeClr>
              </a:buClr>
              <a:buSzPct val="75000"/>
              <a:buFont typeface="Wingdings" panose="05000000000000000000" pitchFamily="2" charset="2"/>
              <a:buChar char="v"/>
              <a:tabLst>
                <a:tab pos="645523" algn="l"/>
              </a:tabLst>
            </a:pPr>
            <a:r>
              <a:rPr lang="en-IN" sz="2000" dirty="0">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rPr>
              <a:t>Strongly consistent Read and Writes</a:t>
            </a: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dirty="0">
                <a:solidFill>
                  <a:schemeClr val="tx1">
                    <a:lumMod val="65000"/>
                    <a:lumOff val="35000"/>
                  </a:schemeClr>
                </a:solidFill>
                <a:ea typeface="Segoe UI" pitchFamily="34" charset="0"/>
                <a:cs typeface="Segoe UI" pitchFamily="34" charset="0"/>
              </a:rPr>
              <a:t>Supports Transactions (not fully ACID)</a:t>
            </a:r>
          </a:p>
          <a:p>
            <a:pPr marL="342900" lvl="1" indent="-342900" defTabSz="913770" fontAlgn="base">
              <a:spcBef>
                <a:spcPts val="588"/>
              </a:spcBef>
              <a:spcAft>
                <a:spcPts val="196"/>
              </a:spcAft>
              <a:buClr>
                <a:schemeClr val="accent3">
                  <a:lumMod val="50000"/>
                </a:schemeClr>
              </a:buClr>
              <a:buSzPct val="75000"/>
              <a:buFont typeface="Wingdings" panose="05000000000000000000" pitchFamily="2" charset="2"/>
              <a:buChar char="v"/>
              <a:tabLst>
                <a:tab pos="645523" algn="l"/>
              </a:tabLst>
            </a:pPr>
            <a:r>
              <a:rPr lang="en-IN" sz="2000" dirty="0">
                <a:solidFill>
                  <a:schemeClr val="tx1">
                    <a:lumMod val="65000"/>
                    <a:lumOff val="35000"/>
                  </a:schemeClr>
                </a:solidFill>
                <a:latin typeface="Segoe UI Semibold" panose="020B0702040204020203" pitchFamily="34" charset="0"/>
                <a:ea typeface="Segoe UI" pitchFamily="34" charset="0"/>
                <a:cs typeface="Segoe UI Semibold" panose="020B0702040204020203" pitchFamily="34" charset="0"/>
              </a:rPr>
              <a:t>Reliable and Fault Tolerant</a:t>
            </a:r>
          </a:p>
          <a:p>
            <a:pPr marL="548640" lvl="2" indent="-285750" defTabSz="913770" fontAlgn="base">
              <a:spcBef>
                <a:spcPts val="196"/>
              </a:spcBef>
              <a:spcAft>
                <a:spcPts val="196"/>
              </a:spcAft>
              <a:buClr>
                <a:srgbClr val="68217A">
                  <a:lumMod val="50000"/>
                </a:srgbClr>
              </a:buClr>
              <a:buFont typeface="Wingdings" panose="05000000000000000000" pitchFamily="2" charset="2"/>
              <a:buChar char="§"/>
              <a:tabLst>
                <a:tab pos="645523" algn="l"/>
              </a:tabLst>
            </a:pPr>
            <a:r>
              <a:rPr lang="en-IN" dirty="0">
                <a:solidFill>
                  <a:schemeClr val="tx1">
                    <a:lumMod val="65000"/>
                    <a:lumOff val="35000"/>
                  </a:schemeClr>
                </a:solidFill>
                <a:ea typeface="Segoe UI" pitchFamily="34" charset="0"/>
                <a:cs typeface="Segoe UI" pitchFamily="34" charset="0"/>
              </a:rPr>
              <a:t>Automatic failover in case of server failures</a:t>
            </a:r>
          </a:p>
        </p:txBody>
      </p: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53</a:t>
            </a:fld>
            <a:endParaRPr lang="en-IN" dirty="0"/>
          </a:p>
        </p:txBody>
      </p:sp>
      <p:grpSp>
        <p:nvGrpSpPr>
          <p:cNvPr id="4" name="Group 3"/>
          <p:cNvGrpSpPr/>
          <p:nvPr/>
        </p:nvGrpSpPr>
        <p:grpSpPr>
          <a:xfrm>
            <a:off x="7352200" y="2405758"/>
            <a:ext cx="3179166" cy="3400166"/>
            <a:chOff x="7005358" y="2220241"/>
            <a:chExt cx="4318839" cy="4471072"/>
          </a:xfrm>
        </p:grpSpPr>
        <p:sp>
          <p:nvSpPr>
            <p:cNvPr id="32" name="Freeform 31"/>
            <p:cNvSpPr/>
            <p:nvPr/>
          </p:nvSpPr>
          <p:spPr>
            <a:xfrm flipH="1">
              <a:off x="10197016" y="3371710"/>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endParaRPr>
            </a:p>
          </p:txBody>
        </p:sp>
        <p:sp>
          <p:nvSpPr>
            <p:cNvPr id="34" name="Freeform 33"/>
            <p:cNvSpPr/>
            <p:nvPr/>
          </p:nvSpPr>
          <p:spPr>
            <a:xfrm flipH="1">
              <a:off x="7005358" y="3555225"/>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endParaRPr>
            </a:p>
          </p:txBody>
        </p:sp>
        <p:sp>
          <p:nvSpPr>
            <p:cNvPr id="35" name="Freeform 34"/>
            <p:cNvSpPr/>
            <p:nvPr/>
          </p:nvSpPr>
          <p:spPr>
            <a:xfrm flipH="1">
              <a:off x="7769399" y="5353104"/>
              <a:ext cx="421451" cy="616665"/>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endParaRPr>
            </a:p>
          </p:txBody>
        </p:sp>
        <p:sp>
          <p:nvSpPr>
            <p:cNvPr id="38" name="Freeform 37"/>
            <p:cNvSpPr/>
            <p:nvPr/>
          </p:nvSpPr>
          <p:spPr>
            <a:xfrm flipH="1">
              <a:off x="10691090" y="2220242"/>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endParaRPr>
            </a:p>
          </p:txBody>
        </p:sp>
        <p:sp>
          <p:nvSpPr>
            <p:cNvPr id="39" name="Freeform 38"/>
            <p:cNvSpPr/>
            <p:nvPr/>
          </p:nvSpPr>
          <p:spPr>
            <a:xfrm flipH="1">
              <a:off x="8992872" y="2220241"/>
              <a:ext cx="296948" cy="434492"/>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endParaRPr>
            </a:p>
          </p:txBody>
        </p:sp>
        <p:sp>
          <p:nvSpPr>
            <p:cNvPr id="40" name="Freeform 39"/>
            <p:cNvSpPr/>
            <p:nvPr/>
          </p:nvSpPr>
          <p:spPr bwMode="auto">
            <a:xfrm>
              <a:off x="10197016" y="5377078"/>
              <a:ext cx="988148" cy="1314235"/>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1" name="Freeform 40"/>
            <p:cNvSpPr/>
            <p:nvPr/>
          </p:nvSpPr>
          <p:spPr bwMode="auto">
            <a:xfrm>
              <a:off x="7011318" y="5686172"/>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2" name="Freeform 41"/>
            <p:cNvSpPr/>
            <p:nvPr/>
          </p:nvSpPr>
          <p:spPr bwMode="auto">
            <a:xfrm>
              <a:off x="7983296" y="2570870"/>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3" name="Freeform 42"/>
            <p:cNvSpPr/>
            <p:nvPr/>
          </p:nvSpPr>
          <p:spPr bwMode="auto">
            <a:xfrm>
              <a:off x="9205194" y="307273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4" name="Freeform 43"/>
            <p:cNvSpPr/>
            <p:nvPr/>
          </p:nvSpPr>
          <p:spPr bwMode="auto">
            <a:xfrm>
              <a:off x="10850292"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5" name="Freeform 44"/>
            <p:cNvSpPr/>
            <p:nvPr/>
          </p:nvSpPr>
          <p:spPr bwMode="auto">
            <a:xfrm>
              <a:off x="7815860"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46" name="Group 45"/>
            <p:cNvGrpSpPr/>
            <p:nvPr/>
          </p:nvGrpSpPr>
          <p:grpSpPr>
            <a:xfrm>
              <a:off x="8349049" y="3807749"/>
              <a:ext cx="1670243" cy="2221423"/>
              <a:chOff x="8732614" y="3158668"/>
              <a:chExt cx="1703735" cy="2265967"/>
            </a:xfrm>
          </p:grpSpPr>
          <p:sp>
            <p:nvSpPr>
              <p:cNvPr id="47" name="Freeform 46"/>
              <p:cNvSpPr/>
              <p:nvPr/>
            </p:nvSpPr>
            <p:spPr bwMode="auto">
              <a:xfrm>
                <a:off x="8732614" y="3158668"/>
                <a:ext cx="1703735" cy="2265967"/>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pic>
            <p:nvPicPr>
              <p:cNvPr id="4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39691" y="4287387"/>
                <a:ext cx="1489581" cy="27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0" name="Rectangle 49"/>
          <p:cNvSpPr/>
          <p:nvPr/>
        </p:nvSpPr>
        <p:spPr>
          <a:xfrm>
            <a:off x="2866696" y="7181363"/>
            <a:ext cx="5266225" cy="1075710"/>
          </a:xfrm>
          <a:prstGeom prst="rect">
            <a:avLst/>
          </a:prstGeom>
          <a:noFill/>
          <a:ln w="3175">
            <a:noFill/>
          </a:ln>
        </p:spPr>
        <p:txBody>
          <a:bodyPr wrap="square" lIns="0" tIns="0" rIns="0" bIns="0">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Open source</a:t>
            </a:r>
          </a:p>
          <a:p>
            <a:pPr marL="0" lvl="1" defTabSz="913770" fontAlgn="base">
              <a:spcBef>
                <a:spcPts val="196"/>
              </a:spcBef>
              <a:spcAft>
                <a:spcPts val="196"/>
              </a:spcAft>
              <a:buClr>
                <a:srgbClr val="68217A">
                  <a:lumMod val="50000"/>
                </a:srgbClr>
              </a:buClr>
              <a:tabLst>
                <a:tab pos="645523" algn="l"/>
              </a:tabLst>
            </a:pPr>
            <a:r>
              <a:rPr lang="en-IN" sz="1765" dirty="0" err="1">
                <a:solidFill>
                  <a:srgbClr val="505050"/>
                </a:solidFill>
                <a:ea typeface="Segoe UI" pitchFamily="34" charset="0"/>
                <a:cs typeface="Segoe UI" pitchFamily="34" charset="0"/>
              </a:rPr>
              <a:t>Modeled</a:t>
            </a:r>
            <a:r>
              <a:rPr lang="en-IN" sz="1765" dirty="0">
                <a:solidFill>
                  <a:srgbClr val="505050"/>
                </a:solidFill>
                <a:ea typeface="Segoe UI" pitchFamily="34" charset="0"/>
                <a:cs typeface="Segoe UI" pitchFamily="34" charset="0"/>
              </a:rPr>
              <a:t> after Google’s </a:t>
            </a:r>
            <a:r>
              <a:rPr lang="en-IN" sz="1765" dirty="0" err="1">
                <a:solidFill>
                  <a:srgbClr val="505050"/>
                </a:solidFill>
                <a:ea typeface="Segoe UI" pitchFamily="34" charset="0"/>
                <a:cs typeface="Segoe UI" pitchFamily="34" charset="0"/>
              </a:rPr>
              <a:t>BigTable</a:t>
            </a:r>
            <a:endParaRPr lang="en-IN" sz="1765" dirty="0">
              <a:solidFill>
                <a:srgbClr val="505050"/>
              </a:solidFill>
              <a:ea typeface="Segoe UI" pitchFamily="34" charset="0"/>
              <a:cs typeface="Segoe UI" pitchFamily="34" charset="0"/>
            </a:endParaRPr>
          </a:p>
        </p:txBody>
      </p:sp>
    </p:spTree>
    <p:extLst>
      <p:ext uri="{BB962C8B-B14F-4D97-AF65-F5344CB8AC3E}">
        <p14:creationId xmlns:p14="http://schemas.microsoft.com/office/powerpoint/2010/main" val="239067127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Data model</a:t>
            </a:r>
          </a:p>
        </p:txBody>
      </p:sp>
      <p:graphicFrame>
        <p:nvGraphicFramePr>
          <p:cNvPr id="71" name="Table 70"/>
          <p:cNvGraphicFramePr>
            <a:graphicFrameLocks noGrp="1"/>
          </p:cNvGraphicFramePr>
          <p:nvPr>
            <p:extLst>
              <p:ext uri="{D42A27DB-BD31-4B8C-83A1-F6EECF244321}">
                <p14:modId xmlns:p14="http://schemas.microsoft.com/office/powerpoint/2010/main" val="4113508194"/>
              </p:ext>
            </p:extLst>
          </p:nvPr>
        </p:nvGraphicFramePr>
        <p:xfrm>
          <a:off x="6068505" y="1779070"/>
          <a:ext cx="5842014" cy="1633356"/>
        </p:xfrm>
        <a:graphic>
          <a:graphicData uri="http://schemas.openxmlformats.org/drawingml/2006/table">
            <a:tbl>
              <a:tblPr firstRow="1" bandRow="1"/>
              <a:tblGrid>
                <a:gridCol w="1187324">
                  <a:extLst>
                    <a:ext uri="{9D8B030D-6E8A-4147-A177-3AD203B41FA5}">
                      <a16:colId xmlns:a16="http://schemas.microsoft.com/office/drawing/2014/main" val="20000"/>
                    </a:ext>
                  </a:extLst>
                </a:gridCol>
                <a:gridCol w="1249668">
                  <a:extLst>
                    <a:ext uri="{9D8B030D-6E8A-4147-A177-3AD203B41FA5}">
                      <a16:colId xmlns:a16="http://schemas.microsoft.com/office/drawing/2014/main" val="20001"/>
                    </a:ext>
                  </a:extLst>
                </a:gridCol>
                <a:gridCol w="1457684">
                  <a:extLst>
                    <a:ext uri="{9D8B030D-6E8A-4147-A177-3AD203B41FA5}">
                      <a16:colId xmlns:a16="http://schemas.microsoft.com/office/drawing/2014/main" val="20002"/>
                    </a:ext>
                  </a:extLst>
                </a:gridCol>
                <a:gridCol w="973669">
                  <a:extLst>
                    <a:ext uri="{9D8B030D-6E8A-4147-A177-3AD203B41FA5}">
                      <a16:colId xmlns:a16="http://schemas.microsoft.com/office/drawing/2014/main" val="20003"/>
                    </a:ext>
                  </a:extLst>
                </a:gridCol>
                <a:gridCol w="973669">
                  <a:extLst>
                    <a:ext uri="{9D8B030D-6E8A-4147-A177-3AD203B41FA5}">
                      <a16:colId xmlns:a16="http://schemas.microsoft.com/office/drawing/2014/main" val="20004"/>
                    </a:ext>
                  </a:extLst>
                </a:gridCol>
              </a:tblGrid>
              <a:tr h="292832">
                <a:tc>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Row Key </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Customer</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Sales</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extLst>
                  <a:ext uri="{0D108BD9-81ED-4DB2-BD59-A6C34878D82A}">
                    <a16:rowId xmlns:a16="http://schemas.microsoft.com/office/drawing/2014/main" val="10000"/>
                  </a:ext>
                </a:extLst>
              </a:tr>
              <a:tr h="262951">
                <a:tc>
                  <a:txBody>
                    <a:bodyPr/>
                    <a:lstStyle/>
                    <a:p>
                      <a:r>
                        <a:rPr lang="en-IN" sz="1400" dirty="0">
                          <a:solidFill>
                            <a:schemeClr val="tx2"/>
                          </a:solidFill>
                        </a:rPr>
                        <a:t>Customer Id</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Name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City</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Product</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Amount</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62951">
                <a:tc>
                  <a:txBody>
                    <a:bodyPr/>
                    <a:lstStyle/>
                    <a:p>
                      <a:r>
                        <a:rPr lang="en-IN" sz="1400" dirty="0">
                          <a:solidFill>
                            <a:schemeClr val="tx2"/>
                          </a:solidFill>
                        </a:rPr>
                        <a:t>101</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John White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Los Angeles, CA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Chairs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$400.00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62951">
                <a:tc>
                  <a:txBody>
                    <a:bodyPr/>
                    <a:lstStyle/>
                    <a:p>
                      <a:r>
                        <a:rPr lang="en-IN" sz="1400" dirty="0">
                          <a:solidFill>
                            <a:schemeClr val="tx2"/>
                          </a:solidFill>
                        </a:rPr>
                        <a:t>102</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Jane</a:t>
                      </a:r>
                      <a:r>
                        <a:rPr lang="en-IN" sz="1400" baseline="0" dirty="0">
                          <a:solidFill>
                            <a:schemeClr val="tx2"/>
                          </a:solidFill>
                        </a:rPr>
                        <a:t> Brown</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Atlanta, GA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Lamps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$200.00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62951">
                <a:tc>
                  <a:txBody>
                    <a:bodyPr/>
                    <a:lstStyle/>
                    <a:p>
                      <a:r>
                        <a:rPr lang="en-IN" sz="1400" dirty="0">
                          <a:solidFill>
                            <a:schemeClr val="tx2"/>
                          </a:solidFill>
                        </a:rPr>
                        <a:t>103</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Bill Green</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Pittsburgh,</a:t>
                      </a:r>
                      <a:r>
                        <a:rPr lang="en-IN" sz="1400" baseline="0" dirty="0">
                          <a:solidFill>
                            <a:schemeClr val="tx2"/>
                          </a:solidFill>
                        </a:rPr>
                        <a:t> PA</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Desk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$500.00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62951">
                <a:tc>
                  <a:txBody>
                    <a:bodyPr/>
                    <a:lstStyle/>
                    <a:p>
                      <a:r>
                        <a:rPr lang="en-IN" sz="1400" dirty="0">
                          <a:solidFill>
                            <a:schemeClr val="tx2"/>
                          </a:solidFill>
                        </a:rPr>
                        <a:t>104</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Jack Black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St. Louis, MO</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Bed</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$1600.00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72" name="Rectangle 71"/>
          <p:cNvSpPr/>
          <p:nvPr/>
        </p:nvSpPr>
        <p:spPr bwMode="auto">
          <a:xfrm>
            <a:off x="7246570" y="1758293"/>
            <a:ext cx="2657886"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75" name="Rectangle 74"/>
          <p:cNvSpPr/>
          <p:nvPr/>
        </p:nvSpPr>
        <p:spPr bwMode="auto">
          <a:xfrm>
            <a:off x="9963828" y="1758293"/>
            <a:ext cx="1870432"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cxnSp>
        <p:nvCxnSpPr>
          <p:cNvPr id="77" name="Elbow Connector 76"/>
          <p:cNvCxnSpPr/>
          <p:nvPr/>
        </p:nvCxnSpPr>
        <p:spPr>
          <a:xfrm rot="16200000" flipH="1">
            <a:off x="9765290" y="2255771"/>
            <a:ext cx="12450" cy="2323531"/>
          </a:xfrm>
          <a:prstGeom prst="bentConnector3">
            <a:avLst>
              <a:gd name="adj1" fmla="val 1824984"/>
            </a:avLst>
          </a:prstGeom>
          <a:noFill/>
          <a:ln w="1905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70" name="TextBox 69"/>
          <p:cNvSpPr txBox="1"/>
          <p:nvPr/>
        </p:nvSpPr>
        <p:spPr>
          <a:xfrm>
            <a:off x="8895949" y="3500384"/>
            <a:ext cx="1751130" cy="248387"/>
          </a:xfrm>
          <a:prstGeom prst="rect">
            <a:avLst/>
          </a:prstGeom>
          <a:solidFill>
            <a:schemeClr val="bg1"/>
          </a:solid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372" dirty="0">
                <a:solidFill>
                  <a:srgbClr val="505050"/>
                </a:solidFill>
                <a:latin typeface="Segoe UI Semibold" panose="020B0702040204020203" pitchFamily="34" charset="0"/>
              </a:rPr>
              <a:t>Column Families</a:t>
            </a:r>
          </a:p>
        </p:txBody>
      </p:sp>
      <p:sp>
        <p:nvSpPr>
          <p:cNvPr id="3" name="Slide Number Placeholder 2"/>
          <p:cNvSpPr>
            <a:spLocks noGrp="1"/>
          </p:cNvSpPr>
          <p:nvPr>
            <p:ph type="sldNum" sz="quarter" idx="11"/>
          </p:nvPr>
        </p:nvSpPr>
        <p:spPr>
          <a:xfrm>
            <a:off x="11226526" y="6818465"/>
            <a:ext cx="555597" cy="133860"/>
          </a:xfrm>
        </p:spPr>
        <p:txBody>
          <a:bodyPr/>
          <a:lstStyle/>
          <a:p>
            <a:pPr>
              <a:defRPr/>
            </a:pPr>
            <a:fld id="{F8A0AC42-AA1D-4944-8D96-660DE70C7E1B}" type="slidenum">
              <a:rPr lang="en-IN"/>
              <a:pPr>
                <a:defRPr/>
              </a:pPr>
              <a:t>54</a:t>
            </a:fld>
            <a:endParaRPr lang="en-IN" dirty="0"/>
          </a:p>
        </p:txBody>
      </p:sp>
      <p:sp>
        <p:nvSpPr>
          <p:cNvPr id="4" name="TextBox 3"/>
          <p:cNvSpPr txBox="1"/>
          <p:nvPr/>
        </p:nvSpPr>
        <p:spPr>
          <a:xfrm>
            <a:off x="95283" y="1214321"/>
            <a:ext cx="5799578" cy="4939887"/>
          </a:xfrm>
          <a:prstGeom prst="rect">
            <a:avLst/>
          </a:prstGeom>
          <a:noFill/>
        </p:spPr>
        <p:txBody>
          <a:bodyPr wrap="square" lIns="182880" tIns="146304" rIns="182880" bIns="146304" rtlCol="0">
            <a:noAutofit/>
          </a:bodyPr>
          <a:lstStyle/>
          <a:p>
            <a:pPr marL="285750" indent="-285750">
              <a:lnSpc>
                <a:spcPts val="2300"/>
              </a:lnSpc>
              <a:spcAft>
                <a:spcPts val="600"/>
              </a:spcAft>
              <a:buClr>
                <a:schemeClr val="accent3"/>
              </a:buClr>
              <a:buFont typeface="Wingdings" panose="05000000000000000000" pitchFamily="2" charset="2"/>
              <a:buChar char="v"/>
            </a:pPr>
            <a:r>
              <a:rPr lang="en-US" sz="1600" dirty="0">
                <a:solidFill>
                  <a:schemeClr val="tx1">
                    <a:lumMod val="65000"/>
                    <a:lumOff val="35000"/>
                  </a:schemeClr>
                </a:solidFill>
              </a:rPr>
              <a:t>Tables are logical collections of rows stored in multiple Regions. </a:t>
            </a:r>
          </a:p>
          <a:p>
            <a:pPr marL="285750" indent="-285750">
              <a:lnSpc>
                <a:spcPts val="2300"/>
              </a:lnSpc>
              <a:spcAft>
                <a:spcPts val="600"/>
              </a:spcAft>
              <a:buClr>
                <a:schemeClr val="accent3"/>
              </a:buClr>
              <a:buFont typeface="Wingdings" panose="05000000000000000000" pitchFamily="2" charset="2"/>
              <a:buChar char="v"/>
            </a:pPr>
            <a:r>
              <a:rPr lang="en-US" sz="1600" dirty="0">
                <a:solidFill>
                  <a:schemeClr val="tx1">
                    <a:lumMod val="65000"/>
                    <a:lumOff val="35000"/>
                  </a:schemeClr>
                </a:solidFill>
              </a:rPr>
              <a:t>A row is identified by a </a:t>
            </a:r>
            <a:r>
              <a:rPr lang="en-US" sz="1600" i="1" dirty="0" err="1">
                <a:solidFill>
                  <a:schemeClr val="tx1">
                    <a:lumMod val="65000"/>
                    <a:lumOff val="35000"/>
                  </a:schemeClr>
                </a:solidFill>
              </a:rPr>
              <a:t>rowkey</a:t>
            </a:r>
            <a:r>
              <a:rPr lang="en-US" sz="1600" i="1" dirty="0">
                <a:solidFill>
                  <a:schemeClr val="tx1">
                    <a:lumMod val="65000"/>
                    <a:lumOff val="35000"/>
                  </a:schemeClr>
                </a:solidFill>
              </a:rPr>
              <a:t>. </a:t>
            </a:r>
            <a:r>
              <a:rPr lang="en-US" sz="1600" dirty="0" err="1">
                <a:solidFill>
                  <a:schemeClr val="tx1">
                    <a:lumMod val="65000"/>
                    <a:lumOff val="35000"/>
                  </a:schemeClr>
                </a:solidFill>
              </a:rPr>
              <a:t>Rowkeys</a:t>
            </a:r>
            <a:r>
              <a:rPr lang="en-US" sz="1600" dirty="0">
                <a:solidFill>
                  <a:schemeClr val="tx1">
                    <a:lumMod val="65000"/>
                    <a:lumOff val="35000"/>
                  </a:schemeClr>
                </a:solidFill>
              </a:rPr>
              <a:t> are unique in a table.</a:t>
            </a:r>
          </a:p>
          <a:p>
            <a:pPr marL="285750" indent="-285750">
              <a:lnSpc>
                <a:spcPts val="2300"/>
              </a:lnSpc>
              <a:spcAft>
                <a:spcPts val="600"/>
              </a:spcAft>
              <a:buClr>
                <a:schemeClr val="accent3"/>
              </a:buClr>
              <a:buFont typeface="Wingdings" panose="05000000000000000000" pitchFamily="2" charset="2"/>
              <a:buChar char="v"/>
            </a:pPr>
            <a:r>
              <a:rPr lang="en-US" sz="1600" i="1" dirty="0">
                <a:solidFill>
                  <a:schemeClr val="tx1">
                    <a:lumMod val="65000"/>
                    <a:lumOff val="35000"/>
                  </a:schemeClr>
                </a:solidFill>
              </a:rPr>
              <a:t>Column Families</a:t>
            </a:r>
            <a:r>
              <a:rPr lang="en-US" sz="1600" dirty="0">
                <a:solidFill>
                  <a:schemeClr val="tx1">
                    <a:lumMod val="65000"/>
                    <a:lumOff val="35000"/>
                  </a:schemeClr>
                </a:solidFill>
              </a:rPr>
              <a:t> – Data in a row are grouped together as Column Families. Each Column Family has one more Columns. </a:t>
            </a:r>
          </a:p>
          <a:p>
            <a:pPr marL="285750" indent="-285750">
              <a:lnSpc>
                <a:spcPts val="2300"/>
              </a:lnSpc>
              <a:spcAft>
                <a:spcPts val="600"/>
              </a:spcAft>
              <a:buClr>
                <a:schemeClr val="accent3"/>
              </a:buClr>
              <a:buFont typeface="Wingdings" panose="05000000000000000000" pitchFamily="2" charset="2"/>
              <a:buChar char="v"/>
            </a:pPr>
            <a:r>
              <a:rPr lang="en-US" sz="1600" i="1" dirty="0">
                <a:solidFill>
                  <a:schemeClr val="tx1">
                    <a:lumMod val="65000"/>
                    <a:lumOff val="35000"/>
                  </a:schemeClr>
                </a:solidFill>
              </a:rPr>
              <a:t>Columns</a:t>
            </a:r>
            <a:r>
              <a:rPr lang="en-US" sz="1600" dirty="0">
                <a:solidFill>
                  <a:schemeClr val="tx1">
                    <a:lumMod val="65000"/>
                    <a:lumOff val="35000"/>
                  </a:schemeClr>
                </a:solidFill>
              </a:rPr>
              <a:t> – A Column is identified by a Column Qualifier that consists of the Column Family name concatenated with the Column name using a colon – example: </a:t>
            </a:r>
            <a:r>
              <a:rPr lang="en-US" sz="1600" dirty="0" err="1">
                <a:solidFill>
                  <a:schemeClr val="tx1">
                    <a:lumMod val="65000"/>
                    <a:lumOff val="35000"/>
                  </a:schemeClr>
                </a:solidFill>
              </a:rPr>
              <a:t>columnfamily:columnname</a:t>
            </a:r>
            <a:r>
              <a:rPr lang="en-US" sz="1600" dirty="0">
                <a:solidFill>
                  <a:schemeClr val="tx1">
                    <a:lumMod val="65000"/>
                    <a:lumOff val="35000"/>
                  </a:schemeClr>
                </a:solidFill>
              </a:rPr>
              <a:t>. Rows within a table can have varied number of Columns or </a:t>
            </a:r>
            <a:r>
              <a:rPr lang="en-US" sz="1600" i="1" dirty="0">
                <a:solidFill>
                  <a:schemeClr val="tx1">
                    <a:lumMod val="65000"/>
                    <a:lumOff val="35000"/>
                  </a:schemeClr>
                </a:solidFill>
              </a:rPr>
              <a:t>missing columns </a:t>
            </a:r>
            <a:r>
              <a:rPr lang="en-US" sz="1600" dirty="0">
                <a:solidFill>
                  <a:schemeClr val="tx1">
                    <a:lumMod val="65000"/>
                    <a:lumOff val="35000"/>
                  </a:schemeClr>
                </a:solidFill>
              </a:rPr>
              <a:t>(sparse tables)</a:t>
            </a:r>
          </a:p>
          <a:p>
            <a:pPr marL="285750" indent="-285750">
              <a:lnSpc>
                <a:spcPts val="2300"/>
              </a:lnSpc>
              <a:spcAft>
                <a:spcPts val="600"/>
              </a:spcAft>
              <a:buClr>
                <a:schemeClr val="accent3"/>
              </a:buClr>
              <a:buFont typeface="Wingdings" panose="05000000000000000000" pitchFamily="2" charset="2"/>
              <a:buChar char="v"/>
            </a:pPr>
            <a:r>
              <a:rPr lang="en-US" sz="1600" i="1" dirty="0">
                <a:solidFill>
                  <a:schemeClr val="tx1">
                    <a:lumMod val="65000"/>
                    <a:lumOff val="35000"/>
                  </a:schemeClr>
                </a:solidFill>
              </a:rPr>
              <a:t>Cell</a:t>
            </a:r>
            <a:r>
              <a:rPr lang="en-US" sz="1600" dirty="0">
                <a:solidFill>
                  <a:schemeClr val="tx1">
                    <a:lumMod val="65000"/>
                    <a:lumOff val="35000"/>
                  </a:schemeClr>
                </a:solidFill>
              </a:rPr>
              <a:t> – A Cell stores data and is essentially a unique combination of </a:t>
            </a:r>
            <a:r>
              <a:rPr lang="en-US" sz="1600" i="1" dirty="0" err="1">
                <a:solidFill>
                  <a:schemeClr val="tx1">
                    <a:lumMod val="65000"/>
                    <a:lumOff val="35000"/>
                  </a:schemeClr>
                </a:solidFill>
              </a:rPr>
              <a:t>rowkey</a:t>
            </a:r>
            <a:r>
              <a:rPr lang="en-US" sz="1600" dirty="0">
                <a:solidFill>
                  <a:schemeClr val="tx1">
                    <a:lumMod val="65000"/>
                    <a:lumOff val="35000"/>
                  </a:schemeClr>
                </a:solidFill>
              </a:rPr>
              <a:t>, Column Family and the Column.</a:t>
            </a:r>
          </a:p>
        </p:txBody>
      </p:sp>
      <p:sp>
        <p:nvSpPr>
          <p:cNvPr id="41" name="TextBox 40"/>
          <p:cNvSpPr txBox="1"/>
          <p:nvPr/>
        </p:nvSpPr>
        <p:spPr>
          <a:xfrm>
            <a:off x="5974669" y="4321660"/>
            <a:ext cx="6116045" cy="1420772"/>
          </a:xfrm>
          <a:prstGeom prst="rect">
            <a:avLst/>
          </a:prstGeom>
          <a:noFill/>
          <a:ln>
            <a:solidFill>
              <a:schemeClr val="accent4"/>
            </a:solidFill>
          </a:ln>
        </p:spPr>
        <p:txBody>
          <a:bodyPr wrap="square" lIns="182880" tIns="146304" rIns="182880" bIns="146304" rtlCol="0">
            <a:noAutofit/>
          </a:bodyPr>
          <a:lstStyle/>
          <a:p>
            <a:pPr marL="285750" indent="-285750">
              <a:lnSpc>
                <a:spcPts val="21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The Customer Column Family is made up 2 columns – Name and City</a:t>
            </a:r>
          </a:p>
          <a:p>
            <a:pPr marL="285750" indent="-285750">
              <a:lnSpc>
                <a:spcPts val="21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Sales Column Families is made up to 2 columns – Product and Amount.</a:t>
            </a:r>
          </a:p>
        </p:txBody>
      </p:sp>
      <p:sp>
        <p:nvSpPr>
          <p:cNvPr id="5" name="Rectangle 4"/>
          <p:cNvSpPr/>
          <p:nvPr/>
        </p:nvSpPr>
        <p:spPr bwMode="auto">
          <a:xfrm>
            <a:off x="5954233" y="1504667"/>
            <a:ext cx="6156916" cy="22835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7" name="Straight Arrow Connector 6"/>
          <p:cNvCxnSpPr>
            <a:stCxn id="41" idx="0"/>
            <a:endCxn id="5" idx="2"/>
          </p:cNvCxnSpPr>
          <p:nvPr/>
        </p:nvCxnSpPr>
        <p:spPr>
          <a:xfrm flipH="1" flipV="1">
            <a:off x="9032691" y="3788186"/>
            <a:ext cx="1" cy="533474"/>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a:xfrm>
            <a:off x="6480325" y="1157819"/>
            <a:ext cx="5104731" cy="361637"/>
          </a:xfrm>
          <a:prstGeom prst="rect">
            <a:avLst/>
          </a:prstGeom>
        </p:spPr>
        <p:txBody>
          <a:bodyPr wrap="none">
            <a:spAutoFit/>
          </a:bodyPr>
          <a:lstStyle/>
          <a:p>
            <a:pPr>
              <a:lnSpc>
                <a:spcPts val="2100"/>
              </a:lnSpc>
              <a:spcAft>
                <a:spcPts val="600"/>
              </a:spcAft>
              <a:buClr>
                <a:schemeClr val="accent3"/>
              </a:buClr>
            </a:pPr>
            <a:r>
              <a:rPr lang="en-US" dirty="0">
                <a:solidFill>
                  <a:schemeClr val="tx1">
                    <a:lumMod val="65000"/>
                    <a:lumOff val="35000"/>
                  </a:schemeClr>
                </a:solidFill>
              </a:rPr>
              <a:t>Table with Customer and Sales Column Families. </a:t>
            </a:r>
          </a:p>
        </p:txBody>
      </p:sp>
    </p:spTree>
    <p:extLst>
      <p:ext uri="{BB962C8B-B14F-4D97-AF65-F5344CB8AC3E}">
        <p14:creationId xmlns:p14="http://schemas.microsoft.com/office/powerpoint/2010/main" val="226642533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HBase: Key Components</a:t>
            </a:r>
          </a:p>
        </p:txBody>
      </p:sp>
      <p:sp>
        <p:nvSpPr>
          <p:cNvPr id="130" name="Slide Number Placeholder 129"/>
          <p:cNvSpPr>
            <a:spLocks noGrp="1"/>
          </p:cNvSpPr>
          <p:nvPr>
            <p:ph type="sldNum" sz="quarter" idx="11"/>
          </p:nvPr>
        </p:nvSpPr>
        <p:spPr/>
        <p:txBody>
          <a:bodyPr/>
          <a:lstStyle/>
          <a:p>
            <a:fld id="{F8A0AC42-AA1D-4944-8D96-660DE70C7E1B}" type="slidenum">
              <a:rPr lang="en-IN"/>
              <a:pPr/>
              <a:t>55</a:t>
            </a:fld>
            <a:endParaRPr lang="en-IN" dirty="0"/>
          </a:p>
        </p:txBody>
      </p:sp>
      <p:sp>
        <p:nvSpPr>
          <p:cNvPr id="12" name="Rectangle 11"/>
          <p:cNvSpPr/>
          <p:nvPr/>
        </p:nvSpPr>
        <p:spPr>
          <a:xfrm>
            <a:off x="316186" y="1361378"/>
            <a:ext cx="2742509" cy="4066241"/>
          </a:xfrm>
          <a:prstGeom prst="rect">
            <a:avLst/>
          </a:prstGeom>
        </p:spPr>
        <p:txBody>
          <a:bodyPr wrap="square">
            <a:spAutoFit/>
          </a:bodyPr>
          <a:lstStyle/>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a:solidFill>
                  <a:schemeClr val="tx1">
                    <a:lumMod val="65000"/>
                    <a:lumOff val="35000"/>
                  </a:schemeClr>
                </a:solidFill>
                <a:ea typeface="Segoe UI" pitchFamily="34" charset="0"/>
                <a:cs typeface="Segoe UI" pitchFamily="34" charset="0"/>
              </a:rPr>
              <a:t>Clients</a:t>
            </a: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HMaster</a:t>
            </a:r>
            <a:endParaRPr lang="en-IN" sz="2353" dirty="0">
              <a:solidFill>
                <a:schemeClr val="tx1">
                  <a:lumMod val="65000"/>
                  <a:lumOff val="35000"/>
                </a:schemeClr>
              </a:solidFill>
              <a:ea typeface="Segoe UI" pitchFamily="34" charset="0"/>
              <a:cs typeface="Segoe UI" pitchFamily="34" charset="0"/>
            </a:endParaRP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a:solidFill>
                  <a:schemeClr val="tx1">
                    <a:lumMod val="65000"/>
                    <a:lumOff val="35000"/>
                  </a:schemeClr>
                </a:solidFill>
                <a:ea typeface="Segoe UI" pitchFamily="34" charset="0"/>
                <a:cs typeface="Segoe UI" pitchFamily="34" charset="0"/>
              </a:rPr>
              <a:t>Zookeeper</a:t>
            </a: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HRegionServer</a:t>
            </a:r>
            <a:endParaRPr lang="en-IN" sz="2353" dirty="0">
              <a:solidFill>
                <a:schemeClr val="tx1">
                  <a:lumMod val="65000"/>
                  <a:lumOff val="35000"/>
                </a:schemeClr>
              </a:solidFill>
              <a:ea typeface="Segoe UI" pitchFamily="34" charset="0"/>
              <a:cs typeface="Segoe UI" pitchFamily="34" charset="0"/>
            </a:endParaRP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HRegion</a:t>
            </a:r>
            <a:endParaRPr lang="en-IN" sz="2353" dirty="0">
              <a:solidFill>
                <a:schemeClr val="tx1">
                  <a:lumMod val="65000"/>
                  <a:lumOff val="35000"/>
                </a:schemeClr>
              </a:solidFill>
              <a:ea typeface="Segoe UI" pitchFamily="34" charset="0"/>
              <a:cs typeface="Segoe UI" pitchFamily="34" charset="0"/>
            </a:endParaRP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HLog</a:t>
            </a:r>
            <a:endParaRPr lang="en-IN" sz="2353" dirty="0">
              <a:solidFill>
                <a:schemeClr val="tx1">
                  <a:lumMod val="65000"/>
                  <a:lumOff val="35000"/>
                </a:schemeClr>
              </a:solidFill>
              <a:ea typeface="Segoe UI" pitchFamily="34" charset="0"/>
              <a:cs typeface="Segoe UI" pitchFamily="34" charset="0"/>
            </a:endParaRP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MemStore</a:t>
            </a:r>
            <a:endParaRPr lang="en-IN" sz="2353" dirty="0">
              <a:solidFill>
                <a:schemeClr val="tx1">
                  <a:lumMod val="65000"/>
                  <a:lumOff val="35000"/>
                </a:schemeClr>
              </a:solidFill>
              <a:ea typeface="Segoe UI" pitchFamily="34" charset="0"/>
              <a:cs typeface="Segoe UI" pitchFamily="34" charset="0"/>
            </a:endParaRPr>
          </a:p>
          <a:p>
            <a:pPr marL="395812" lvl="1" indent="-342900" defTabSz="913770" fontAlgn="base">
              <a:spcBef>
                <a:spcPts val="600"/>
              </a:spcBef>
              <a:spcAft>
                <a:spcPts val="600"/>
              </a:spcAft>
              <a:buClr>
                <a:srgbClr val="68217A">
                  <a:lumMod val="50000"/>
                </a:srgbClr>
              </a:buClr>
              <a:buFont typeface="Arial" panose="020B0604020202020204" pitchFamily="34" charset="0"/>
              <a:buChar char="•"/>
              <a:tabLst>
                <a:tab pos="645523" algn="l"/>
              </a:tabLst>
            </a:pPr>
            <a:r>
              <a:rPr lang="en-IN" sz="2353" dirty="0" err="1">
                <a:solidFill>
                  <a:schemeClr val="tx1">
                    <a:lumMod val="65000"/>
                    <a:lumOff val="35000"/>
                  </a:schemeClr>
                </a:solidFill>
                <a:ea typeface="Segoe UI" pitchFamily="34" charset="0"/>
                <a:cs typeface="Segoe UI" pitchFamily="34" charset="0"/>
              </a:rPr>
              <a:t>StoreFile</a:t>
            </a:r>
            <a:endParaRPr lang="en-IN" sz="2353" dirty="0">
              <a:solidFill>
                <a:schemeClr val="tx1">
                  <a:lumMod val="65000"/>
                  <a:lumOff val="35000"/>
                </a:schemeClr>
              </a:solidFill>
              <a:ea typeface="Segoe UI" pitchFamily="34" charset="0"/>
              <a:cs typeface="Segoe UI" pitchFamily="34" charset="0"/>
            </a:endParaRPr>
          </a:p>
        </p:txBody>
      </p:sp>
      <p:sp>
        <p:nvSpPr>
          <p:cNvPr id="2" name="TextBox 1"/>
          <p:cNvSpPr txBox="1"/>
          <p:nvPr/>
        </p:nvSpPr>
        <p:spPr>
          <a:xfrm>
            <a:off x="6626501" y="6017484"/>
            <a:ext cx="2998382" cy="420258"/>
          </a:xfrm>
          <a:prstGeom prst="rect">
            <a:avLst/>
          </a:prstGeom>
          <a:noFill/>
        </p:spPr>
        <p:txBody>
          <a:bodyPr wrap="none" lIns="182880" tIns="146304" rIns="182880" bIns="146304" rtlCol="0">
            <a:noAutofit/>
          </a:bodyPr>
          <a:lstStyle/>
          <a:p>
            <a:pPr>
              <a:lnSpc>
                <a:spcPct val="90000"/>
              </a:lnSpc>
              <a:spcAft>
                <a:spcPts val="600"/>
              </a:spcAft>
            </a:pPr>
            <a:r>
              <a:rPr lang="en-US" sz="1400" dirty="0" err="1">
                <a:solidFill>
                  <a:schemeClr val="bg2">
                    <a:lumMod val="25000"/>
                  </a:schemeClr>
                </a:solidFill>
              </a:rPr>
              <a:t>HFiles</a:t>
            </a:r>
            <a:r>
              <a:rPr lang="en-US" sz="1400" dirty="0">
                <a:solidFill>
                  <a:schemeClr val="bg2">
                    <a:lumMod val="25000"/>
                  </a:schemeClr>
                </a:solidFill>
              </a:rPr>
              <a:t> and </a:t>
            </a:r>
            <a:r>
              <a:rPr lang="en-US" sz="1400" dirty="0" err="1">
                <a:solidFill>
                  <a:schemeClr val="bg2">
                    <a:lumMod val="25000"/>
                  </a:schemeClr>
                </a:solidFill>
              </a:rPr>
              <a:t>HLogs</a:t>
            </a:r>
            <a:r>
              <a:rPr lang="en-US" sz="1400" dirty="0">
                <a:solidFill>
                  <a:schemeClr val="bg2">
                    <a:lumMod val="25000"/>
                  </a:schemeClr>
                </a:solidFill>
              </a:rPr>
              <a:t> are stored in HDFS</a:t>
            </a:r>
          </a:p>
        </p:txBody>
      </p:sp>
      <p:grpSp>
        <p:nvGrpSpPr>
          <p:cNvPr id="9" name="Group 8"/>
          <p:cNvGrpSpPr/>
          <p:nvPr/>
        </p:nvGrpSpPr>
        <p:grpSpPr>
          <a:xfrm>
            <a:off x="3613980" y="1269344"/>
            <a:ext cx="8308470" cy="4787755"/>
            <a:chOff x="4057607" y="1201239"/>
            <a:chExt cx="8308470" cy="4787755"/>
          </a:xfrm>
        </p:grpSpPr>
        <p:sp>
          <p:nvSpPr>
            <p:cNvPr id="10" name="Rectangle 9"/>
            <p:cNvSpPr/>
            <p:nvPr/>
          </p:nvSpPr>
          <p:spPr bwMode="auto">
            <a:xfrm>
              <a:off x="4057607" y="1201239"/>
              <a:ext cx="8308470" cy="478775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Rounded Rectangle 10"/>
            <p:cNvSpPr/>
            <p:nvPr/>
          </p:nvSpPr>
          <p:spPr bwMode="auto">
            <a:xfrm>
              <a:off x="4135435" y="2816533"/>
              <a:ext cx="877078" cy="1418253"/>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5766516" y="1369271"/>
              <a:ext cx="867747" cy="4459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ounded Rectangle 13"/>
            <p:cNvSpPr/>
            <p:nvPr/>
          </p:nvSpPr>
          <p:spPr bwMode="auto">
            <a:xfrm>
              <a:off x="7503869" y="1436893"/>
              <a:ext cx="905325" cy="87707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5" name="Rounded Rectangle 14"/>
            <p:cNvSpPr/>
            <p:nvPr/>
          </p:nvSpPr>
          <p:spPr bwMode="auto">
            <a:xfrm>
              <a:off x="7503869" y="2538966"/>
              <a:ext cx="905325" cy="862930"/>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Rounded Rectangle 15"/>
            <p:cNvSpPr/>
            <p:nvPr/>
          </p:nvSpPr>
          <p:spPr bwMode="auto">
            <a:xfrm>
              <a:off x="7503869" y="3722230"/>
              <a:ext cx="905325" cy="843278"/>
            </a:xfrm>
            <a:prstGeom prst="roundRect">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7" name="Rounded Rectangle 16"/>
            <p:cNvSpPr/>
            <p:nvPr/>
          </p:nvSpPr>
          <p:spPr bwMode="auto">
            <a:xfrm>
              <a:off x="7503869" y="4784660"/>
              <a:ext cx="3688006" cy="965187"/>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8" name="Rounded Rectangle 17"/>
            <p:cNvSpPr/>
            <p:nvPr/>
          </p:nvSpPr>
          <p:spPr bwMode="auto">
            <a:xfrm>
              <a:off x="9469474" y="2542781"/>
              <a:ext cx="2592068" cy="855300"/>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ounded Rectangle 18"/>
            <p:cNvSpPr/>
            <p:nvPr/>
          </p:nvSpPr>
          <p:spPr bwMode="auto">
            <a:xfrm>
              <a:off x="5858550" y="4579903"/>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chemeClr val="bg1"/>
                </a:solidFill>
                <a:latin typeface="+mj-lt"/>
                <a:ea typeface="Segoe UI" pitchFamily="34" charset="0"/>
                <a:cs typeface="Segoe UI" pitchFamily="34" charset="0"/>
              </a:endParaRPr>
            </a:p>
          </p:txBody>
        </p:sp>
        <p:sp>
          <p:nvSpPr>
            <p:cNvPr id="20" name="Rounded Rectangle 19"/>
            <p:cNvSpPr/>
            <p:nvPr/>
          </p:nvSpPr>
          <p:spPr bwMode="auto">
            <a:xfrm>
              <a:off x="5868110" y="5156412"/>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TextBox 20"/>
            <p:cNvSpPr txBox="1"/>
            <p:nvPr/>
          </p:nvSpPr>
          <p:spPr>
            <a:xfrm>
              <a:off x="5926569" y="4574255"/>
              <a:ext cx="404647" cy="487000"/>
            </a:xfrm>
            <a:prstGeom prst="rect">
              <a:avLst/>
            </a:prstGeom>
            <a:noFill/>
          </p:spPr>
          <p:txBody>
            <a:bodyPr wrap="none" lIns="91440" tIns="0" rIns="0" bIns="0" rtlCol="0" anchor="ctr">
              <a:noAutofit/>
            </a:bodyPr>
            <a:lstStyle/>
            <a:p>
              <a:pPr>
                <a:lnSpc>
                  <a:spcPct val="50000"/>
                </a:lnSpc>
                <a:spcAft>
                  <a:spcPts val="600"/>
                </a:spcAft>
              </a:pPr>
              <a:r>
                <a:rPr lang="en-US" sz="1100" dirty="0">
                  <a:solidFill>
                    <a:schemeClr val="bg1"/>
                  </a:solidFill>
                </a:rPr>
                <a:t>Log</a:t>
              </a:r>
            </a:p>
            <a:p>
              <a:pPr>
                <a:lnSpc>
                  <a:spcPct val="50000"/>
                </a:lnSpc>
                <a:spcAft>
                  <a:spcPts val="600"/>
                </a:spcAft>
              </a:pPr>
              <a:r>
                <a:rPr lang="en-US" sz="1100" dirty="0">
                  <a:solidFill>
                    <a:schemeClr val="bg1"/>
                  </a:solidFill>
                </a:rPr>
                <a:t>Flusher</a:t>
              </a:r>
            </a:p>
          </p:txBody>
        </p:sp>
        <p:sp>
          <p:nvSpPr>
            <p:cNvPr id="22" name="TextBox 21"/>
            <p:cNvSpPr txBox="1"/>
            <p:nvPr/>
          </p:nvSpPr>
          <p:spPr>
            <a:xfrm>
              <a:off x="5897621" y="5141512"/>
              <a:ext cx="605534" cy="487000"/>
            </a:xfrm>
            <a:prstGeom prst="rect">
              <a:avLst/>
            </a:prstGeom>
            <a:noFill/>
          </p:spPr>
          <p:txBody>
            <a:bodyPr wrap="none" lIns="182880" tIns="146304" rIns="182880" bIns="146304" rtlCol="0">
              <a:noAutofit/>
            </a:bodyPr>
            <a:lstStyle/>
            <a:p>
              <a:pPr algn="ctr">
                <a:lnSpc>
                  <a:spcPct val="50000"/>
                </a:lnSpc>
                <a:spcAft>
                  <a:spcPts val="600"/>
                </a:spcAft>
              </a:pPr>
              <a:r>
                <a:rPr lang="en-US" sz="1100" dirty="0">
                  <a:solidFill>
                    <a:schemeClr val="bg1"/>
                  </a:solidFill>
                </a:rPr>
                <a:t>Log</a:t>
              </a:r>
            </a:p>
            <a:p>
              <a:pPr algn="ctr">
                <a:lnSpc>
                  <a:spcPct val="50000"/>
                </a:lnSpc>
                <a:spcAft>
                  <a:spcPts val="600"/>
                </a:spcAft>
              </a:pPr>
              <a:r>
                <a:rPr lang="en-US" sz="1100" dirty="0">
                  <a:solidFill>
                    <a:schemeClr val="bg1"/>
                  </a:solidFill>
                </a:rPr>
                <a:t>Roller</a:t>
              </a:r>
            </a:p>
          </p:txBody>
        </p:sp>
        <p:sp>
          <p:nvSpPr>
            <p:cNvPr id="23" name="TextBox 22"/>
            <p:cNvSpPr txBox="1"/>
            <p:nvPr/>
          </p:nvSpPr>
          <p:spPr>
            <a:xfrm>
              <a:off x="4057607" y="2816533"/>
              <a:ext cx="914400" cy="875523"/>
            </a:xfrm>
            <a:prstGeom prst="rect">
              <a:avLst/>
            </a:prstGeom>
            <a:noFill/>
          </p:spPr>
          <p:txBody>
            <a:bodyPr wrap="none" lIns="182880" tIns="146304" rIns="182880" bIns="146304" rtlCol="0">
              <a:noAutofit/>
            </a:bodyPr>
            <a:lstStyle/>
            <a:p>
              <a:pPr>
                <a:lnSpc>
                  <a:spcPct val="50000"/>
                </a:lnSpc>
                <a:spcAft>
                  <a:spcPts val="600"/>
                </a:spcAft>
              </a:pPr>
              <a:r>
                <a:rPr lang="en-US" sz="1100" dirty="0">
                  <a:solidFill>
                    <a:schemeClr val="tx1">
                      <a:lumMod val="85000"/>
                      <a:lumOff val="15000"/>
                    </a:schemeClr>
                  </a:solidFill>
                </a:rPr>
                <a:t>Client </a:t>
              </a:r>
            </a:p>
            <a:p>
              <a:pPr>
                <a:lnSpc>
                  <a:spcPct val="50000"/>
                </a:lnSpc>
                <a:spcAft>
                  <a:spcPts val="600"/>
                </a:spcAft>
              </a:pPr>
              <a:endParaRPr lang="en-US" sz="1100" dirty="0">
                <a:solidFill>
                  <a:schemeClr val="tx1">
                    <a:lumMod val="85000"/>
                    <a:lumOff val="15000"/>
                  </a:schemeClr>
                </a:solidFill>
              </a:endParaRPr>
            </a:p>
            <a:p>
              <a:pPr>
                <a:lnSpc>
                  <a:spcPct val="50000"/>
                </a:lnSpc>
                <a:spcAft>
                  <a:spcPts val="600"/>
                </a:spcAft>
              </a:pPr>
              <a:endParaRPr lang="en-US" sz="1100" dirty="0">
                <a:solidFill>
                  <a:schemeClr val="tx1">
                    <a:lumMod val="85000"/>
                    <a:lumOff val="15000"/>
                  </a:schemeClr>
                </a:solidFill>
              </a:endParaRPr>
            </a:p>
            <a:p>
              <a:pPr>
                <a:lnSpc>
                  <a:spcPct val="50000"/>
                </a:lnSpc>
                <a:spcAft>
                  <a:spcPts val="600"/>
                </a:spcAft>
              </a:pPr>
              <a:endParaRPr lang="en-US" sz="1100" dirty="0">
                <a:solidFill>
                  <a:schemeClr val="tx1">
                    <a:lumMod val="85000"/>
                    <a:lumOff val="15000"/>
                  </a:schemeClr>
                </a:solidFill>
              </a:endParaRPr>
            </a:p>
            <a:p>
              <a:pPr>
                <a:lnSpc>
                  <a:spcPct val="50000"/>
                </a:lnSpc>
                <a:spcAft>
                  <a:spcPts val="600"/>
                </a:spcAft>
              </a:pPr>
              <a:endParaRPr lang="en-US" sz="1100" dirty="0">
                <a:solidFill>
                  <a:schemeClr val="tx1">
                    <a:lumMod val="85000"/>
                    <a:lumOff val="15000"/>
                  </a:schemeClr>
                </a:solidFill>
              </a:endParaRPr>
            </a:p>
            <a:p>
              <a:pPr marL="182880" indent="-182880">
                <a:lnSpc>
                  <a:spcPct val="50000"/>
                </a:lnSpc>
                <a:spcAft>
                  <a:spcPts val="600"/>
                </a:spcAft>
                <a:buFontTx/>
                <a:buChar char="-"/>
              </a:pPr>
              <a:r>
                <a:rPr lang="en-US" sz="1100" dirty="0">
                  <a:solidFill>
                    <a:schemeClr val="tx1">
                      <a:lumMod val="85000"/>
                      <a:lumOff val="15000"/>
                    </a:schemeClr>
                  </a:solidFill>
                </a:rPr>
                <a:t>put()</a:t>
              </a:r>
            </a:p>
            <a:p>
              <a:pPr marL="91440" indent="-182880">
                <a:lnSpc>
                  <a:spcPct val="50000"/>
                </a:lnSpc>
                <a:spcAft>
                  <a:spcPts val="600"/>
                </a:spcAft>
                <a:buFontTx/>
                <a:buChar char="-"/>
              </a:pPr>
              <a:r>
                <a:rPr lang="en-US" sz="1100" dirty="0">
                  <a:solidFill>
                    <a:schemeClr val="tx1">
                      <a:lumMod val="85000"/>
                      <a:lumOff val="15000"/>
                    </a:schemeClr>
                  </a:solidFill>
                </a:rPr>
                <a:t>delete()</a:t>
              </a:r>
            </a:p>
            <a:p>
              <a:pPr marL="91440" indent="-182880">
                <a:lnSpc>
                  <a:spcPct val="50000"/>
                </a:lnSpc>
                <a:spcAft>
                  <a:spcPts val="600"/>
                </a:spcAft>
                <a:buFontTx/>
                <a:buChar char="-"/>
              </a:pPr>
              <a:r>
                <a:rPr lang="en-US" sz="1100" dirty="0" err="1">
                  <a:solidFill>
                    <a:schemeClr val="tx1">
                      <a:lumMod val="85000"/>
                      <a:lumOff val="15000"/>
                    </a:schemeClr>
                  </a:solidFill>
                </a:rPr>
                <a:t>incr</a:t>
              </a:r>
              <a:r>
                <a:rPr lang="en-US" sz="1100" dirty="0">
                  <a:solidFill>
                    <a:schemeClr val="tx1">
                      <a:lumMod val="85000"/>
                      <a:lumOff val="15000"/>
                    </a:schemeClr>
                  </a:solidFill>
                </a:rPr>
                <a:t>()</a:t>
              </a:r>
            </a:p>
          </p:txBody>
        </p:sp>
        <p:pic>
          <p:nvPicPr>
            <p:cNvPr id="2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184" t="43995" r="89884" b="54061"/>
            <a:stretch/>
          </p:blipFill>
          <p:spPr bwMode="auto">
            <a:xfrm>
              <a:off x="4241647" y="3326841"/>
              <a:ext cx="622590" cy="117470"/>
            </a:xfrm>
            <a:prstGeom prst="rect">
              <a:avLst/>
            </a:prstGeom>
            <a:solidFill>
              <a:schemeClr val="accent2">
                <a:lumMod val="75000"/>
              </a:schemeClr>
            </a:solidFill>
            <a:ln>
              <a:solidFill>
                <a:schemeClr val="tx2"/>
              </a:solidFill>
            </a:ln>
          </p:spPr>
        </p:pic>
        <p:sp>
          <p:nvSpPr>
            <p:cNvPr id="25" name="TextBox 24"/>
            <p:cNvSpPr txBox="1"/>
            <p:nvPr/>
          </p:nvSpPr>
          <p:spPr>
            <a:xfrm rot="16200000">
              <a:off x="5921673" y="3372717"/>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err="1">
                  <a:solidFill>
                    <a:schemeClr val="bg1"/>
                  </a:solidFill>
                </a:rPr>
                <a:t>HRegionServer</a:t>
              </a:r>
              <a:r>
                <a:rPr lang="en-US" sz="1400" dirty="0">
                  <a:solidFill>
                    <a:schemeClr val="bg1"/>
                  </a:solidFill>
                </a:rPr>
                <a:t> </a:t>
              </a:r>
            </a:p>
          </p:txBody>
        </p:sp>
        <p:cxnSp>
          <p:nvCxnSpPr>
            <p:cNvPr id="26" name="Straight Connector 25"/>
            <p:cNvCxnSpPr/>
            <p:nvPr/>
          </p:nvCxnSpPr>
          <p:spPr>
            <a:xfrm>
              <a:off x="5354612" y="1280322"/>
              <a:ext cx="49236" cy="4708672"/>
            </a:xfrm>
            <a:prstGeom prst="line">
              <a:avLst/>
            </a:prstGeom>
            <a:ln w="19050">
              <a:solidFill>
                <a:srgbClr val="82CAFF"/>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049522" y="3223982"/>
              <a:ext cx="684321" cy="549066"/>
              <a:chOff x="5049522" y="3223982"/>
              <a:chExt cx="684321" cy="549066"/>
            </a:xfrm>
          </p:grpSpPr>
          <p:sp>
            <p:nvSpPr>
              <p:cNvPr id="132" name="Right Arrow 131"/>
              <p:cNvSpPr/>
              <p:nvPr/>
            </p:nvSpPr>
            <p:spPr bwMode="auto">
              <a:xfrm>
                <a:off x="5049522" y="3223982"/>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3" name="Rectangle 132"/>
              <p:cNvSpPr/>
              <p:nvPr/>
            </p:nvSpPr>
            <p:spPr bwMode="auto">
              <a:xfrm>
                <a:off x="5486351" y="3442782"/>
                <a:ext cx="98472" cy="113835"/>
              </a:xfrm>
              <a:prstGeom prst="rect">
                <a:avLst/>
              </a:prstGeom>
              <a:solidFill>
                <a:schemeClr val="accent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4" name="Rectangle 133"/>
              <p:cNvSpPr/>
              <p:nvPr/>
            </p:nvSpPr>
            <p:spPr bwMode="auto">
              <a:xfrm>
                <a:off x="5114876" y="3442782"/>
                <a:ext cx="98472" cy="113835"/>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5" name="Rectangle 134"/>
              <p:cNvSpPr/>
              <p:nvPr/>
            </p:nvSpPr>
            <p:spPr bwMode="auto">
              <a:xfrm>
                <a:off x="5305376" y="3442782"/>
                <a:ext cx="98472" cy="113835"/>
              </a:xfrm>
              <a:prstGeom prst="rect">
                <a:avLst/>
              </a:prstGeom>
              <a:solidFill>
                <a:srgbClr val="4D828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8" name="Group 27"/>
            <p:cNvGrpSpPr/>
            <p:nvPr/>
          </p:nvGrpSpPr>
          <p:grpSpPr>
            <a:xfrm>
              <a:off x="6720277" y="1600898"/>
              <a:ext cx="734651" cy="2817504"/>
              <a:chOff x="6720277" y="1600898"/>
              <a:chExt cx="734651" cy="2817504"/>
            </a:xfrm>
          </p:grpSpPr>
          <p:grpSp>
            <p:nvGrpSpPr>
              <p:cNvPr id="116" name="Group 115"/>
              <p:cNvGrpSpPr/>
              <p:nvPr/>
            </p:nvGrpSpPr>
            <p:grpSpPr>
              <a:xfrm>
                <a:off x="6720277" y="1600898"/>
                <a:ext cx="734651" cy="549066"/>
                <a:chOff x="4999192" y="3171818"/>
                <a:chExt cx="734651" cy="549066"/>
              </a:xfrm>
            </p:grpSpPr>
            <p:sp>
              <p:nvSpPr>
                <p:cNvPr id="127" name="Right Arrow 126"/>
                <p:cNvSpPr/>
                <p:nvPr/>
              </p:nvSpPr>
              <p:spPr bwMode="auto">
                <a:xfrm>
                  <a:off x="4999192" y="3171818"/>
                  <a:ext cx="73465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8" name="Rectangle 127"/>
                <p:cNvSpPr/>
                <p:nvPr/>
              </p:nvSpPr>
              <p:spPr bwMode="auto">
                <a:xfrm>
                  <a:off x="5486351" y="3389434"/>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9" name="Rectangle 128"/>
                <p:cNvSpPr/>
                <p:nvPr/>
              </p:nvSpPr>
              <p:spPr bwMode="auto">
                <a:xfrm>
                  <a:off x="51148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1" name="Rectangle 130"/>
                <p:cNvSpPr/>
                <p:nvPr/>
              </p:nvSpPr>
              <p:spPr bwMode="auto">
                <a:xfrm>
                  <a:off x="53053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17" name="Group 116"/>
              <p:cNvGrpSpPr/>
              <p:nvPr/>
            </p:nvGrpSpPr>
            <p:grpSpPr>
              <a:xfrm>
                <a:off x="6733536" y="2695898"/>
                <a:ext cx="684321" cy="549066"/>
                <a:chOff x="5049522" y="3184460"/>
                <a:chExt cx="684321" cy="549066"/>
              </a:xfrm>
            </p:grpSpPr>
            <p:sp>
              <p:nvSpPr>
                <p:cNvPr id="123" name="Right Arrow 122"/>
                <p:cNvSpPr/>
                <p:nvPr/>
              </p:nvSpPr>
              <p:spPr bwMode="auto">
                <a:xfrm>
                  <a:off x="5049522" y="3184460"/>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4" name="Rectangle 123"/>
                <p:cNvSpPr/>
                <p:nvPr/>
              </p:nvSpPr>
              <p:spPr bwMode="auto">
                <a:xfrm>
                  <a:off x="5486351"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5" name="Rectangle 124"/>
                <p:cNvSpPr/>
                <p:nvPr/>
              </p:nvSpPr>
              <p:spPr bwMode="auto">
                <a:xfrm>
                  <a:off x="51148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6" name="Rectangle 125"/>
                <p:cNvSpPr/>
                <p:nvPr/>
              </p:nvSpPr>
              <p:spPr bwMode="auto">
                <a:xfrm>
                  <a:off x="53053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18" name="Group 117"/>
              <p:cNvGrpSpPr/>
              <p:nvPr/>
            </p:nvGrpSpPr>
            <p:grpSpPr>
              <a:xfrm>
                <a:off x="6730099" y="3869336"/>
                <a:ext cx="705256" cy="549066"/>
                <a:chOff x="5028588" y="3196792"/>
                <a:chExt cx="705256" cy="549066"/>
              </a:xfrm>
            </p:grpSpPr>
            <p:sp>
              <p:nvSpPr>
                <p:cNvPr id="119" name="Right Arrow 118"/>
                <p:cNvSpPr/>
                <p:nvPr/>
              </p:nvSpPr>
              <p:spPr bwMode="auto">
                <a:xfrm>
                  <a:off x="5028588" y="3196792"/>
                  <a:ext cx="705256"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0" name="Rectangle 119"/>
                <p:cNvSpPr/>
                <p:nvPr/>
              </p:nvSpPr>
              <p:spPr bwMode="auto">
                <a:xfrm>
                  <a:off x="5486351"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1" name="Rectangle 120"/>
                <p:cNvSpPr/>
                <p:nvPr/>
              </p:nvSpPr>
              <p:spPr bwMode="auto">
                <a:xfrm>
                  <a:off x="51148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2" name="Rectangle 121"/>
                <p:cNvSpPr/>
                <p:nvPr/>
              </p:nvSpPr>
              <p:spPr bwMode="auto">
                <a:xfrm>
                  <a:off x="53053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sp>
          <p:nvSpPr>
            <p:cNvPr id="29" name="Down Arrow 28"/>
            <p:cNvSpPr/>
            <p:nvPr/>
          </p:nvSpPr>
          <p:spPr bwMode="auto">
            <a:xfrm>
              <a:off x="8635783" y="1987372"/>
              <a:ext cx="390198" cy="2833750"/>
            </a:xfrm>
            <a:prstGeom prst="downArrow">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30" name="Group 29"/>
            <p:cNvGrpSpPr/>
            <p:nvPr/>
          </p:nvGrpSpPr>
          <p:grpSpPr>
            <a:xfrm>
              <a:off x="8495206" y="1600898"/>
              <a:ext cx="880582" cy="2817504"/>
              <a:chOff x="6630247" y="1594880"/>
              <a:chExt cx="880582" cy="2817504"/>
            </a:xfrm>
          </p:grpSpPr>
          <p:grpSp>
            <p:nvGrpSpPr>
              <p:cNvPr id="101" name="Group 100"/>
              <p:cNvGrpSpPr/>
              <p:nvPr/>
            </p:nvGrpSpPr>
            <p:grpSpPr>
              <a:xfrm>
                <a:off x="6630249" y="1594880"/>
                <a:ext cx="880580" cy="549066"/>
                <a:chOff x="4909164" y="3165800"/>
                <a:chExt cx="880580" cy="549066"/>
              </a:xfrm>
            </p:grpSpPr>
            <p:sp>
              <p:nvSpPr>
                <p:cNvPr id="112" name="Right Arrow 111"/>
                <p:cNvSpPr/>
                <p:nvPr/>
              </p:nvSpPr>
              <p:spPr bwMode="auto">
                <a:xfrm>
                  <a:off x="4909164" y="3165800"/>
                  <a:ext cx="880580"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3" name="Rectangle 112"/>
                <p:cNvSpPr/>
                <p:nvPr/>
              </p:nvSpPr>
              <p:spPr bwMode="auto">
                <a:xfrm>
                  <a:off x="5375182" y="3383416"/>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4" name="Rectangle 113"/>
                <p:cNvSpPr/>
                <p:nvPr/>
              </p:nvSpPr>
              <p:spPr bwMode="auto">
                <a:xfrm>
                  <a:off x="50037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5" name="Rectangle 114"/>
                <p:cNvSpPr/>
                <p:nvPr/>
              </p:nvSpPr>
              <p:spPr bwMode="auto">
                <a:xfrm>
                  <a:off x="51942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02" name="Group 101"/>
              <p:cNvGrpSpPr/>
              <p:nvPr/>
            </p:nvGrpSpPr>
            <p:grpSpPr>
              <a:xfrm>
                <a:off x="6630247" y="2689880"/>
                <a:ext cx="840997" cy="549066"/>
                <a:chOff x="4946233" y="3178442"/>
                <a:chExt cx="840997" cy="549066"/>
              </a:xfrm>
            </p:grpSpPr>
            <p:sp>
              <p:nvSpPr>
                <p:cNvPr id="108" name="Right Arrow 107"/>
                <p:cNvSpPr/>
                <p:nvPr/>
              </p:nvSpPr>
              <p:spPr bwMode="auto">
                <a:xfrm>
                  <a:off x="4946233" y="3178442"/>
                  <a:ext cx="840997"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9" name="Rectangle 108"/>
                <p:cNvSpPr/>
                <p:nvPr/>
              </p:nvSpPr>
              <p:spPr bwMode="auto">
                <a:xfrm>
                  <a:off x="5419955"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0" name="Rectangle 109"/>
                <p:cNvSpPr/>
                <p:nvPr/>
              </p:nvSpPr>
              <p:spPr bwMode="auto">
                <a:xfrm>
                  <a:off x="50484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1" name="Rectangle 110"/>
                <p:cNvSpPr/>
                <p:nvPr/>
              </p:nvSpPr>
              <p:spPr bwMode="auto">
                <a:xfrm>
                  <a:off x="52389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03" name="Group 102"/>
              <p:cNvGrpSpPr/>
              <p:nvPr/>
            </p:nvGrpSpPr>
            <p:grpSpPr>
              <a:xfrm>
                <a:off x="6630248" y="3863318"/>
                <a:ext cx="859679" cy="549066"/>
                <a:chOff x="4928737" y="3190774"/>
                <a:chExt cx="859679" cy="549066"/>
              </a:xfrm>
            </p:grpSpPr>
            <p:sp>
              <p:nvSpPr>
                <p:cNvPr id="104" name="Right Arrow 103"/>
                <p:cNvSpPr/>
                <p:nvPr/>
              </p:nvSpPr>
              <p:spPr bwMode="auto">
                <a:xfrm>
                  <a:off x="4928737" y="3190774"/>
                  <a:ext cx="859679"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5" name="Rectangle 104"/>
                <p:cNvSpPr/>
                <p:nvPr/>
              </p:nvSpPr>
              <p:spPr bwMode="auto">
                <a:xfrm>
                  <a:off x="5396805"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6" name="Rectangle 105"/>
                <p:cNvSpPr/>
                <p:nvPr/>
              </p:nvSpPr>
              <p:spPr bwMode="auto">
                <a:xfrm>
                  <a:off x="50253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7" name="Rectangle 106"/>
                <p:cNvSpPr/>
                <p:nvPr/>
              </p:nvSpPr>
              <p:spPr bwMode="auto">
                <a:xfrm>
                  <a:off x="52158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grpSp>
          <p:nvGrpSpPr>
            <p:cNvPr id="31" name="Group 30"/>
            <p:cNvGrpSpPr/>
            <p:nvPr/>
          </p:nvGrpSpPr>
          <p:grpSpPr>
            <a:xfrm rot="16200000">
              <a:off x="8595691" y="2391801"/>
              <a:ext cx="469947" cy="113835"/>
              <a:chOff x="8853320" y="2030280"/>
              <a:chExt cx="469947" cy="113835"/>
            </a:xfrm>
          </p:grpSpPr>
          <p:sp>
            <p:nvSpPr>
              <p:cNvPr id="98" name="Rectangle 97"/>
              <p:cNvSpPr/>
              <p:nvPr/>
            </p:nvSpPr>
            <p:spPr bwMode="auto">
              <a:xfrm>
                <a:off x="9224795" y="2030280"/>
                <a:ext cx="98472" cy="113835"/>
              </a:xfrm>
              <a:prstGeom prst="rect">
                <a:avLst/>
              </a:prstGeom>
              <a:solidFill>
                <a:schemeClr val="accent4"/>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9" name="Rectangle 98"/>
              <p:cNvSpPr/>
              <p:nvPr/>
            </p:nvSpPr>
            <p:spPr bwMode="auto">
              <a:xfrm>
                <a:off x="88533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0" name="Rectangle 99"/>
              <p:cNvSpPr/>
              <p:nvPr/>
            </p:nvSpPr>
            <p:spPr bwMode="auto">
              <a:xfrm>
                <a:off x="90438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2" name="Group 31"/>
            <p:cNvGrpSpPr/>
            <p:nvPr/>
          </p:nvGrpSpPr>
          <p:grpSpPr>
            <a:xfrm rot="16200000">
              <a:off x="8597248" y="3502111"/>
              <a:ext cx="469947" cy="113835"/>
              <a:chOff x="8816249" y="3112638"/>
              <a:chExt cx="469947" cy="113835"/>
            </a:xfrm>
          </p:grpSpPr>
          <p:sp>
            <p:nvSpPr>
              <p:cNvPr id="95" name="Rectangle 94"/>
              <p:cNvSpPr/>
              <p:nvPr/>
            </p:nvSpPr>
            <p:spPr bwMode="auto">
              <a:xfrm>
                <a:off x="9187724"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6" name="Rectangle 95"/>
              <p:cNvSpPr/>
              <p:nvPr/>
            </p:nvSpPr>
            <p:spPr bwMode="auto">
              <a:xfrm>
                <a:off x="8816249"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7" name="Rectangle 96"/>
              <p:cNvSpPr/>
              <p:nvPr/>
            </p:nvSpPr>
            <p:spPr bwMode="auto">
              <a:xfrm>
                <a:off x="9006749" y="3112638"/>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3" name="Group 32"/>
            <p:cNvGrpSpPr/>
            <p:nvPr/>
          </p:nvGrpSpPr>
          <p:grpSpPr>
            <a:xfrm rot="16200000">
              <a:off x="8690941" y="4445442"/>
              <a:ext cx="279447" cy="113835"/>
              <a:chOff x="9024246" y="4273744"/>
              <a:chExt cx="279447" cy="113835"/>
            </a:xfrm>
          </p:grpSpPr>
          <p:sp>
            <p:nvSpPr>
              <p:cNvPr id="93" name="Rectangle 92"/>
              <p:cNvSpPr/>
              <p:nvPr/>
            </p:nvSpPr>
            <p:spPr bwMode="auto">
              <a:xfrm>
                <a:off x="9205221" y="4273744"/>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4" name="Rectangle 93"/>
              <p:cNvSpPr/>
              <p:nvPr/>
            </p:nvSpPr>
            <p:spPr bwMode="auto">
              <a:xfrm>
                <a:off x="9024246" y="4273744"/>
                <a:ext cx="98472" cy="113835"/>
              </a:xfrm>
              <a:prstGeom prst="rect">
                <a:avLst/>
              </a:prstGeom>
              <a:solidFill>
                <a:srgbClr val="B957D2"/>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4" name="Group 33"/>
            <p:cNvGrpSpPr/>
            <p:nvPr/>
          </p:nvGrpSpPr>
          <p:grpSpPr>
            <a:xfrm>
              <a:off x="9469474" y="1411557"/>
              <a:ext cx="2592068" cy="905875"/>
              <a:chOff x="9469474" y="1411557"/>
              <a:chExt cx="2592068" cy="905875"/>
            </a:xfrm>
          </p:grpSpPr>
          <p:sp>
            <p:nvSpPr>
              <p:cNvPr id="79" name="Rounded Rectangle 78"/>
              <p:cNvSpPr/>
              <p:nvPr/>
            </p:nvSpPr>
            <p:spPr bwMode="auto">
              <a:xfrm>
                <a:off x="9469474" y="1433431"/>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80" name="Group 79"/>
              <p:cNvGrpSpPr/>
              <p:nvPr/>
            </p:nvGrpSpPr>
            <p:grpSpPr>
              <a:xfrm>
                <a:off x="9546259" y="1411557"/>
                <a:ext cx="995546" cy="312955"/>
                <a:chOff x="9546259" y="1411557"/>
                <a:chExt cx="995546" cy="312955"/>
              </a:xfrm>
            </p:grpSpPr>
            <p:sp>
              <p:nvSpPr>
                <p:cNvPr id="91" name="Flowchart: Alternate Process 90"/>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2" name="TextBox 91"/>
                <p:cNvSpPr txBox="1"/>
                <p:nvPr/>
              </p:nvSpPr>
              <p:spPr>
                <a:xfrm>
                  <a:off x="9608398" y="1411557"/>
                  <a:ext cx="914400" cy="249259"/>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MemStore</a:t>
                  </a:r>
                  <a:endParaRPr lang="en-US" sz="1100" dirty="0">
                    <a:solidFill>
                      <a:schemeClr val="tx1">
                        <a:lumMod val="85000"/>
                        <a:lumOff val="15000"/>
                      </a:schemeClr>
                    </a:solidFill>
                  </a:endParaRPr>
                </a:p>
              </p:txBody>
            </p:sp>
          </p:grpSp>
          <p:grpSp>
            <p:nvGrpSpPr>
              <p:cNvPr id="81" name="Group 80"/>
              <p:cNvGrpSpPr/>
              <p:nvPr/>
            </p:nvGrpSpPr>
            <p:grpSpPr>
              <a:xfrm>
                <a:off x="9565309" y="1679377"/>
                <a:ext cx="1072331" cy="609256"/>
                <a:chOff x="9565309" y="1679377"/>
                <a:chExt cx="1072331" cy="609256"/>
              </a:xfrm>
            </p:grpSpPr>
            <p:sp>
              <p:nvSpPr>
                <p:cNvPr id="87" name="Flowchart: Alternate Process 86"/>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8" name="TextBox 87"/>
                <p:cNvSpPr txBox="1"/>
                <p:nvPr/>
              </p:nvSpPr>
              <p:spPr>
                <a:xfrm>
                  <a:off x="9591689" y="1679377"/>
                  <a:ext cx="914400" cy="332930"/>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StoreFile</a:t>
                  </a:r>
                  <a:endParaRPr lang="en-US" sz="1100" dirty="0">
                    <a:solidFill>
                      <a:schemeClr val="tx1">
                        <a:lumMod val="85000"/>
                        <a:lumOff val="15000"/>
                      </a:schemeClr>
                    </a:solidFill>
                  </a:endParaRPr>
                </a:p>
              </p:txBody>
            </p:sp>
            <p:sp>
              <p:nvSpPr>
                <p:cNvPr id="89" name="Rectangle 88"/>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0" name="TextBox 89"/>
                <p:cNvSpPr txBox="1"/>
                <p:nvPr/>
              </p:nvSpPr>
              <p:spPr>
                <a:xfrm>
                  <a:off x="9723240" y="1997732"/>
                  <a:ext cx="914400" cy="210825"/>
                </a:xfrm>
                <a:prstGeom prst="rect">
                  <a:avLst/>
                </a:prstGeom>
                <a:noFill/>
              </p:spPr>
              <p:txBody>
                <a:bodyPr wrap="none" lIns="182880" tIns="146304" rIns="182880" bIns="146304" rtlCol="0">
                  <a:noAutofit/>
                </a:bodyPr>
                <a:lstStyle/>
                <a:p>
                  <a:pPr>
                    <a:lnSpc>
                      <a:spcPct val="90000"/>
                    </a:lnSpc>
                    <a:spcAft>
                      <a:spcPts val="600"/>
                    </a:spcAft>
                  </a:pPr>
                  <a:r>
                    <a:rPr lang="en-US" sz="1100" dirty="0" err="1">
                      <a:solidFill>
                        <a:schemeClr val="tx1">
                          <a:lumMod val="85000"/>
                          <a:lumOff val="15000"/>
                        </a:schemeClr>
                      </a:solidFill>
                    </a:rPr>
                    <a:t>HFile</a:t>
                  </a:r>
                  <a:endParaRPr lang="en-US" sz="1100" dirty="0">
                    <a:solidFill>
                      <a:schemeClr val="tx1">
                        <a:lumMod val="85000"/>
                        <a:lumOff val="15000"/>
                      </a:schemeClr>
                    </a:solidFill>
                  </a:endParaRPr>
                </a:p>
              </p:txBody>
            </p:sp>
          </p:grpSp>
          <p:grpSp>
            <p:nvGrpSpPr>
              <p:cNvPr id="82" name="Group 81"/>
              <p:cNvGrpSpPr/>
              <p:nvPr/>
            </p:nvGrpSpPr>
            <p:grpSpPr>
              <a:xfrm>
                <a:off x="10623447" y="1679377"/>
                <a:ext cx="1072331" cy="609256"/>
                <a:chOff x="9565309" y="1679377"/>
                <a:chExt cx="1072331" cy="609256"/>
              </a:xfrm>
            </p:grpSpPr>
            <p:sp>
              <p:nvSpPr>
                <p:cNvPr id="83" name="Flowchart: Alternate Process 82"/>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4" name="TextBox 83"/>
                <p:cNvSpPr txBox="1"/>
                <p:nvPr/>
              </p:nvSpPr>
              <p:spPr>
                <a:xfrm>
                  <a:off x="9591689" y="1679377"/>
                  <a:ext cx="914400" cy="332930"/>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StoreFile</a:t>
                  </a:r>
                  <a:endParaRPr lang="en-US" sz="1100" dirty="0">
                    <a:solidFill>
                      <a:schemeClr val="tx1">
                        <a:lumMod val="85000"/>
                        <a:lumOff val="15000"/>
                      </a:schemeClr>
                    </a:solidFill>
                  </a:endParaRPr>
                </a:p>
              </p:txBody>
            </p:sp>
            <p:sp>
              <p:nvSpPr>
                <p:cNvPr id="85" name="Rectangle 84"/>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6" name="TextBox 85"/>
                <p:cNvSpPr txBox="1"/>
                <p:nvPr/>
              </p:nvSpPr>
              <p:spPr>
                <a:xfrm>
                  <a:off x="9723240" y="1997732"/>
                  <a:ext cx="914400" cy="210825"/>
                </a:xfrm>
                <a:prstGeom prst="rect">
                  <a:avLst/>
                </a:prstGeom>
                <a:noFill/>
              </p:spPr>
              <p:txBody>
                <a:bodyPr wrap="none" lIns="182880" tIns="146304" rIns="182880" bIns="146304" rtlCol="0">
                  <a:noAutofit/>
                </a:bodyPr>
                <a:lstStyle/>
                <a:p>
                  <a:pPr>
                    <a:lnSpc>
                      <a:spcPct val="90000"/>
                    </a:lnSpc>
                    <a:spcAft>
                      <a:spcPts val="600"/>
                    </a:spcAft>
                  </a:pPr>
                  <a:r>
                    <a:rPr lang="en-US" sz="1100" dirty="0" err="1">
                      <a:solidFill>
                        <a:schemeClr val="tx1">
                          <a:lumMod val="85000"/>
                          <a:lumOff val="15000"/>
                        </a:schemeClr>
                      </a:solidFill>
                    </a:rPr>
                    <a:t>HFile</a:t>
                  </a:r>
                  <a:endParaRPr lang="en-US" sz="1100" dirty="0">
                    <a:solidFill>
                      <a:schemeClr val="tx1">
                        <a:lumMod val="85000"/>
                        <a:lumOff val="15000"/>
                      </a:schemeClr>
                    </a:solidFill>
                  </a:endParaRPr>
                </a:p>
              </p:txBody>
            </p:sp>
          </p:grpSp>
        </p:grpSp>
        <p:grpSp>
          <p:nvGrpSpPr>
            <p:cNvPr id="35" name="Group 34"/>
            <p:cNvGrpSpPr/>
            <p:nvPr/>
          </p:nvGrpSpPr>
          <p:grpSpPr>
            <a:xfrm>
              <a:off x="9644274" y="2688063"/>
              <a:ext cx="1072331" cy="609256"/>
              <a:chOff x="9565309" y="1679377"/>
              <a:chExt cx="1072331" cy="609256"/>
            </a:xfrm>
          </p:grpSpPr>
          <p:sp>
            <p:nvSpPr>
              <p:cNvPr id="75" name="Flowchart: Alternate Process 7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6" name="TextBox 75"/>
              <p:cNvSpPr txBox="1"/>
              <p:nvPr/>
            </p:nvSpPr>
            <p:spPr>
              <a:xfrm>
                <a:off x="9591689" y="1679377"/>
                <a:ext cx="914400" cy="332930"/>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StoreFile</a:t>
                </a:r>
                <a:endParaRPr lang="en-US" sz="1100" dirty="0">
                  <a:solidFill>
                    <a:schemeClr val="tx1">
                      <a:lumMod val="85000"/>
                      <a:lumOff val="15000"/>
                    </a:schemeClr>
                  </a:solidFill>
                </a:endParaRPr>
              </a:p>
            </p:txBody>
          </p:sp>
          <p:sp>
            <p:nvSpPr>
              <p:cNvPr id="77" name="Rectangle 7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8" name="TextBox 77"/>
              <p:cNvSpPr txBox="1"/>
              <p:nvPr/>
            </p:nvSpPr>
            <p:spPr>
              <a:xfrm>
                <a:off x="9723240" y="1997732"/>
                <a:ext cx="914400" cy="210825"/>
              </a:xfrm>
              <a:prstGeom prst="rect">
                <a:avLst/>
              </a:prstGeom>
              <a:noFill/>
            </p:spPr>
            <p:txBody>
              <a:bodyPr wrap="none" lIns="182880" tIns="146304" rIns="182880" bIns="146304" rtlCol="0">
                <a:noAutofit/>
              </a:bodyPr>
              <a:lstStyle/>
              <a:p>
                <a:pPr>
                  <a:lnSpc>
                    <a:spcPct val="90000"/>
                  </a:lnSpc>
                  <a:spcAft>
                    <a:spcPts val="600"/>
                  </a:spcAft>
                </a:pPr>
                <a:r>
                  <a:rPr lang="en-US" sz="1100" dirty="0" err="1">
                    <a:solidFill>
                      <a:schemeClr val="tx1">
                        <a:lumMod val="85000"/>
                        <a:lumOff val="15000"/>
                      </a:schemeClr>
                    </a:solidFill>
                  </a:rPr>
                  <a:t>HFile</a:t>
                </a:r>
                <a:endParaRPr lang="en-US" sz="1100" dirty="0">
                  <a:solidFill>
                    <a:schemeClr val="tx1">
                      <a:lumMod val="85000"/>
                      <a:lumOff val="15000"/>
                    </a:schemeClr>
                  </a:solidFill>
                </a:endParaRPr>
              </a:p>
            </p:txBody>
          </p:sp>
        </p:grpSp>
        <p:grpSp>
          <p:nvGrpSpPr>
            <p:cNvPr id="36" name="Group 35"/>
            <p:cNvGrpSpPr/>
            <p:nvPr/>
          </p:nvGrpSpPr>
          <p:grpSpPr>
            <a:xfrm>
              <a:off x="9450467" y="3668590"/>
              <a:ext cx="2592068" cy="917280"/>
              <a:chOff x="9469474" y="1411557"/>
              <a:chExt cx="2592068" cy="917280"/>
            </a:xfrm>
          </p:grpSpPr>
          <p:sp>
            <p:nvSpPr>
              <p:cNvPr id="61" name="Rounded Rectangle 60"/>
              <p:cNvSpPr/>
              <p:nvPr/>
            </p:nvSpPr>
            <p:spPr bwMode="auto">
              <a:xfrm>
                <a:off x="9469474" y="1444836"/>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62" name="Group 61"/>
              <p:cNvGrpSpPr/>
              <p:nvPr/>
            </p:nvGrpSpPr>
            <p:grpSpPr>
              <a:xfrm>
                <a:off x="9546259" y="1411557"/>
                <a:ext cx="995546" cy="312955"/>
                <a:chOff x="9546259" y="1411557"/>
                <a:chExt cx="995546" cy="312955"/>
              </a:xfrm>
            </p:grpSpPr>
            <p:sp>
              <p:nvSpPr>
                <p:cNvPr id="73" name="Flowchart: Alternate Process 72"/>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4" name="TextBox 73"/>
                <p:cNvSpPr txBox="1"/>
                <p:nvPr/>
              </p:nvSpPr>
              <p:spPr>
                <a:xfrm>
                  <a:off x="9627405" y="1411557"/>
                  <a:ext cx="914400" cy="249259"/>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MemStore</a:t>
                  </a:r>
                  <a:endParaRPr lang="en-US" sz="1100" dirty="0">
                    <a:solidFill>
                      <a:schemeClr val="tx1">
                        <a:lumMod val="85000"/>
                        <a:lumOff val="15000"/>
                      </a:schemeClr>
                    </a:solidFill>
                  </a:endParaRPr>
                </a:p>
              </p:txBody>
            </p:sp>
          </p:grpSp>
          <p:grpSp>
            <p:nvGrpSpPr>
              <p:cNvPr id="63" name="Group 62"/>
              <p:cNvGrpSpPr/>
              <p:nvPr/>
            </p:nvGrpSpPr>
            <p:grpSpPr>
              <a:xfrm>
                <a:off x="9565309" y="1679377"/>
                <a:ext cx="1072331" cy="609256"/>
                <a:chOff x="9565309" y="1679377"/>
                <a:chExt cx="1072331" cy="609256"/>
              </a:xfrm>
            </p:grpSpPr>
            <p:sp>
              <p:nvSpPr>
                <p:cNvPr id="69" name="Flowchart: Alternate Process 68"/>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0" name="TextBox 69"/>
                <p:cNvSpPr txBox="1"/>
                <p:nvPr/>
              </p:nvSpPr>
              <p:spPr>
                <a:xfrm>
                  <a:off x="9591689" y="1679377"/>
                  <a:ext cx="914400" cy="332930"/>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StoreFile</a:t>
                  </a:r>
                  <a:endParaRPr lang="en-US" sz="1100" dirty="0">
                    <a:solidFill>
                      <a:schemeClr val="tx1">
                        <a:lumMod val="85000"/>
                        <a:lumOff val="15000"/>
                      </a:schemeClr>
                    </a:solidFill>
                  </a:endParaRPr>
                </a:p>
              </p:txBody>
            </p:sp>
            <p:sp>
              <p:nvSpPr>
                <p:cNvPr id="71" name="Rectangle 70"/>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72" name="TextBox 71"/>
                <p:cNvSpPr txBox="1"/>
                <p:nvPr/>
              </p:nvSpPr>
              <p:spPr>
                <a:xfrm>
                  <a:off x="9723240" y="1997732"/>
                  <a:ext cx="914400" cy="210825"/>
                </a:xfrm>
                <a:prstGeom prst="rect">
                  <a:avLst/>
                </a:prstGeom>
                <a:noFill/>
              </p:spPr>
              <p:txBody>
                <a:bodyPr wrap="none" lIns="182880" tIns="146304" rIns="182880" bIns="146304" rtlCol="0">
                  <a:noAutofit/>
                </a:bodyPr>
                <a:lstStyle/>
                <a:p>
                  <a:pPr>
                    <a:lnSpc>
                      <a:spcPct val="90000"/>
                    </a:lnSpc>
                    <a:spcAft>
                      <a:spcPts val="600"/>
                    </a:spcAft>
                  </a:pPr>
                  <a:r>
                    <a:rPr lang="en-US" sz="1100" dirty="0" err="1">
                      <a:solidFill>
                        <a:schemeClr val="tx1">
                          <a:lumMod val="85000"/>
                          <a:lumOff val="15000"/>
                        </a:schemeClr>
                      </a:solidFill>
                    </a:rPr>
                    <a:t>HFile</a:t>
                  </a:r>
                  <a:endParaRPr lang="en-US" sz="1100" dirty="0">
                    <a:solidFill>
                      <a:schemeClr val="tx1">
                        <a:lumMod val="85000"/>
                        <a:lumOff val="15000"/>
                      </a:schemeClr>
                    </a:solidFill>
                  </a:endParaRPr>
                </a:p>
              </p:txBody>
            </p:sp>
          </p:grpSp>
          <p:grpSp>
            <p:nvGrpSpPr>
              <p:cNvPr id="64" name="Group 63"/>
              <p:cNvGrpSpPr/>
              <p:nvPr/>
            </p:nvGrpSpPr>
            <p:grpSpPr>
              <a:xfrm>
                <a:off x="10623447" y="1679377"/>
                <a:ext cx="1072331" cy="609256"/>
                <a:chOff x="9565309" y="1679377"/>
                <a:chExt cx="1072331" cy="609256"/>
              </a:xfrm>
            </p:grpSpPr>
            <p:sp>
              <p:nvSpPr>
                <p:cNvPr id="65" name="Flowchart: Alternate Process 6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6" name="TextBox 65"/>
                <p:cNvSpPr txBox="1"/>
                <p:nvPr/>
              </p:nvSpPr>
              <p:spPr>
                <a:xfrm>
                  <a:off x="9591689" y="1679377"/>
                  <a:ext cx="914400" cy="332930"/>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StoreFile</a:t>
                  </a:r>
                  <a:endParaRPr lang="en-US" sz="1100" dirty="0">
                    <a:solidFill>
                      <a:schemeClr val="tx1">
                        <a:lumMod val="85000"/>
                        <a:lumOff val="15000"/>
                      </a:schemeClr>
                    </a:solidFill>
                  </a:endParaRPr>
                </a:p>
              </p:txBody>
            </p:sp>
            <p:sp>
              <p:nvSpPr>
                <p:cNvPr id="67" name="Rectangle 6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8" name="TextBox 67"/>
                <p:cNvSpPr txBox="1"/>
                <p:nvPr/>
              </p:nvSpPr>
              <p:spPr>
                <a:xfrm>
                  <a:off x="9723240" y="1997732"/>
                  <a:ext cx="914400" cy="210825"/>
                </a:xfrm>
                <a:prstGeom prst="rect">
                  <a:avLst/>
                </a:prstGeom>
                <a:noFill/>
              </p:spPr>
              <p:txBody>
                <a:bodyPr wrap="none" lIns="182880" tIns="146304" rIns="182880" bIns="146304" rtlCol="0">
                  <a:noAutofit/>
                </a:bodyPr>
                <a:lstStyle/>
                <a:p>
                  <a:pPr>
                    <a:lnSpc>
                      <a:spcPct val="90000"/>
                    </a:lnSpc>
                    <a:spcAft>
                      <a:spcPts val="600"/>
                    </a:spcAft>
                  </a:pPr>
                  <a:r>
                    <a:rPr lang="en-US" sz="1100" dirty="0" err="1">
                      <a:solidFill>
                        <a:schemeClr val="tx1">
                          <a:lumMod val="85000"/>
                          <a:lumOff val="15000"/>
                        </a:schemeClr>
                      </a:solidFill>
                    </a:rPr>
                    <a:t>HFile</a:t>
                  </a:r>
                  <a:endParaRPr lang="en-US" sz="1100" dirty="0">
                    <a:solidFill>
                      <a:schemeClr val="tx1">
                        <a:lumMod val="85000"/>
                        <a:lumOff val="15000"/>
                      </a:schemeClr>
                    </a:solidFill>
                  </a:endParaRPr>
                </a:p>
              </p:txBody>
            </p:sp>
          </p:grpSp>
        </p:grpSp>
        <p:sp>
          <p:nvSpPr>
            <p:cNvPr id="37" name="Flowchart: Alternate Process 36"/>
            <p:cNvSpPr/>
            <p:nvPr/>
          </p:nvSpPr>
          <p:spPr bwMode="auto">
            <a:xfrm>
              <a:off x="9623052" y="2555474"/>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8" name="TextBox 37"/>
            <p:cNvSpPr txBox="1"/>
            <p:nvPr/>
          </p:nvSpPr>
          <p:spPr>
            <a:xfrm>
              <a:off x="9608398" y="2474277"/>
              <a:ext cx="914400" cy="249259"/>
            </a:xfrm>
            <a:prstGeom prst="rect">
              <a:avLst/>
            </a:prstGeom>
            <a:noFill/>
          </p:spPr>
          <p:txBody>
            <a:bodyPr wrap="none" lIns="182880" tIns="146304" rIns="182880" bIns="146304" rtlCol="0">
              <a:noAutofit/>
            </a:bodyPr>
            <a:lstStyle/>
            <a:p>
              <a:pPr algn="ctr">
                <a:lnSpc>
                  <a:spcPct val="90000"/>
                </a:lnSpc>
                <a:spcAft>
                  <a:spcPts val="600"/>
                </a:spcAft>
              </a:pPr>
              <a:r>
                <a:rPr lang="en-US" sz="1100" dirty="0" err="1">
                  <a:solidFill>
                    <a:schemeClr val="tx1">
                      <a:lumMod val="85000"/>
                      <a:lumOff val="15000"/>
                    </a:schemeClr>
                  </a:solidFill>
                </a:rPr>
                <a:t>MemStore</a:t>
              </a:r>
              <a:endParaRPr lang="en-US" sz="1100" dirty="0">
                <a:solidFill>
                  <a:schemeClr val="tx1">
                    <a:lumMod val="85000"/>
                    <a:lumOff val="15000"/>
                  </a:schemeClr>
                </a:solidFill>
              </a:endParaRPr>
            </a:p>
          </p:txBody>
        </p:sp>
        <p:sp>
          <p:nvSpPr>
            <p:cNvPr id="39" name="TextBox 38"/>
            <p:cNvSpPr txBox="1"/>
            <p:nvPr/>
          </p:nvSpPr>
          <p:spPr>
            <a:xfrm>
              <a:off x="11580936" y="1343606"/>
              <a:ext cx="423001" cy="302818"/>
            </a:xfrm>
            <a:prstGeom prst="rect">
              <a:avLst/>
            </a:prstGeom>
            <a:noFill/>
          </p:spPr>
          <p:txBody>
            <a:bodyPr wrap="none" lIns="182880" tIns="146304" rIns="182880" bIns="146304" rtlCol="0">
              <a:noAutofit/>
            </a:bodyPr>
            <a:lstStyle/>
            <a:p>
              <a:pPr algn="ctr">
                <a:lnSpc>
                  <a:spcPct val="90000"/>
                </a:lnSpc>
                <a:spcAft>
                  <a:spcPts val="600"/>
                </a:spcAft>
              </a:pPr>
              <a:r>
                <a:rPr lang="en-US" sz="1100" dirty="0">
                  <a:solidFill>
                    <a:schemeClr val="tx1">
                      <a:lumMod val="85000"/>
                      <a:lumOff val="15000"/>
                    </a:schemeClr>
                  </a:solidFill>
                </a:rPr>
                <a:t>Store</a:t>
              </a:r>
            </a:p>
          </p:txBody>
        </p:sp>
        <p:sp>
          <p:nvSpPr>
            <p:cNvPr id="40" name="TextBox 39"/>
            <p:cNvSpPr txBox="1"/>
            <p:nvPr/>
          </p:nvSpPr>
          <p:spPr>
            <a:xfrm>
              <a:off x="11580936" y="2449689"/>
              <a:ext cx="423001" cy="302818"/>
            </a:xfrm>
            <a:prstGeom prst="rect">
              <a:avLst/>
            </a:prstGeom>
            <a:noFill/>
          </p:spPr>
          <p:txBody>
            <a:bodyPr wrap="none" lIns="182880" tIns="146304" rIns="182880" bIns="146304" rtlCol="0">
              <a:noAutofit/>
            </a:bodyPr>
            <a:lstStyle/>
            <a:p>
              <a:pPr algn="ctr">
                <a:lnSpc>
                  <a:spcPct val="90000"/>
                </a:lnSpc>
                <a:spcAft>
                  <a:spcPts val="600"/>
                </a:spcAft>
              </a:pPr>
              <a:r>
                <a:rPr lang="en-US" sz="1100" dirty="0">
                  <a:solidFill>
                    <a:schemeClr val="tx1">
                      <a:lumMod val="85000"/>
                      <a:lumOff val="15000"/>
                    </a:schemeClr>
                  </a:solidFill>
                </a:rPr>
                <a:t>Store</a:t>
              </a:r>
            </a:p>
          </p:txBody>
        </p:sp>
        <p:sp>
          <p:nvSpPr>
            <p:cNvPr id="41" name="TextBox 40"/>
            <p:cNvSpPr txBox="1"/>
            <p:nvPr/>
          </p:nvSpPr>
          <p:spPr>
            <a:xfrm>
              <a:off x="11580936" y="3641810"/>
              <a:ext cx="423001" cy="302818"/>
            </a:xfrm>
            <a:prstGeom prst="rect">
              <a:avLst/>
            </a:prstGeom>
            <a:noFill/>
          </p:spPr>
          <p:txBody>
            <a:bodyPr wrap="none" lIns="182880" tIns="146304" rIns="182880" bIns="146304" rtlCol="0">
              <a:noAutofit/>
            </a:bodyPr>
            <a:lstStyle/>
            <a:p>
              <a:pPr algn="ctr">
                <a:lnSpc>
                  <a:spcPct val="90000"/>
                </a:lnSpc>
                <a:spcAft>
                  <a:spcPts val="600"/>
                </a:spcAft>
              </a:pPr>
              <a:r>
                <a:rPr lang="en-US" sz="1100" dirty="0">
                  <a:solidFill>
                    <a:schemeClr val="tx1">
                      <a:lumMod val="85000"/>
                      <a:lumOff val="15000"/>
                    </a:schemeClr>
                  </a:solidFill>
                </a:rPr>
                <a:t>Store</a:t>
              </a:r>
            </a:p>
          </p:txBody>
        </p:sp>
        <p:grpSp>
          <p:nvGrpSpPr>
            <p:cNvPr id="42" name="Group 41"/>
            <p:cNvGrpSpPr/>
            <p:nvPr/>
          </p:nvGrpSpPr>
          <p:grpSpPr>
            <a:xfrm>
              <a:off x="11661290" y="1954955"/>
              <a:ext cx="299827" cy="75818"/>
              <a:chOff x="8251705" y="429863"/>
              <a:chExt cx="299827" cy="75818"/>
            </a:xfrm>
          </p:grpSpPr>
          <p:sp>
            <p:nvSpPr>
              <p:cNvPr id="58" name="Oval 57"/>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9" name="Oval 58"/>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0" name="Oval 59"/>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43" name="Group 42"/>
            <p:cNvGrpSpPr/>
            <p:nvPr/>
          </p:nvGrpSpPr>
          <p:grpSpPr>
            <a:xfrm>
              <a:off x="11640712" y="4249208"/>
              <a:ext cx="299827" cy="75818"/>
              <a:chOff x="8251705" y="429863"/>
              <a:chExt cx="299827" cy="75818"/>
            </a:xfrm>
          </p:grpSpPr>
          <p:sp>
            <p:nvSpPr>
              <p:cNvPr id="55" name="Oval 54"/>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6" name="Oval 55"/>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7" name="Oval 56"/>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
          <p:nvSpPr>
            <p:cNvPr id="44" name="TextBox 43"/>
            <p:cNvSpPr txBox="1"/>
            <p:nvPr/>
          </p:nvSpPr>
          <p:spPr>
            <a:xfrm>
              <a:off x="7489048" y="2799144"/>
              <a:ext cx="914400" cy="498175"/>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tx1">
                      <a:lumMod val="85000"/>
                      <a:lumOff val="15000"/>
                    </a:schemeClr>
                  </a:solidFill>
                </a:rPr>
                <a:t>HRegion</a:t>
              </a:r>
              <a:endParaRPr lang="en-US" sz="1200" dirty="0">
                <a:solidFill>
                  <a:schemeClr val="tx1">
                    <a:lumMod val="85000"/>
                    <a:lumOff val="15000"/>
                  </a:schemeClr>
                </a:solidFill>
              </a:endParaRPr>
            </a:p>
          </p:txBody>
        </p:sp>
        <p:sp>
          <p:nvSpPr>
            <p:cNvPr id="45" name="TextBox 44"/>
            <p:cNvSpPr txBox="1"/>
            <p:nvPr/>
          </p:nvSpPr>
          <p:spPr>
            <a:xfrm>
              <a:off x="7527868" y="1647466"/>
              <a:ext cx="914400" cy="498175"/>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solidFill>
                    <a:schemeClr val="bg1"/>
                  </a:solidFill>
                </a:rPr>
                <a:t>HRegion</a:t>
              </a:r>
              <a:endParaRPr lang="en-US" sz="1200" dirty="0">
                <a:solidFill>
                  <a:schemeClr val="bg1"/>
                </a:solidFill>
              </a:endParaRPr>
            </a:p>
          </p:txBody>
        </p:sp>
        <p:sp>
          <p:nvSpPr>
            <p:cNvPr id="46" name="TextBox 45"/>
            <p:cNvSpPr txBox="1"/>
            <p:nvPr/>
          </p:nvSpPr>
          <p:spPr>
            <a:xfrm>
              <a:off x="7508323" y="3896526"/>
              <a:ext cx="914400" cy="498175"/>
            </a:xfrm>
            <a:prstGeom prst="rect">
              <a:avLst/>
            </a:prstGeom>
            <a:noFill/>
          </p:spPr>
          <p:txBody>
            <a:bodyPr wrap="none" lIns="182880" tIns="146304" rIns="182880" bIns="146304" rtlCol="0">
              <a:noAutofit/>
            </a:bodyPr>
            <a:lstStyle/>
            <a:p>
              <a:pPr algn="ctr">
                <a:lnSpc>
                  <a:spcPct val="90000"/>
                </a:lnSpc>
                <a:spcAft>
                  <a:spcPts val="600"/>
                </a:spcAft>
              </a:pPr>
              <a:r>
                <a:rPr lang="en-US" sz="1200" dirty="0" err="1"/>
                <a:t>HRegion</a:t>
              </a:r>
              <a:endParaRPr lang="en-US" sz="1200" dirty="0"/>
            </a:p>
          </p:txBody>
        </p:sp>
        <p:sp>
          <p:nvSpPr>
            <p:cNvPr id="47" name="TextBox 46"/>
            <p:cNvSpPr txBox="1"/>
            <p:nvPr/>
          </p:nvSpPr>
          <p:spPr>
            <a:xfrm>
              <a:off x="5027728" y="3754065"/>
              <a:ext cx="707036" cy="237783"/>
            </a:xfrm>
            <a:prstGeom prst="rect">
              <a:avLst/>
            </a:prstGeom>
            <a:solidFill>
              <a:srgbClr val="92D050"/>
            </a:solidFill>
          </p:spPr>
          <p:txBody>
            <a:bodyPr wrap="none" lIns="182880" tIns="146304" rIns="182880" bIns="146304" rtlCol="0">
              <a:noAutofit/>
            </a:bodyPr>
            <a:lstStyle/>
            <a:p>
              <a:pPr algn="ctr">
                <a:lnSpc>
                  <a:spcPct val="50000"/>
                </a:lnSpc>
                <a:spcAft>
                  <a:spcPts val="600"/>
                </a:spcAft>
              </a:pPr>
              <a:r>
                <a:rPr lang="en-US" sz="1100" dirty="0" err="1">
                  <a:solidFill>
                    <a:schemeClr val="tx1">
                      <a:lumMod val="85000"/>
                      <a:lumOff val="15000"/>
                    </a:schemeClr>
                  </a:solidFill>
                </a:rPr>
                <a:t>KeyValue’s</a:t>
              </a:r>
              <a:endParaRPr lang="en-US" sz="1100" dirty="0">
                <a:solidFill>
                  <a:schemeClr val="tx1">
                    <a:lumMod val="85000"/>
                    <a:lumOff val="15000"/>
                  </a:schemeClr>
                </a:solidFill>
              </a:endParaRPr>
            </a:p>
          </p:txBody>
        </p:sp>
        <p:cxnSp>
          <p:nvCxnSpPr>
            <p:cNvPr id="48" name="Elbow Connector 47"/>
            <p:cNvCxnSpPr>
              <a:stCxn id="19" idx="3"/>
            </p:cNvCxnSpPr>
            <p:nvPr/>
          </p:nvCxnSpPr>
          <p:spPr>
            <a:xfrm>
              <a:off x="6523107" y="4808503"/>
              <a:ext cx="965941" cy="186132"/>
            </a:xfrm>
            <a:prstGeom prst="bentConnector3">
              <a:avLst>
                <a:gd name="adj1" fmla="val 194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3"/>
            </p:cNvCxnSpPr>
            <p:nvPr/>
          </p:nvCxnSpPr>
          <p:spPr>
            <a:xfrm>
              <a:off x="6532667" y="5385012"/>
              <a:ext cx="956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83549" y="4742153"/>
              <a:ext cx="552450" cy="227249"/>
            </a:xfrm>
            <a:prstGeom prst="rect">
              <a:avLst/>
            </a:prstGeom>
            <a:noFill/>
          </p:spPr>
          <p:txBody>
            <a:bodyPr wrap="none" lIns="182880" tIns="146304" rIns="182880" bIns="146304" rtlCol="0">
              <a:noAutofit/>
            </a:bodyPr>
            <a:lstStyle/>
            <a:p>
              <a:pPr algn="ctr">
                <a:lnSpc>
                  <a:spcPct val="50000"/>
                </a:lnSpc>
                <a:spcAft>
                  <a:spcPts val="600"/>
                </a:spcAft>
              </a:pPr>
              <a:r>
                <a:rPr lang="en-US" sz="1100" dirty="0">
                  <a:solidFill>
                    <a:schemeClr val="bg1"/>
                  </a:solidFill>
                </a:rPr>
                <a:t>sync()</a:t>
              </a:r>
            </a:p>
          </p:txBody>
        </p:sp>
        <p:sp>
          <p:nvSpPr>
            <p:cNvPr id="51" name="TextBox 50"/>
            <p:cNvSpPr txBox="1"/>
            <p:nvPr/>
          </p:nvSpPr>
          <p:spPr>
            <a:xfrm>
              <a:off x="6792841" y="5433850"/>
              <a:ext cx="552450" cy="227249"/>
            </a:xfrm>
            <a:prstGeom prst="rect">
              <a:avLst/>
            </a:prstGeom>
            <a:noFill/>
          </p:spPr>
          <p:txBody>
            <a:bodyPr wrap="none" lIns="182880" tIns="146304" rIns="182880" bIns="146304" rtlCol="0">
              <a:noAutofit/>
            </a:bodyPr>
            <a:lstStyle/>
            <a:p>
              <a:pPr algn="ctr">
                <a:lnSpc>
                  <a:spcPct val="50000"/>
                </a:lnSpc>
                <a:spcAft>
                  <a:spcPts val="600"/>
                </a:spcAft>
              </a:pPr>
              <a:r>
                <a:rPr lang="en-US" sz="1100" dirty="0" err="1">
                  <a:solidFill>
                    <a:schemeClr val="bg1"/>
                  </a:solidFill>
                </a:rPr>
                <a:t>rollWriter</a:t>
              </a:r>
              <a:r>
                <a:rPr lang="en-US" sz="1100" dirty="0">
                  <a:solidFill>
                    <a:schemeClr val="bg1"/>
                  </a:solidFill>
                </a:rPr>
                <a:t>()</a:t>
              </a:r>
            </a:p>
          </p:txBody>
        </p:sp>
        <p:sp>
          <p:nvSpPr>
            <p:cNvPr id="52" name="TextBox 51"/>
            <p:cNvSpPr txBox="1"/>
            <p:nvPr/>
          </p:nvSpPr>
          <p:spPr>
            <a:xfrm>
              <a:off x="9055948" y="4827578"/>
              <a:ext cx="552450" cy="227249"/>
            </a:xfrm>
            <a:prstGeom prst="rect">
              <a:avLst/>
            </a:prstGeom>
            <a:noFill/>
          </p:spPr>
          <p:txBody>
            <a:bodyPr wrap="none" lIns="182880" tIns="146304" rIns="182880" bIns="146304" rtlCol="0">
              <a:noAutofit/>
            </a:bodyPr>
            <a:lstStyle/>
            <a:p>
              <a:pPr algn="ctr">
                <a:lnSpc>
                  <a:spcPct val="50000"/>
                </a:lnSpc>
                <a:spcAft>
                  <a:spcPts val="600"/>
                </a:spcAft>
              </a:pPr>
              <a:r>
                <a:rPr lang="en-US" sz="1100" dirty="0" err="1">
                  <a:solidFill>
                    <a:schemeClr val="bg1"/>
                  </a:solidFill>
                </a:rPr>
                <a:t>HLog</a:t>
              </a:r>
              <a:endParaRPr lang="en-US" sz="1100" dirty="0">
                <a:solidFill>
                  <a:schemeClr val="bg1"/>
                </a:solidFill>
              </a:endParaRPr>
            </a:p>
          </p:txBody>
        </p:sp>
        <p:pic>
          <p:nvPicPr>
            <p:cNvPr id="53" name="Picture 52"/>
            <p:cNvPicPr>
              <a:picLocks noChangeAspect="1"/>
            </p:cNvPicPr>
            <p:nvPr/>
          </p:nvPicPr>
          <p:blipFill rotWithShape="1">
            <a:blip r:embed="rId5"/>
            <a:srcRect l="67769" t="87314" r="15707" b="9233"/>
            <a:stretch/>
          </p:blipFill>
          <p:spPr>
            <a:xfrm>
              <a:off x="9411701" y="5186620"/>
              <a:ext cx="1704389" cy="205863"/>
            </a:xfrm>
            <a:prstGeom prst="rect">
              <a:avLst/>
            </a:prstGeom>
            <a:ln>
              <a:solidFill>
                <a:schemeClr val="tx2">
                  <a:lumMod val="40000"/>
                  <a:lumOff val="60000"/>
                </a:schemeClr>
              </a:solidFill>
            </a:ln>
          </p:spPr>
        </p:pic>
        <p:pic>
          <p:nvPicPr>
            <p:cNvPr id="5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9272" t="87414" r="33974" b="9032"/>
            <a:stretch/>
          </p:blipFill>
          <p:spPr bwMode="auto">
            <a:xfrm>
              <a:off x="7573939" y="5180709"/>
              <a:ext cx="1714501" cy="209550"/>
            </a:xfrm>
            <a:prstGeom prst="rect">
              <a:avLst/>
            </a:prstGeom>
            <a:solidFill>
              <a:schemeClr val="accent2">
                <a:lumMod val="75000"/>
              </a:schemeClr>
            </a:solidFill>
            <a:ln>
              <a:solidFill>
                <a:schemeClr val="tx2"/>
              </a:solidFill>
            </a:ln>
          </p:spPr>
        </p:pic>
      </p:grpSp>
    </p:spTree>
    <p:extLst>
      <p:ext uri="{BB962C8B-B14F-4D97-AF65-F5344CB8AC3E}">
        <p14:creationId xmlns:p14="http://schemas.microsoft.com/office/powerpoint/2010/main" val="34233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Key Components: Overview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56</a:t>
            </a:fld>
            <a:endParaRPr lang="en-US" dirty="0"/>
          </a:p>
        </p:txBody>
      </p:sp>
      <p:grpSp>
        <p:nvGrpSpPr>
          <p:cNvPr id="41" name="Group 40"/>
          <p:cNvGrpSpPr/>
          <p:nvPr/>
        </p:nvGrpSpPr>
        <p:grpSpPr>
          <a:xfrm>
            <a:off x="268673" y="1355204"/>
            <a:ext cx="11762536" cy="5096758"/>
            <a:chOff x="268673" y="1355204"/>
            <a:chExt cx="11762536" cy="5096758"/>
          </a:xfrm>
        </p:grpSpPr>
        <p:sp>
          <p:nvSpPr>
            <p:cNvPr id="5" name="Trapezoid 4"/>
            <p:cNvSpPr/>
            <p:nvPr/>
          </p:nvSpPr>
          <p:spPr bwMode="auto">
            <a:xfrm rot="16200000">
              <a:off x="-179586"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 name="TextBox 5"/>
            <p:cNvSpPr txBox="1"/>
            <p:nvPr/>
          </p:nvSpPr>
          <p:spPr>
            <a:xfrm>
              <a:off x="268673" y="3577406"/>
              <a:ext cx="1238159" cy="627864"/>
            </a:xfrm>
            <a:prstGeom prst="rect">
              <a:avLst/>
            </a:prstGeom>
            <a:solidFill>
              <a:schemeClr val="accent3"/>
            </a:solid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HBase</a:t>
              </a:r>
            </a:p>
          </p:txBody>
        </p:sp>
        <p:sp>
          <p:nvSpPr>
            <p:cNvPr id="11" name="Rectangle 10"/>
            <p:cNvSpPr/>
            <p:nvPr/>
          </p:nvSpPr>
          <p:spPr bwMode="auto">
            <a:xfrm>
              <a:off x="5190038" y="2256129"/>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Rectangle 15"/>
            <p:cNvSpPr/>
            <p:nvPr/>
          </p:nvSpPr>
          <p:spPr>
            <a:xfrm>
              <a:off x="5228787" y="1515372"/>
              <a:ext cx="3264122" cy="557076"/>
            </a:xfrm>
            <a:prstGeom prst="rect">
              <a:avLst/>
            </a:prstGeom>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Responsible for Admin Operations</a:t>
              </a:r>
            </a:p>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Managers and Monitors the cluster</a:t>
              </a:r>
            </a:p>
          </p:txBody>
        </p:sp>
        <p:sp>
          <p:nvSpPr>
            <p:cNvPr id="17" name="Rounded Rectangle 16"/>
            <p:cNvSpPr/>
            <p:nvPr/>
          </p:nvSpPr>
          <p:spPr bwMode="auto">
            <a:xfrm>
              <a:off x="3334273" y="1476627"/>
              <a:ext cx="1873847" cy="63456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0" name="Rounded Rectangle 19"/>
            <p:cNvSpPr/>
            <p:nvPr/>
          </p:nvSpPr>
          <p:spPr bwMode="auto">
            <a:xfrm>
              <a:off x="3334273" y="2217384"/>
              <a:ext cx="1873847" cy="634566"/>
            </a:xfrm>
            <a:prstGeom prst="round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1" name="Rounded Rectangle 20"/>
            <p:cNvSpPr/>
            <p:nvPr/>
          </p:nvSpPr>
          <p:spPr bwMode="auto">
            <a:xfrm>
              <a:off x="3334273" y="3074988"/>
              <a:ext cx="1873847" cy="6345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2" name="Rounded Rectangle 21"/>
            <p:cNvSpPr/>
            <p:nvPr/>
          </p:nvSpPr>
          <p:spPr bwMode="auto">
            <a:xfrm>
              <a:off x="3334273" y="3924950"/>
              <a:ext cx="1873847" cy="63456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3" name="Rounded Rectangle 22"/>
            <p:cNvSpPr/>
            <p:nvPr/>
          </p:nvSpPr>
          <p:spPr bwMode="auto">
            <a:xfrm>
              <a:off x="3334273" y="4763475"/>
              <a:ext cx="1873847" cy="634566"/>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Rounded Rectangle 23"/>
            <p:cNvSpPr/>
            <p:nvPr/>
          </p:nvSpPr>
          <p:spPr bwMode="auto">
            <a:xfrm>
              <a:off x="3334273" y="5610743"/>
              <a:ext cx="1873847" cy="63456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TextBox 24"/>
            <p:cNvSpPr txBox="1"/>
            <p:nvPr/>
          </p:nvSpPr>
          <p:spPr>
            <a:xfrm>
              <a:off x="3369654" y="1589166"/>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HMaster</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3371226" y="2329923"/>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HRegionServer</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3372795" y="3147008"/>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HRegions</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28" name="TextBox 27"/>
            <p:cNvSpPr txBox="1"/>
            <p:nvPr/>
          </p:nvSpPr>
          <p:spPr>
            <a:xfrm>
              <a:off x="3421499" y="4044127"/>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HLog</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29" name="TextBox 28"/>
            <p:cNvSpPr txBox="1"/>
            <p:nvPr/>
          </p:nvSpPr>
          <p:spPr>
            <a:xfrm>
              <a:off x="3460776" y="4875257"/>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StoreFile</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0" name="TextBox 29"/>
            <p:cNvSpPr txBox="1"/>
            <p:nvPr/>
          </p:nvSpPr>
          <p:spPr>
            <a:xfrm>
              <a:off x="3462345" y="5715816"/>
              <a:ext cx="1216057" cy="409489"/>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bg1"/>
                  </a:solidFill>
                  <a:latin typeface="Segoe UI Semibold" panose="020B0702040204020203" pitchFamily="34" charset="0"/>
                  <a:cs typeface="Segoe UI Semibold" panose="020B0702040204020203" pitchFamily="34" charset="0"/>
                </a:rPr>
                <a:t>Memstore</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a:xfrm>
              <a:off x="8316666" y="1515372"/>
              <a:ext cx="3340608" cy="557076"/>
            </a:xfrm>
            <a:prstGeom prst="rect">
              <a:avLst/>
            </a:prstGeom>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Assigns Regions to Region Servers</a:t>
              </a:r>
            </a:p>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Controls Load balancing and failover</a:t>
              </a:r>
            </a:p>
          </p:txBody>
        </p:sp>
        <p:sp>
          <p:nvSpPr>
            <p:cNvPr id="32" name="Rectangle 31"/>
            <p:cNvSpPr/>
            <p:nvPr/>
          </p:nvSpPr>
          <p:spPr>
            <a:xfrm>
              <a:off x="5228787" y="2256129"/>
              <a:ext cx="3122588" cy="557076"/>
            </a:xfrm>
            <a:prstGeom prst="rect">
              <a:avLst/>
            </a:prstGeom>
            <a:solidFill>
              <a:srgbClr val="F4E4F8"/>
            </a:solidFill>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Hosts and manages regions.</a:t>
              </a:r>
            </a:p>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Splits the regions automatically</a:t>
              </a:r>
            </a:p>
          </p:txBody>
        </p:sp>
        <p:sp>
          <p:nvSpPr>
            <p:cNvPr id="33" name="Rectangle 32"/>
            <p:cNvSpPr/>
            <p:nvPr/>
          </p:nvSpPr>
          <p:spPr>
            <a:xfrm>
              <a:off x="8351375" y="2256129"/>
              <a:ext cx="3177656" cy="557076"/>
            </a:xfrm>
            <a:prstGeom prst="rect">
              <a:avLst/>
            </a:prstGeom>
            <a:solidFill>
              <a:srgbClr val="F4E4F8"/>
            </a:solidFill>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Handles read/write requests</a:t>
              </a:r>
            </a:p>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Communicates with clients directly</a:t>
              </a:r>
            </a:p>
          </p:txBody>
        </p:sp>
        <p:sp>
          <p:nvSpPr>
            <p:cNvPr id="34" name="Rectangle 33"/>
            <p:cNvSpPr/>
            <p:nvPr/>
          </p:nvSpPr>
          <p:spPr>
            <a:xfrm>
              <a:off x="5228787" y="3106767"/>
              <a:ext cx="6096000" cy="557076"/>
            </a:xfrm>
            <a:prstGeom prst="rect">
              <a:avLst/>
            </a:prstGeom>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Consists of a </a:t>
              </a:r>
              <a:r>
                <a:rPr lang="en-US" sz="1400" dirty="0" err="1">
                  <a:solidFill>
                    <a:schemeClr val="tx1">
                      <a:lumMod val="65000"/>
                      <a:lumOff val="35000"/>
                    </a:schemeClr>
                  </a:solidFill>
                </a:rPr>
                <a:t>Memstore</a:t>
              </a:r>
              <a:r>
                <a:rPr lang="en-US" sz="1400" dirty="0">
                  <a:solidFill>
                    <a:schemeClr val="tx1">
                      <a:lumMod val="65000"/>
                      <a:lumOff val="35000"/>
                    </a:schemeClr>
                  </a:solidFill>
                </a:rPr>
                <a:t> and one Store per </a:t>
              </a:r>
              <a:r>
                <a:rPr lang="en-US" sz="1400" dirty="0" err="1">
                  <a:solidFill>
                    <a:schemeClr val="tx1">
                      <a:lumMod val="65000"/>
                      <a:lumOff val="35000"/>
                    </a:schemeClr>
                  </a:solidFill>
                </a:rPr>
                <a:t>ColumnFamily</a:t>
              </a:r>
              <a:r>
                <a:rPr lang="en-US" sz="1400" dirty="0">
                  <a:solidFill>
                    <a:schemeClr val="tx1">
                      <a:lumMod val="65000"/>
                      <a:lumOff val="35000"/>
                    </a:schemeClr>
                  </a:solidFill>
                </a:rPr>
                <a:t>. </a:t>
              </a:r>
            </a:p>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Each store may have multiple </a:t>
              </a:r>
              <a:r>
                <a:rPr lang="en-US" sz="1400" dirty="0" err="1">
                  <a:solidFill>
                    <a:schemeClr val="tx1">
                      <a:lumMod val="65000"/>
                      <a:lumOff val="35000"/>
                    </a:schemeClr>
                  </a:solidFill>
                </a:rPr>
                <a:t>StoreFiles</a:t>
              </a:r>
              <a:endParaRPr lang="en-US" sz="1400" dirty="0">
                <a:solidFill>
                  <a:schemeClr val="tx1">
                    <a:lumMod val="65000"/>
                    <a:lumOff val="35000"/>
                  </a:schemeClr>
                </a:solidFill>
              </a:endParaRPr>
            </a:p>
          </p:txBody>
        </p:sp>
        <p:sp>
          <p:nvSpPr>
            <p:cNvPr id="35" name="Rectangle 34"/>
            <p:cNvSpPr/>
            <p:nvPr/>
          </p:nvSpPr>
          <p:spPr>
            <a:xfrm>
              <a:off x="5228787" y="3899370"/>
              <a:ext cx="6603548" cy="674031"/>
            </a:xfrm>
            <a:prstGeom prst="rect">
              <a:avLst/>
            </a:prstGeom>
          </p:spPr>
          <p:txBody>
            <a:bodyPr wrap="square">
              <a:spAutoFit/>
            </a:bodyPr>
            <a:lstStyle/>
            <a:p>
              <a:pPr>
                <a:lnSpc>
                  <a:spcPct val="90000"/>
                </a:lnSpc>
                <a:spcAft>
                  <a:spcPts val="600"/>
                </a:spcAft>
              </a:pPr>
              <a:r>
                <a:rPr lang="en-US" sz="1400" dirty="0">
                  <a:solidFill>
                    <a:schemeClr val="tx1">
                      <a:lumMod val="85000"/>
                      <a:lumOff val="15000"/>
                    </a:schemeClr>
                  </a:solidFill>
                </a:rPr>
                <a:t>A write-ahead Log, one per </a:t>
              </a:r>
              <a:r>
                <a:rPr lang="en-US" sz="1400" dirty="0" err="1">
                  <a:solidFill>
                    <a:schemeClr val="tx1">
                      <a:lumMod val="85000"/>
                      <a:lumOff val="15000"/>
                    </a:schemeClr>
                  </a:solidFill>
                </a:rPr>
                <a:t>HRegionServer</a:t>
              </a:r>
              <a:r>
                <a:rPr lang="en-US" sz="1400" dirty="0">
                  <a:solidFill>
                    <a:schemeClr val="tx1">
                      <a:lumMod val="85000"/>
                      <a:lumOff val="15000"/>
                    </a:schemeClr>
                  </a:solidFill>
                </a:rPr>
                <a:t>. All changes are recorded in this log.  Implemented as a Hadoop </a:t>
              </a:r>
              <a:r>
                <a:rPr lang="en-US" sz="1400" b="1" i="1" dirty="0">
                  <a:solidFill>
                    <a:schemeClr val="tx1">
                      <a:lumMod val="85000"/>
                      <a:lumOff val="15000"/>
                    </a:schemeClr>
                  </a:solidFill>
                </a:rPr>
                <a:t>sequence file </a:t>
              </a:r>
              <a:r>
                <a:rPr lang="en-US" sz="1400" dirty="0">
                  <a:solidFill>
                    <a:schemeClr val="tx1">
                      <a:lumMod val="85000"/>
                      <a:lumOff val="15000"/>
                    </a:schemeClr>
                  </a:solidFill>
                </a:rPr>
                <a:t>that stores records as sets of key/value pairs</a:t>
              </a:r>
            </a:p>
          </p:txBody>
        </p:sp>
        <p:sp>
          <p:nvSpPr>
            <p:cNvPr id="36" name="Rectangle 35"/>
            <p:cNvSpPr/>
            <p:nvPr/>
          </p:nvSpPr>
          <p:spPr>
            <a:xfrm>
              <a:off x="5190038" y="4792485"/>
              <a:ext cx="6642297" cy="557076"/>
            </a:xfrm>
            <a:prstGeom prst="rect">
              <a:avLst/>
            </a:prstGeom>
          </p:spPr>
          <p:txBody>
            <a:bodyPr wrap="square">
              <a:spAutoFit/>
            </a:bodyPr>
            <a:lstStyle/>
            <a:p>
              <a:pPr indent="-91440">
                <a:lnSpc>
                  <a:spcPct val="90000"/>
                </a:lnSpc>
                <a:spcAft>
                  <a:spcPts val="600"/>
                </a:spcAft>
                <a:buFont typeface="Arial" panose="020B0604020202020204" pitchFamily="34" charset="0"/>
                <a:buChar char="•"/>
              </a:pPr>
              <a:r>
                <a:rPr lang="en-US" sz="1400" dirty="0">
                  <a:solidFill>
                    <a:schemeClr val="tx1">
                      <a:lumMod val="65000"/>
                      <a:lumOff val="35000"/>
                    </a:schemeClr>
                  </a:solidFill>
                </a:rPr>
                <a:t>The data lives in </a:t>
              </a:r>
              <a:r>
                <a:rPr lang="en-US" sz="1400" dirty="0" err="1">
                  <a:solidFill>
                    <a:schemeClr val="tx1">
                      <a:lumMod val="65000"/>
                      <a:lumOff val="35000"/>
                    </a:schemeClr>
                  </a:solidFill>
                </a:rPr>
                <a:t>StoreFiles</a:t>
              </a:r>
              <a:r>
                <a:rPr lang="en-US" sz="1400" dirty="0">
                  <a:solidFill>
                    <a:schemeClr val="tx1">
                      <a:lumMod val="65000"/>
                      <a:lumOff val="35000"/>
                    </a:schemeClr>
                  </a:solidFill>
                </a:rPr>
                <a:t>.  There are multiple </a:t>
              </a:r>
              <a:r>
                <a:rPr lang="en-US" sz="1400" dirty="0" err="1">
                  <a:solidFill>
                    <a:schemeClr val="tx1">
                      <a:lumMod val="65000"/>
                      <a:lumOff val="35000"/>
                    </a:schemeClr>
                  </a:solidFill>
                </a:rPr>
                <a:t>StoreFiles</a:t>
              </a:r>
              <a:r>
                <a:rPr lang="en-US" sz="1400" dirty="0">
                  <a:solidFill>
                    <a:schemeClr val="tx1">
                      <a:lumMod val="65000"/>
                      <a:lumOff val="35000"/>
                    </a:schemeClr>
                  </a:solidFill>
                </a:rPr>
                <a:t> per store.</a:t>
              </a:r>
            </a:p>
            <a:p>
              <a:pPr indent="-91440">
                <a:lnSpc>
                  <a:spcPct val="90000"/>
                </a:lnSpc>
                <a:spcAft>
                  <a:spcPts val="600"/>
                </a:spcAft>
                <a:buFont typeface="Arial" panose="020B0604020202020204" pitchFamily="34" charset="0"/>
                <a:buChar char="•"/>
              </a:pPr>
              <a:r>
                <a:rPr lang="en-US" sz="1400" dirty="0" err="1">
                  <a:solidFill>
                    <a:schemeClr val="tx1">
                      <a:lumMod val="65000"/>
                      <a:lumOff val="35000"/>
                    </a:schemeClr>
                  </a:solidFill>
                </a:rPr>
                <a:t>StoreFiles</a:t>
              </a:r>
              <a:r>
                <a:rPr lang="en-US" sz="1400" dirty="0">
                  <a:solidFill>
                    <a:schemeClr val="tx1">
                      <a:lumMod val="65000"/>
                      <a:lumOff val="35000"/>
                    </a:schemeClr>
                  </a:solidFill>
                </a:rPr>
                <a:t> are implemented as </a:t>
              </a:r>
              <a:r>
                <a:rPr lang="en-US" sz="1400" b="1" i="1" dirty="0" err="1">
                  <a:solidFill>
                    <a:schemeClr val="tx1">
                      <a:lumMod val="65000"/>
                      <a:lumOff val="35000"/>
                    </a:schemeClr>
                  </a:solidFill>
                </a:rPr>
                <a:t>HFiles</a:t>
              </a:r>
              <a:r>
                <a:rPr lang="en-US" sz="1400" dirty="0">
                  <a:solidFill>
                    <a:schemeClr val="tx1">
                      <a:lumMod val="65000"/>
                      <a:lumOff val="35000"/>
                    </a:schemeClr>
                  </a:solidFill>
                </a:rPr>
                <a:t> (permit random read-write access)</a:t>
              </a:r>
            </a:p>
          </p:txBody>
        </p:sp>
        <p:sp>
          <p:nvSpPr>
            <p:cNvPr id="37" name="Rectangle 36"/>
            <p:cNvSpPr/>
            <p:nvPr/>
          </p:nvSpPr>
          <p:spPr>
            <a:xfrm>
              <a:off x="5228787" y="5641330"/>
              <a:ext cx="6096000" cy="480131"/>
            </a:xfrm>
            <a:prstGeom prst="rect">
              <a:avLst/>
            </a:prstGeom>
          </p:spPr>
          <p:txBody>
            <a:bodyPr wrap="square">
              <a:spAutoFit/>
            </a:bodyPr>
            <a:lstStyle/>
            <a:p>
              <a:pPr>
                <a:lnSpc>
                  <a:spcPct val="90000"/>
                </a:lnSpc>
                <a:spcAft>
                  <a:spcPts val="600"/>
                </a:spcAft>
              </a:pPr>
              <a:r>
                <a:rPr lang="en-US" sz="1400" dirty="0">
                  <a:solidFill>
                    <a:schemeClr val="tx1">
                      <a:lumMod val="85000"/>
                      <a:lumOff val="15000"/>
                    </a:schemeClr>
                  </a:solidFill>
                </a:rPr>
                <a:t>A in-memory cache, one per Store. All changes are first stored in the cache and then written to persistently to the  </a:t>
              </a:r>
              <a:r>
                <a:rPr lang="en-US" sz="1400" dirty="0" err="1">
                  <a:solidFill>
                    <a:schemeClr val="tx1">
                      <a:lumMod val="85000"/>
                      <a:lumOff val="15000"/>
                    </a:schemeClr>
                  </a:solidFill>
                </a:rPr>
                <a:t>StoreFile</a:t>
              </a:r>
              <a:r>
                <a:rPr lang="en-US" sz="1400" dirty="0">
                  <a:solidFill>
                    <a:schemeClr val="tx1">
                      <a:lumMod val="85000"/>
                      <a:lumOff val="15000"/>
                    </a:schemeClr>
                  </a:solidFill>
                </a:rPr>
                <a:t> asynchronously</a:t>
              </a:r>
            </a:p>
          </p:txBody>
        </p:sp>
        <p:sp>
          <p:nvSpPr>
            <p:cNvPr id="38" name="Rectangle 37"/>
            <p:cNvSpPr/>
            <p:nvPr/>
          </p:nvSpPr>
          <p:spPr bwMode="auto">
            <a:xfrm>
              <a:off x="3222826" y="1355204"/>
              <a:ext cx="45719" cy="5082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8" name="Straight Connector 7"/>
            <p:cNvCxnSpPr/>
            <p:nvPr/>
          </p:nvCxnSpPr>
          <p:spPr>
            <a:xfrm>
              <a:off x="3225070"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25070"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5163453" y="3927226"/>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a:solidFill>
                  <a:schemeClr val="tx1">
                    <a:lumMod val="65000"/>
                    <a:lumOff val="35000"/>
                  </a:schemeClr>
                </a:solidFill>
                <a:ea typeface="Segoe UI" pitchFamily="34" charset="0"/>
                <a:cs typeface="Segoe UI" pitchFamily="34" charset="0"/>
              </a:endParaRPr>
            </a:p>
          </p:txBody>
        </p:sp>
        <p:sp>
          <p:nvSpPr>
            <p:cNvPr id="40" name="Rectangle 39"/>
            <p:cNvSpPr/>
            <p:nvPr/>
          </p:nvSpPr>
          <p:spPr bwMode="auto">
            <a:xfrm>
              <a:off x="5211374" y="5642457"/>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a:solidFill>
                  <a:schemeClr val="tx1">
                    <a:lumMod val="65000"/>
                    <a:lumOff val="35000"/>
                  </a:schemeClr>
                </a:solidFill>
                <a:ea typeface="Segoe UI" pitchFamily="34" charset="0"/>
                <a:cs typeface="Segoe UI" pitchFamily="34" charset="0"/>
              </a:endParaRPr>
            </a:p>
          </p:txBody>
        </p:sp>
      </p:grpSp>
      <p:sp>
        <p:nvSpPr>
          <p:cNvPr id="42" name="Rectangle 41"/>
          <p:cNvSpPr/>
          <p:nvPr/>
        </p:nvSpPr>
        <p:spPr bwMode="auto">
          <a:xfrm>
            <a:off x="5211504" y="5595385"/>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a:solidFill>
                <a:schemeClr val="tx1">
                  <a:lumMod val="65000"/>
                  <a:lumOff val="35000"/>
                </a:schemeClr>
              </a:solidFill>
              <a:ea typeface="Segoe UI" pitchFamily="34" charset="0"/>
              <a:cs typeface="Segoe UI" pitchFamily="34" charset="0"/>
            </a:endParaRPr>
          </a:p>
        </p:txBody>
      </p:sp>
    </p:spTree>
    <p:extLst>
      <p:ext uri="{BB962C8B-B14F-4D97-AF65-F5344CB8AC3E}">
        <p14:creationId xmlns:p14="http://schemas.microsoft.com/office/powerpoint/2010/main" val="396424485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Object Hierarchy</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57</a:t>
            </a:fld>
            <a:endParaRPr lang="en-US" dirty="0"/>
          </a:p>
        </p:txBody>
      </p:sp>
      <p:sp>
        <p:nvSpPr>
          <p:cNvPr id="4" name="Rectangle 3"/>
          <p:cNvSpPr/>
          <p:nvPr/>
        </p:nvSpPr>
        <p:spPr bwMode="auto">
          <a:xfrm>
            <a:off x="479310" y="1332260"/>
            <a:ext cx="1626781" cy="6804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Table</a:t>
            </a:r>
          </a:p>
        </p:txBody>
      </p:sp>
      <p:sp>
        <p:nvSpPr>
          <p:cNvPr id="6" name="Rectangle 5"/>
          <p:cNvSpPr/>
          <p:nvPr/>
        </p:nvSpPr>
        <p:spPr bwMode="auto">
          <a:xfrm>
            <a:off x="3313950" y="5391899"/>
            <a:ext cx="1626781" cy="6804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Block</a:t>
            </a:r>
          </a:p>
        </p:txBody>
      </p:sp>
      <p:sp>
        <p:nvSpPr>
          <p:cNvPr id="8" name="Rectangle 7"/>
          <p:cNvSpPr/>
          <p:nvPr/>
        </p:nvSpPr>
        <p:spPr bwMode="auto">
          <a:xfrm>
            <a:off x="1175742" y="2120515"/>
            <a:ext cx="1626781" cy="68048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Region</a:t>
            </a:r>
          </a:p>
        </p:txBody>
      </p:sp>
      <p:sp>
        <p:nvSpPr>
          <p:cNvPr id="9" name="Rectangle 8"/>
          <p:cNvSpPr/>
          <p:nvPr/>
        </p:nvSpPr>
        <p:spPr bwMode="auto">
          <a:xfrm>
            <a:off x="1879404" y="2906502"/>
            <a:ext cx="1626781" cy="680483"/>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Store</a:t>
            </a:r>
          </a:p>
        </p:txBody>
      </p:sp>
      <p:sp>
        <p:nvSpPr>
          <p:cNvPr id="10" name="Rectangle 9"/>
          <p:cNvSpPr/>
          <p:nvPr/>
        </p:nvSpPr>
        <p:spPr bwMode="auto">
          <a:xfrm>
            <a:off x="2592205" y="3735884"/>
            <a:ext cx="1626781" cy="680483"/>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err="1">
                <a:solidFill>
                  <a:schemeClr val="bg1"/>
                </a:solidFill>
                <a:latin typeface="+mj-lt"/>
                <a:ea typeface="Segoe UI" pitchFamily="34" charset="0"/>
                <a:cs typeface="Segoe UI" pitchFamily="34" charset="0"/>
              </a:rPr>
              <a:t>MemStore</a:t>
            </a:r>
            <a:endParaRPr lang="en-US" sz="2000" b="1" dirty="0">
              <a:solidFill>
                <a:schemeClr val="bg1"/>
              </a:solidFill>
              <a:latin typeface="+mj-lt"/>
              <a:ea typeface="Segoe UI" pitchFamily="34" charset="0"/>
              <a:cs typeface="Segoe UI" pitchFamily="34" charset="0"/>
            </a:endParaRPr>
          </a:p>
        </p:txBody>
      </p:sp>
      <p:sp>
        <p:nvSpPr>
          <p:cNvPr id="11" name="Rectangle 10"/>
          <p:cNvSpPr/>
          <p:nvPr/>
        </p:nvSpPr>
        <p:spPr bwMode="auto">
          <a:xfrm>
            <a:off x="2619637" y="4565048"/>
            <a:ext cx="1626781" cy="680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err="1">
                <a:solidFill>
                  <a:schemeClr val="bg1"/>
                </a:solidFill>
                <a:latin typeface="+mj-lt"/>
                <a:ea typeface="Segoe UI" pitchFamily="34" charset="0"/>
                <a:cs typeface="Segoe UI" pitchFamily="34" charset="0"/>
              </a:rPr>
              <a:t>StoreFile</a:t>
            </a:r>
            <a:endParaRPr lang="en-US" sz="2000" b="1" dirty="0">
              <a:solidFill>
                <a:schemeClr val="bg1"/>
              </a:solidFill>
              <a:latin typeface="+mj-lt"/>
              <a:ea typeface="Segoe UI" pitchFamily="34" charset="0"/>
              <a:cs typeface="Segoe UI" pitchFamily="34" charset="0"/>
            </a:endParaRPr>
          </a:p>
        </p:txBody>
      </p:sp>
      <p:sp>
        <p:nvSpPr>
          <p:cNvPr id="12" name="TextBox 11"/>
          <p:cNvSpPr txBox="1"/>
          <p:nvPr/>
        </p:nvSpPr>
        <p:spPr>
          <a:xfrm>
            <a:off x="2180519" y="1454859"/>
            <a:ext cx="2094614" cy="435284"/>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tx1">
                    <a:lumMod val="65000"/>
                    <a:lumOff val="35000"/>
                  </a:schemeClr>
                </a:solidFill>
              </a:rPr>
              <a:t>HBase Table</a:t>
            </a:r>
          </a:p>
        </p:txBody>
      </p:sp>
      <p:sp>
        <p:nvSpPr>
          <p:cNvPr id="13" name="TextBox 12"/>
          <p:cNvSpPr txBox="1"/>
          <p:nvPr/>
        </p:nvSpPr>
        <p:spPr>
          <a:xfrm>
            <a:off x="2802516" y="2243114"/>
            <a:ext cx="7689435" cy="435284"/>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tx1">
                    <a:lumMod val="65000"/>
                    <a:lumOff val="35000"/>
                  </a:schemeClr>
                </a:solidFill>
              </a:rPr>
              <a:t>Regions for the table. HBase scales by having regions across many servers. </a:t>
            </a:r>
          </a:p>
        </p:txBody>
      </p:sp>
      <p:sp>
        <p:nvSpPr>
          <p:cNvPr id="14" name="TextBox 13"/>
          <p:cNvSpPr txBox="1"/>
          <p:nvPr/>
        </p:nvSpPr>
        <p:spPr>
          <a:xfrm>
            <a:off x="3506178" y="3029101"/>
            <a:ext cx="4305635" cy="435284"/>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tx1">
                    <a:lumMod val="65000"/>
                    <a:lumOff val="35000"/>
                  </a:schemeClr>
                </a:solidFill>
              </a:rPr>
              <a:t>Store per </a:t>
            </a:r>
            <a:r>
              <a:rPr lang="en-US" dirty="0" err="1">
                <a:solidFill>
                  <a:schemeClr val="tx1">
                    <a:lumMod val="65000"/>
                    <a:lumOff val="35000"/>
                  </a:schemeClr>
                </a:solidFill>
              </a:rPr>
              <a:t>ColumnFamily</a:t>
            </a:r>
            <a:r>
              <a:rPr lang="en-US" dirty="0">
                <a:solidFill>
                  <a:schemeClr val="tx1">
                    <a:lumMod val="65000"/>
                    <a:lumOff val="35000"/>
                  </a:schemeClr>
                </a:solidFill>
              </a:rPr>
              <a:t> for each region </a:t>
            </a:r>
          </a:p>
        </p:txBody>
      </p:sp>
      <p:sp>
        <p:nvSpPr>
          <p:cNvPr id="15" name="TextBox 14"/>
          <p:cNvSpPr txBox="1"/>
          <p:nvPr/>
        </p:nvSpPr>
        <p:spPr>
          <a:xfrm>
            <a:off x="4218985" y="3858483"/>
            <a:ext cx="5470464" cy="435284"/>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tx1">
                    <a:lumMod val="65000"/>
                    <a:lumOff val="35000"/>
                  </a:schemeClr>
                </a:solidFill>
              </a:rPr>
              <a:t>Memstore</a:t>
            </a:r>
            <a:r>
              <a:rPr lang="en-US" dirty="0">
                <a:solidFill>
                  <a:schemeClr val="tx1">
                    <a:lumMod val="65000"/>
                    <a:lumOff val="35000"/>
                  </a:schemeClr>
                </a:solidFill>
              </a:rPr>
              <a:t> for each store for each region per table</a:t>
            </a:r>
          </a:p>
        </p:txBody>
      </p:sp>
      <p:sp>
        <p:nvSpPr>
          <p:cNvPr id="16" name="TextBox 15"/>
          <p:cNvSpPr txBox="1"/>
          <p:nvPr/>
        </p:nvSpPr>
        <p:spPr>
          <a:xfrm>
            <a:off x="4246418" y="4632745"/>
            <a:ext cx="6498274" cy="435284"/>
          </a:xfrm>
          <a:prstGeom prst="rect">
            <a:avLst/>
          </a:prstGeom>
          <a:noFill/>
        </p:spPr>
        <p:txBody>
          <a:bodyPr wrap="none" lIns="182880" tIns="146304" rIns="182880" bIns="146304" rtlCol="0" anchor="ctr">
            <a:noAutofit/>
          </a:bodyPr>
          <a:lstStyle/>
          <a:p>
            <a:pPr>
              <a:lnSpc>
                <a:spcPct val="90000"/>
              </a:lnSpc>
              <a:spcAft>
                <a:spcPts val="600"/>
              </a:spcAft>
            </a:pPr>
            <a:r>
              <a:rPr lang="en-US" dirty="0" err="1">
                <a:solidFill>
                  <a:schemeClr val="tx1">
                    <a:lumMod val="65000"/>
                    <a:lumOff val="35000"/>
                  </a:schemeClr>
                </a:solidFill>
              </a:rPr>
              <a:t>StoreFiles</a:t>
            </a:r>
            <a:r>
              <a:rPr lang="en-US" dirty="0">
                <a:solidFill>
                  <a:schemeClr val="tx1">
                    <a:lumMod val="65000"/>
                    <a:lumOff val="35000"/>
                  </a:schemeClr>
                </a:solidFill>
              </a:rPr>
              <a:t> for each store for each region for the table</a:t>
            </a:r>
          </a:p>
        </p:txBody>
      </p:sp>
      <p:sp>
        <p:nvSpPr>
          <p:cNvPr id="17" name="Rectangle 1"/>
          <p:cNvSpPr>
            <a:spLocks noChangeArrowheads="1"/>
          </p:cNvSpPr>
          <p:nvPr/>
        </p:nvSpPr>
        <p:spPr bwMode="auto">
          <a:xfrm>
            <a:off x="4794870" y="5453822"/>
            <a:ext cx="7055753" cy="473646"/>
          </a:xfrm>
          <a:prstGeom prst="rect">
            <a:avLst/>
          </a:prstGeom>
          <a:noFill/>
        </p:spPr>
        <p:txBody>
          <a:bodyPr wrap="none" lIns="182880" tIns="146304" rIns="182880" bIns="146304" rtlCol="0">
            <a:noAutofit/>
          </a:bodyPr>
          <a:lstStyle/>
          <a:p>
            <a:pPr>
              <a:lnSpc>
                <a:spcPct val="90000"/>
              </a:lnSpc>
              <a:spcAft>
                <a:spcPts val="600"/>
              </a:spcAft>
            </a:pPr>
            <a:r>
              <a:rPr lang="en-US" altLang="en-US" dirty="0">
                <a:solidFill>
                  <a:schemeClr val="tx1">
                    <a:lumMod val="65000"/>
                    <a:lumOff val="35000"/>
                  </a:schemeClr>
                </a:solidFill>
              </a:rPr>
              <a:t>Blocks within a </a:t>
            </a:r>
            <a:r>
              <a:rPr lang="en-US" altLang="en-US" dirty="0" err="1">
                <a:solidFill>
                  <a:schemeClr val="tx1">
                    <a:lumMod val="65000"/>
                    <a:lumOff val="35000"/>
                  </a:schemeClr>
                </a:solidFill>
              </a:rPr>
              <a:t>StoreFile</a:t>
            </a:r>
            <a:r>
              <a:rPr lang="en-US" altLang="en-US" dirty="0">
                <a:solidFill>
                  <a:schemeClr val="tx1">
                    <a:lumMod val="65000"/>
                    <a:lumOff val="35000"/>
                  </a:schemeClr>
                </a:solidFill>
              </a:rPr>
              <a:t> within a Store for each Region for the table </a:t>
            </a:r>
          </a:p>
        </p:txBody>
      </p:sp>
      <p:cxnSp>
        <p:nvCxnSpPr>
          <p:cNvPr id="19" name="Elbow Connector 18"/>
          <p:cNvCxnSpPr/>
          <p:nvPr/>
        </p:nvCxnSpPr>
        <p:spPr>
          <a:xfrm>
            <a:off x="479310" y="2023176"/>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Elbow Connector 20"/>
          <p:cNvCxnSpPr/>
          <p:nvPr/>
        </p:nvCxnSpPr>
        <p:spPr>
          <a:xfrm>
            <a:off x="1180350" y="2797368"/>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2" name="Elbow Connector 21"/>
          <p:cNvCxnSpPr/>
          <p:nvPr/>
        </p:nvCxnSpPr>
        <p:spPr>
          <a:xfrm>
            <a:off x="1890534" y="3598992"/>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3" name="Elbow Connector 22"/>
          <p:cNvCxnSpPr/>
          <p:nvPr/>
        </p:nvCxnSpPr>
        <p:spPr>
          <a:xfrm>
            <a:off x="2628150" y="5278440"/>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4" name="Elbow Connector 23"/>
          <p:cNvCxnSpPr/>
          <p:nvPr/>
        </p:nvCxnSpPr>
        <p:spPr>
          <a:xfrm>
            <a:off x="1896630" y="4080576"/>
            <a:ext cx="685800" cy="82296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7824444"/>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67153" y="1214321"/>
            <a:ext cx="6124354" cy="5223421"/>
          </a:xfrm>
          <a:prstGeom prst="rect">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5758547" y="1392430"/>
            <a:ext cx="5940368" cy="3106229"/>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Calibri Light" panose="020F0302020204030204" pitchFamily="34" charset="0"/>
              <a:ea typeface="Segoe UI" pitchFamily="34" charset="0"/>
              <a:cs typeface="Segoe UI" pitchFamily="34" charset="0"/>
            </a:endParaRPr>
          </a:p>
        </p:txBody>
      </p:sp>
      <p:sp>
        <p:nvSpPr>
          <p:cNvPr id="34" name="Rectangle 33"/>
          <p:cNvSpPr/>
          <p:nvPr/>
        </p:nvSpPr>
        <p:spPr bwMode="auto">
          <a:xfrm>
            <a:off x="6790168" y="2382734"/>
            <a:ext cx="1598623" cy="557079"/>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Calibri Light" panose="020F0302020204030204" pitchFamily="34" charset="0"/>
              <a:ea typeface="Segoe UI" pitchFamily="34" charset="0"/>
              <a:cs typeface="Segoe UI" pitchFamily="34" charset="0"/>
            </a:endParaRPr>
          </a:p>
        </p:txBody>
      </p:sp>
      <p:sp>
        <p:nvSpPr>
          <p:cNvPr id="35" name="Rectangle 34"/>
          <p:cNvSpPr/>
          <p:nvPr/>
        </p:nvSpPr>
        <p:spPr bwMode="auto">
          <a:xfrm>
            <a:off x="6790168" y="3008164"/>
            <a:ext cx="1598623" cy="557079"/>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Calibri Light" panose="020F0302020204030204" pitchFamily="34" charset="0"/>
              <a:ea typeface="Segoe UI" pitchFamily="34" charset="0"/>
              <a:cs typeface="Segoe UI" pitchFamily="34" charset="0"/>
            </a:endParaRPr>
          </a:p>
        </p:txBody>
      </p:sp>
      <p:cxnSp>
        <p:nvCxnSpPr>
          <p:cNvPr id="46" name="Straight Connector 45"/>
          <p:cNvCxnSpPr/>
          <p:nvPr/>
        </p:nvCxnSpPr>
        <p:spPr>
          <a:xfrm>
            <a:off x="6697712" y="2348558"/>
            <a:ext cx="1783535" cy="0"/>
          </a:xfrm>
          <a:prstGeom prst="line">
            <a:avLst/>
          </a:prstGeom>
          <a:ln w="12700">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97712" y="2973988"/>
            <a:ext cx="1783535" cy="0"/>
          </a:xfrm>
          <a:prstGeom prst="line">
            <a:avLst/>
          </a:prstGeom>
          <a:ln w="12700">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697712" y="3599419"/>
            <a:ext cx="1783535" cy="0"/>
          </a:xfrm>
          <a:prstGeom prst="line">
            <a:avLst/>
          </a:prstGeom>
          <a:ln w="12700">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Concept: Regions, Rows and Partitioning</a:t>
            </a:r>
          </a:p>
        </p:txBody>
      </p:sp>
      <p:sp>
        <p:nvSpPr>
          <p:cNvPr id="27" name="TextBox 26"/>
          <p:cNvSpPr txBox="1"/>
          <p:nvPr/>
        </p:nvSpPr>
        <p:spPr>
          <a:xfrm>
            <a:off x="6790168" y="1392431"/>
            <a:ext cx="624899" cy="248387"/>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372" dirty="0">
                <a:solidFill>
                  <a:srgbClr val="505050"/>
                </a:solidFill>
                <a:latin typeface="Calibri Light" panose="020F0302020204030204" pitchFamily="34" charset="0"/>
              </a:rPr>
              <a:t>Table A</a:t>
            </a:r>
          </a:p>
        </p:txBody>
      </p:sp>
      <p:sp>
        <p:nvSpPr>
          <p:cNvPr id="29" name="TextBox 28"/>
          <p:cNvSpPr txBox="1"/>
          <p:nvPr/>
        </p:nvSpPr>
        <p:spPr>
          <a:xfrm>
            <a:off x="5963685" y="1888934"/>
            <a:ext cx="747021" cy="293820"/>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568" dirty="0">
                <a:solidFill>
                  <a:srgbClr val="505050"/>
                </a:solidFill>
                <a:latin typeface="Calibri Light" panose="020F0302020204030204" pitchFamily="34" charset="0"/>
              </a:rPr>
              <a:t>Region 1</a:t>
            </a:r>
          </a:p>
        </p:txBody>
      </p:sp>
      <p:sp>
        <p:nvSpPr>
          <p:cNvPr id="30" name="TextBox 29"/>
          <p:cNvSpPr txBox="1"/>
          <p:nvPr/>
        </p:nvSpPr>
        <p:spPr>
          <a:xfrm>
            <a:off x="5963685" y="2518513"/>
            <a:ext cx="747021" cy="293820"/>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568" dirty="0">
                <a:solidFill>
                  <a:srgbClr val="505050"/>
                </a:solidFill>
                <a:latin typeface="Calibri Light" panose="020F0302020204030204" pitchFamily="34" charset="0"/>
              </a:rPr>
              <a:t>Region 2</a:t>
            </a:r>
          </a:p>
        </p:txBody>
      </p:sp>
      <p:sp>
        <p:nvSpPr>
          <p:cNvPr id="31" name="TextBox 30"/>
          <p:cNvSpPr txBox="1"/>
          <p:nvPr/>
        </p:nvSpPr>
        <p:spPr>
          <a:xfrm>
            <a:off x="5963685" y="3148093"/>
            <a:ext cx="747021" cy="293820"/>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568" dirty="0">
                <a:solidFill>
                  <a:srgbClr val="505050"/>
                </a:solidFill>
                <a:latin typeface="Calibri Light" panose="020F0302020204030204" pitchFamily="34" charset="0"/>
              </a:rPr>
              <a:t>Region 3</a:t>
            </a:r>
          </a:p>
        </p:txBody>
      </p:sp>
      <p:sp>
        <p:nvSpPr>
          <p:cNvPr id="32" name="TextBox 31"/>
          <p:cNvSpPr txBox="1"/>
          <p:nvPr/>
        </p:nvSpPr>
        <p:spPr>
          <a:xfrm>
            <a:off x="5963685" y="3777673"/>
            <a:ext cx="747021" cy="293820"/>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568" dirty="0">
                <a:solidFill>
                  <a:srgbClr val="505050"/>
                </a:solidFill>
                <a:latin typeface="Calibri Light" panose="020F0302020204030204" pitchFamily="34" charset="0"/>
              </a:rPr>
              <a:t>Region 4</a:t>
            </a:r>
          </a:p>
        </p:txBody>
      </p:sp>
      <p:sp>
        <p:nvSpPr>
          <p:cNvPr id="33" name="Rectangle 32"/>
          <p:cNvSpPr/>
          <p:nvPr/>
        </p:nvSpPr>
        <p:spPr bwMode="auto">
          <a:xfrm>
            <a:off x="6790168" y="1703058"/>
            <a:ext cx="1598623" cy="585906"/>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Calibri Light" panose="020F0302020204030204" pitchFamily="34" charset="0"/>
              <a:ea typeface="Segoe UI" pitchFamily="34" charset="0"/>
              <a:cs typeface="Segoe UI" pitchFamily="34" charset="0"/>
            </a:endParaRPr>
          </a:p>
        </p:txBody>
      </p:sp>
      <p:sp>
        <p:nvSpPr>
          <p:cNvPr id="36" name="Rectangle 35"/>
          <p:cNvSpPr/>
          <p:nvPr/>
        </p:nvSpPr>
        <p:spPr bwMode="auto">
          <a:xfrm>
            <a:off x="6790168" y="3633593"/>
            <a:ext cx="1598623" cy="641240"/>
          </a:xfrm>
          <a:prstGeom prst="rect">
            <a:avLst/>
          </a:pr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Calibri Light" panose="020F0302020204030204" pitchFamily="34" charset="0"/>
              <a:ea typeface="Segoe UI" pitchFamily="34" charset="0"/>
              <a:cs typeface="Segoe UI"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2724613783"/>
              </p:ext>
            </p:extLst>
          </p:nvPr>
        </p:nvGraphicFramePr>
        <p:xfrm>
          <a:off x="6885774" y="1698073"/>
          <a:ext cx="1407408" cy="2592975"/>
        </p:xfrm>
        <a:graphic>
          <a:graphicData uri="http://schemas.openxmlformats.org/drawingml/2006/table">
            <a:tbl>
              <a:tblPr firstRow="1" bandRow="1"/>
              <a:tblGrid>
                <a:gridCol w="267682">
                  <a:extLst>
                    <a:ext uri="{9D8B030D-6E8A-4147-A177-3AD203B41FA5}">
                      <a16:colId xmlns:a16="http://schemas.microsoft.com/office/drawing/2014/main" val="20000"/>
                    </a:ext>
                  </a:extLst>
                </a:gridCol>
                <a:gridCol w="1139726">
                  <a:extLst>
                    <a:ext uri="{9D8B030D-6E8A-4147-A177-3AD203B41FA5}">
                      <a16:colId xmlns:a16="http://schemas.microsoft.com/office/drawing/2014/main" val="20001"/>
                    </a:ext>
                  </a:extLst>
                </a:gridCol>
              </a:tblGrid>
              <a:tr h="172313">
                <a:tc>
                  <a:txBody>
                    <a:bodyPr/>
                    <a:lstStyle/>
                    <a:p>
                      <a:r>
                        <a:rPr lang="en-IN" sz="1000" b="1" dirty="0">
                          <a:solidFill>
                            <a:schemeClr val="bg1"/>
                          </a:solidFill>
                        </a:rPr>
                        <a:t>a</a:t>
                      </a:r>
                    </a:p>
                  </a:txBody>
                  <a:tcPr marL="44821" marR="44821" marT="8964" marB="8964">
                    <a:lnL w="12700" cmpd="sng">
                      <a:noFill/>
                      <a:prstDash val="solid"/>
                    </a:lnL>
                    <a:lnR w="12700" cmpd="sng">
                      <a:noFill/>
                      <a:prstDash val="solid"/>
                    </a:lnR>
                    <a:lnT w="12700" cmpd="sng">
                      <a:noFill/>
                      <a:prstDash val="soli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12700" cmpd="sng">
                      <a:noFill/>
                      <a:prstDash val="soli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0"/>
                  </a:ext>
                </a:extLst>
              </a:tr>
              <a:tr h="172313">
                <a:tc>
                  <a:txBody>
                    <a:bodyPr/>
                    <a:lstStyle/>
                    <a:p>
                      <a:r>
                        <a:rPr lang="en-IN" sz="1000" b="1" dirty="0">
                          <a:solidFill>
                            <a:schemeClr val="bg1"/>
                          </a:solidFill>
                        </a:rPr>
                        <a:t>b</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1"/>
                  </a:ext>
                </a:extLst>
              </a:tr>
              <a:tr h="180593">
                <a:tc>
                  <a:txBody>
                    <a:bodyPr/>
                    <a:lstStyle/>
                    <a:p>
                      <a:r>
                        <a:rPr lang="en-IN" sz="1000" b="1" dirty="0">
                          <a:solidFill>
                            <a:schemeClr val="bg1"/>
                          </a:solidFill>
                        </a:rPr>
                        <a:t>c</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2"/>
                  </a:ext>
                </a:extLst>
              </a:tr>
              <a:tr h="172313">
                <a:tc>
                  <a:txBody>
                    <a:bodyPr/>
                    <a:lstStyle/>
                    <a:p>
                      <a:r>
                        <a:rPr lang="en-IN" sz="1000" b="1" dirty="0">
                          <a:solidFill>
                            <a:schemeClr val="bg1"/>
                          </a:solidFill>
                        </a:rPr>
                        <a:t>d</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3"/>
                  </a:ext>
                </a:extLst>
              </a:tr>
              <a:tr h="172313">
                <a:tc>
                  <a:txBody>
                    <a:bodyPr/>
                    <a:lstStyle/>
                    <a:p>
                      <a:r>
                        <a:rPr lang="en-IN" sz="1000" b="1" dirty="0">
                          <a:solidFill>
                            <a:schemeClr val="bg1"/>
                          </a:solidFill>
                        </a:rPr>
                        <a:t>e</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172313">
                <a:tc>
                  <a:txBody>
                    <a:bodyPr/>
                    <a:lstStyle/>
                    <a:p>
                      <a:r>
                        <a:rPr lang="en-IN" sz="1000" b="1" dirty="0">
                          <a:solidFill>
                            <a:schemeClr val="bg1"/>
                          </a:solidFill>
                        </a:rPr>
                        <a:t>f</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5"/>
                  </a:ext>
                </a:extLst>
              </a:tr>
              <a:tr h="172313">
                <a:tc>
                  <a:txBody>
                    <a:bodyPr/>
                    <a:lstStyle/>
                    <a:p>
                      <a:r>
                        <a:rPr lang="en-IN" sz="1000" b="1" dirty="0">
                          <a:solidFill>
                            <a:schemeClr val="bg1"/>
                          </a:solidFill>
                        </a:rPr>
                        <a:t>g</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6"/>
                  </a:ext>
                </a:extLst>
              </a:tr>
              <a:tr h="172313">
                <a:tc>
                  <a:txBody>
                    <a:bodyPr/>
                    <a:lstStyle/>
                    <a:p>
                      <a:r>
                        <a:rPr lang="en-IN" sz="1000" b="1" dirty="0">
                          <a:solidFill>
                            <a:schemeClr val="bg1"/>
                          </a:solidFill>
                        </a:rPr>
                        <a:t>h</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172313">
                <a:tc>
                  <a:txBody>
                    <a:bodyPr/>
                    <a:lstStyle/>
                    <a:p>
                      <a:r>
                        <a:rPr lang="en-IN" sz="1000" b="1" dirty="0">
                          <a:solidFill>
                            <a:schemeClr val="bg1"/>
                          </a:solidFill>
                        </a:rPr>
                        <a:t>j</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8"/>
                  </a:ext>
                </a:extLst>
              </a:tr>
              <a:tr h="172313">
                <a:tc>
                  <a:txBody>
                    <a:bodyPr/>
                    <a:lstStyle/>
                    <a:p>
                      <a:r>
                        <a:rPr lang="en-IN" sz="1000" b="1" dirty="0">
                          <a:solidFill>
                            <a:schemeClr val="bg1"/>
                          </a:solidFill>
                        </a:rPr>
                        <a:t>k</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9"/>
                  </a:ext>
                </a:extLst>
              </a:tr>
              <a:tr h="172313">
                <a:tc>
                  <a:txBody>
                    <a:bodyPr/>
                    <a:lstStyle/>
                    <a:p>
                      <a:r>
                        <a:rPr lang="en-IN" sz="1000" b="1" dirty="0">
                          <a:solidFill>
                            <a:schemeClr val="bg1"/>
                          </a:solidFill>
                        </a:rPr>
                        <a:t>l</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10"/>
                  </a:ext>
                </a:extLst>
              </a:tr>
              <a:tr h="172313">
                <a:tc>
                  <a:txBody>
                    <a:bodyPr/>
                    <a:lstStyle/>
                    <a:p>
                      <a:r>
                        <a:rPr lang="en-IN" sz="1000" b="1" dirty="0">
                          <a:solidFill>
                            <a:schemeClr val="bg1"/>
                          </a:solidFill>
                        </a:rPr>
                        <a:t>m</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11"/>
                  </a:ext>
                </a:extLst>
              </a:tr>
              <a:tr h="172313">
                <a:tc>
                  <a:txBody>
                    <a:bodyPr/>
                    <a:lstStyle/>
                    <a:p>
                      <a:r>
                        <a:rPr lang="en-IN" sz="1000" b="1" dirty="0">
                          <a:solidFill>
                            <a:schemeClr val="bg1"/>
                          </a:solidFill>
                        </a:rPr>
                        <a:t>n</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12"/>
                  </a:ext>
                </a:extLst>
              </a:tr>
              <a:tr h="172313">
                <a:tc>
                  <a:txBody>
                    <a:bodyPr/>
                    <a:lstStyle/>
                    <a:p>
                      <a:r>
                        <a:rPr lang="en-IN" sz="1000" b="1" dirty="0">
                          <a:solidFill>
                            <a:schemeClr val="bg1"/>
                          </a:solidFill>
                        </a:rPr>
                        <a:t>o</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13"/>
                  </a:ext>
                </a:extLst>
              </a:tr>
              <a:tr h="172313">
                <a:tc>
                  <a:txBody>
                    <a:bodyPr/>
                    <a:lstStyle/>
                    <a:p>
                      <a:r>
                        <a:rPr lang="en-IN" sz="1000" b="1" dirty="0">
                          <a:solidFill>
                            <a:schemeClr val="bg1"/>
                          </a:solidFill>
                        </a:rPr>
                        <a:t>p</a:t>
                      </a:r>
                    </a:p>
                  </a:txBody>
                  <a:tcPr marL="44821" marR="44821" marT="8964" marB="8964">
                    <a:lnL w="12700" cmpd="sng">
                      <a:noFill/>
                      <a:prstDash val="solid"/>
                    </a:lnL>
                    <a:lnR w="12700" cmpd="sng">
                      <a:noFill/>
                      <a:prstDash val="soli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IN" sz="900" b="1" dirty="0">
                        <a:solidFill>
                          <a:schemeClr val="bg1"/>
                        </a:solidFill>
                      </a:endParaRPr>
                    </a:p>
                  </a:txBody>
                  <a:tcPr marL="44821" marR="44821" marT="8964" marB="8964"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14"/>
                  </a:ext>
                </a:extLst>
              </a:tr>
            </a:tbl>
          </a:graphicData>
        </a:graphic>
      </p:graphicFrame>
      <p:sp>
        <p:nvSpPr>
          <p:cNvPr id="38" name="TextBox 37"/>
          <p:cNvSpPr txBox="1"/>
          <p:nvPr/>
        </p:nvSpPr>
        <p:spPr>
          <a:xfrm>
            <a:off x="9515911" y="1392431"/>
            <a:ext cx="1851254" cy="248387"/>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defTabSz="914367"/>
            <a:r>
              <a:rPr lang="en-US" sz="1372" dirty="0">
                <a:solidFill>
                  <a:srgbClr val="505050"/>
                </a:solidFill>
                <a:latin typeface="Calibri Light" panose="020F0302020204030204" pitchFamily="34" charset="0"/>
              </a:rPr>
              <a:t>Region Server 7</a:t>
            </a:r>
          </a:p>
        </p:txBody>
      </p:sp>
      <p:graphicFrame>
        <p:nvGraphicFramePr>
          <p:cNvPr id="40" name="Table 39"/>
          <p:cNvGraphicFramePr>
            <a:graphicFrameLocks noGrp="1"/>
          </p:cNvGraphicFramePr>
          <p:nvPr>
            <p:extLst>
              <p:ext uri="{D42A27DB-BD31-4B8C-83A1-F6EECF244321}">
                <p14:modId xmlns:p14="http://schemas.microsoft.com/office/powerpoint/2010/main" val="797525936"/>
              </p:ext>
            </p:extLst>
          </p:nvPr>
        </p:nvGraphicFramePr>
        <p:xfrm>
          <a:off x="9890733" y="1698073"/>
          <a:ext cx="1407409" cy="753024"/>
        </p:xfrm>
        <a:graphic>
          <a:graphicData uri="http://schemas.openxmlformats.org/drawingml/2006/table">
            <a:tbl>
              <a:tblPr firstRow="1" bandRow="1"/>
              <a:tblGrid>
                <a:gridCol w="1407409">
                  <a:extLst>
                    <a:ext uri="{9D8B030D-6E8A-4147-A177-3AD203B41FA5}">
                      <a16:colId xmlns:a16="http://schemas.microsoft.com/office/drawing/2014/main" val="20000"/>
                    </a:ext>
                  </a:extLst>
                </a:gridCol>
              </a:tblGrid>
              <a:tr h="185261">
                <a:tc>
                  <a:txBody>
                    <a:bodyPr/>
                    <a:lstStyle/>
                    <a:p>
                      <a:r>
                        <a:rPr lang="en-IN" sz="1000" b="1" dirty="0">
                          <a:solidFill>
                            <a:schemeClr val="bg1"/>
                          </a:solidFill>
                        </a:rPr>
                        <a:t>Table A,</a:t>
                      </a:r>
                      <a:r>
                        <a:rPr lang="en-IN" sz="1000" b="1" baseline="0" dirty="0">
                          <a:solidFill>
                            <a:schemeClr val="bg1"/>
                          </a:solidFill>
                        </a:rPr>
                        <a:t> Region 1</a:t>
                      </a:r>
                      <a:endParaRPr lang="en-IN" sz="1000" b="1" dirty="0">
                        <a:solidFill>
                          <a:schemeClr val="bg1"/>
                        </a:solidFill>
                      </a:endParaRPr>
                    </a:p>
                  </a:txBody>
                  <a:tcPr marL="44821" marR="44821" marT="17928" marB="17928" anchor="ctr">
                    <a:lnL w="12700" cmpd="sng">
                      <a:noFill/>
                      <a:prstDash val="solid"/>
                    </a:lnL>
                    <a:lnR w="12700" cmpd="sng">
                      <a:noFill/>
                      <a:prstDash val="solid"/>
                    </a:lnR>
                    <a:lnT w="12700" cmpd="sng">
                      <a:noFill/>
                      <a:prstDash val="soli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8526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000" b="1" dirty="0">
                          <a:solidFill>
                            <a:schemeClr val="bg1"/>
                          </a:solidFill>
                        </a:rPr>
                        <a:t>Table A,</a:t>
                      </a:r>
                      <a:r>
                        <a:rPr lang="en-IN" sz="1000" b="1" baseline="0" dirty="0">
                          <a:solidFill>
                            <a:schemeClr val="bg1"/>
                          </a:solidFill>
                        </a:rPr>
                        <a:t> Region 2</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185261">
                <a:tc>
                  <a:txBody>
                    <a:bodyPr/>
                    <a:lstStyle/>
                    <a:p>
                      <a:r>
                        <a:rPr lang="en-IN" sz="1000" b="1" dirty="0">
                          <a:solidFill>
                            <a:schemeClr val="bg1"/>
                          </a:solidFill>
                        </a:rPr>
                        <a:t>Table G, Region</a:t>
                      </a:r>
                      <a:r>
                        <a:rPr lang="en-IN" sz="1000" b="1" baseline="0" dirty="0">
                          <a:solidFill>
                            <a:schemeClr val="bg1"/>
                          </a:solidFill>
                        </a:rPr>
                        <a:t> 1070</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185261">
                <a:tc>
                  <a:txBody>
                    <a:bodyPr/>
                    <a:lstStyle/>
                    <a:p>
                      <a:r>
                        <a:rPr lang="en-IN" sz="1000" b="1" dirty="0">
                          <a:solidFill>
                            <a:schemeClr val="bg1"/>
                          </a:solidFill>
                        </a:rPr>
                        <a:t>Table L,</a:t>
                      </a:r>
                      <a:r>
                        <a:rPr lang="en-IN" sz="1000" b="1" baseline="0" dirty="0">
                          <a:solidFill>
                            <a:schemeClr val="bg1"/>
                          </a:solidFill>
                        </a:rPr>
                        <a:t> Region 25</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766447910"/>
              </p:ext>
            </p:extLst>
          </p:nvPr>
        </p:nvGraphicFramePr>
        <p:xfrm>
          <a:off x="9890733" y="2619897"/>
          <a:ext cx="1407409" cy="753024"/>
        </p:xfrm>
        <a:graphic>
          <a:graphicData uri="http://schemas.openxmlformats.org/drawingml/2006/table">
            <a:tbl>
              <a:tblPr firstRow="1" bandRow="1"/>
              <a:tblGrid>
                <a:gridCol w="1407409">
                  <a:extLst>
                    <a:ext uri="{9D8B030D-6E8A-4147-A177-3AD203B41FA5}">
                      <a16:colId xmlns:a16="http://schemas.microsoft.com/office/drawing/2014/main" val="20000"/>
                    </a:ext>
                  </a:extLst>
                </a:gridCol>
              </a:tblGrid>
              <a:tr h="185261">
                <a:tc>
                  <a:txBody>
                    <a:bodyPr/>
                    <a:lstStyle/>
                    <a:p>
                      <a:r>
                        <a:rPr lang="en-IN" sz="1000" b="1" dirty="0">
                          <a:solidFill>
                            <a:schemeClr val="bg1"/>
                          </a:solidFill>
                        </a:rPr>
                        <a:t>Table A,</a:t>
                      </a:r>
                      <a:r>
                        <a:rPr lang="en-IN" sz="1000" b="1" baseline="0" dirty="0">
                          <a:solidFill>
                            <a:schemeClr val="bg1"/>
                          </a:solidFill>
                        </a:rPr>
                        <a:t> Region 3</a:t>
                      </a:r>
                      <a:endParaRPr lang="en-IN" sz="1000" b="1" dirty="0">
                        <a:solidFill>
                          <a:schemeClr val="bg1"/>
                        </a:solidFill>
                      </a:endParaRPr>
                    </a:p>
                  </a:txBody>
                  <a:tcPr marL="44821" marR="44821" marT="17928" marB="17928" anchor="ctr">
                    <a:lnL w="12700" cmpd="sng">
                      <a:noFill/>
                      <a:prstDash val="solid"/>
                    </a:lnL>
                    <a:lnR w="12700" cmpd="sng">
                      <a:noFill/>
                      <a:prstDash val="solid"/>
                    </a:lnR>
                    <a:lnT w="12700" cmpd="sng">
                      <a:noFill/>
                      <a:prstDash val="soli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8526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000" b="1" dirty="0">
                          <a:solidFill>
                            <a:schemeClr val="bg1"/>
                          </a:solidFill>
                        </a:rPr>
                        <a:t>Table C,</a:t>
                      </a:r>
                      <a:r>
                        <a:rPr lang="en-IN" sz="1000" b="1" baseline="0" dirty="0">
                          <a:solidFill>
                            <a:schemeClr val="bg1"/>
                          </a:solidFill>
                        </a:rPr>
                        <a:t> Region 30</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185261">
                <a:tc>
                  <a:txBody>
                    <a:bodyPr/>
                    <a:lstStyle/>
                    <a:p>
                      <a:r>
                        <a:rPr lang="en-IN" sz="1000" b="1" dirty="0">
                          <a:solidFill>
                            <a:schemeClr val="bg1"/>
                          </a:solidFill>
                        </a:rPr>
                        <a:t>Table F, Region</a:t>
                      </a:r>
                      <a:r>
                        <a:rPr lang="en-IN" sz="1000" b="1" baseline="0" dirty="0">
                          <a:solidFill>
                            <a:schemeClr val="bg1"/>
                          </a:solidFill>
                        </a:rPr>
                        <a:t> 160</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185261">
                <a:tc>
                  <a:txBody>
                    <a:bodyPr/>
                    <a:lstStyle/>
                    <a:p>
                      <a:r>
                        <a:rPr lang="en-IN" sz="1000" b="1" dirty="0">
                          <a:solidFill>
                            <a:schemeClr val="bg1"/>
                          </a:solidFill>
                        </a:rPr>
                        <a:t>Table F,</a:t>
                      </a:r>
                      <a:r>
                        <a:rPr lang="en-IN" sz="1000" b="1" baseline="0" dirty="0">
                          <a:solidFill>
                            <a:schemeClr val="bg1"/>
                          </a:solidFill>
                        </a:rPr>
                        <a:t> Region 776</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053224842"/>
              </p:ext>
            </p:extLst>
          </p:nvPr>
        </p:nvGraphicFramePr>
        <p:xfrm>
          <a:off x="9890733" y="3541720"/>
          <a:ext cx="1407409" cy="753024"/>
        </p:xfrm>
        <a:graphic>
          <a:graphicData uri="http://schemas.openxmlformats.org/drawingml/2006/table">
            <a:tbl>
              <a:tblPr firstRow="1" bandRow="1"/>
              <a:tblGrid>
                <a:gridCol w="1407409">
                  <a:extLst>
                    <a:ext uri="{9D8B030D-6E8A-4147-A177-3AD203B41FA5}">
                      <a16:colId xmlns:a16="http://schemas.microsoft.com/office/drawing/2014/main" val="20000"/>
                    </a:ext>
                  </a:extLst>
                </a:gridCol>
              </a:tblGrid>
              <a:tr h="185261">
                <a:tc>
                  <a:txBody>
                    <a:bodyPr/>
                    <a:lstStyle/>
                    <a:p>
                      <a:r>
                        <a:rPr lang="en-IN" sz="1000" b="1" dirty="0">
                          <a:solidFill>
                            <a:schemeClr val="bg1"/>
                          </a:solidFill>
                        </a:rPr>
                        <a:t>Table A,</a:t>
                      </a:r>
                      <a:r>
                        <a:rPr lang="en-IN" sz="1000" b="1" baseline="0" dirty="0">
                          <a:solidFill>
                            <a:schemeClr val="bg1"/>
                          </a:solidFill>
                        </a:rPr>
                        <a:t> Region 4</a:t>
                      </a:r>
                      <a:endParaRPr lang="en-IN" sz="1000" b="1" dirty="0">
                        <a:solidFill>
                          <a:schemeClr val="bg1"/>
                        </a:solidFill>
                      </a:endParaRPr>
                    </a:p>
                  </a:txBody>
                  <a:tcPr marL="44821" marR="44821" marT="17928" marB="17928" anchor="ctr">
                    <a:lnL w="12700" cmpd="sng">
                      <a:noFill/>
                      <a:prstDash val="solid"/>
                    </a:lnL>
                    <a:lnR w="12700" cmpd="sng">
                      <a:noFill/>
                      <a:prstDash val="solid"/>
                    </a:lnR>
                    <a:lnT w="12700" cmpd="sng">
                      <a:noFill/>
                      <a:prstDash val="soli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8526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000" b="1" dirty="0">
                          <a:solidFill>
                            <a:schemeClr val="bg1"/>
                          </a:solidFill>
                        </a:rPr>
                        <a:t>Table C,</a:t>
                      </a:r>
                      <a:r>
                        <a:rPr lang="en-IN" sz="1000" b="1" baseline="0" dirty="0">
                          <a:solidFill>
                            <a:schemeClr val="bg1"/>
                          </a:solidFill>
                        </a:rPr>
                        <a:t> Region 17</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185261">
                <a:tc>
                  <a:txBody>
                    <a:bodyPr/>
                    <a:lstStyle/>
                    <a:p>
                      <a:r>
                        <a:rPr lang="en-IN" sz="1000" b="1" dirty="0">
                          <a:solidFill>
                            <a:schemeClr val="bg1"/>
                          </a:solidFill>
                        </a:rPr>
                        <a:t>Table E, Region</a:t>
                      </a:r>
                      <a:r>
                        <a:rPr lang="en-IN" sz="1000" b="1" baseline="0" dirty="0">
                          <a:solidFill>
                            <a:schemeClr val="bg1"/>
                          </a:solidFill>
                        </a:rPr>
                        <a:t> 52</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185261">
                <a:tc>
                  <a:txBody>
                    <a:bodyPr/>
                    <a:lstStyle/>
                    <a:p>
                      <a:r>
                        <a:rPr lang="en-IN" sz="1000" b="1" dirty="0">
                          <a:solidFill>
                            <a:schemeClr val="bg1"/>
                          </a:solidFill>
                        </a:rPr>
                        <a:t>Table P,</a:t>
                      </a:r>
                      <a:r>
                        <a:rPr lang="en-IN" sz="1000" b="1" baseline="0" dirty="0">
                          <a:solidFill>
                            <a:schemeClr val="bg1"/>
                          </a:solidFill>
                        </a:rPr>
                        <a:t> Region 1116</a:t>
                      </a:r>
                      <a:endParaRPr lang="en-IN" sz="1000" b="1" dirty="0">
                        <a:solidFill>
                          <a:schemeClr val="bg1"/>
                        </a:solidFill>
                      </a:endParaRPr>
                    </a:p>
                  </a:txBody>
                  <a:tcPr marL="44821" marR="44821" marT="17928" marB="17928" anchor="ctr">
                    <a:lnL w="12700" cmpd="sng">
                      <a:noFill/>
                      <a:prstDash val="solid"/>
                    </a:lnL>
                    <a:lnR w="12700" cmpd="sng">
                      <a:noFill/>
                      <a:prstDash val="soli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bl>
          </a:graphicData>
        </a:graphic>
      </p:graphicFrame>
      <p:sp>
        <p:nvSpPr>
          <p:cNvPr id="53" name="TextBox 52"/>
          <p:cNvSpPr txBox="1"/>
          <p:nvPr/>
        </p:nvSpPr>
        <p:spPr>
          <a:xfrm>
            <a:off x="9372421" y="2433010"/>
            <a:ext cx="1225445" cy="192996"/>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algn="l" defTabSz="914367"/>
            <a:r>
              <a:rPr lang="en-US" sz="1176" dirty="0">
                <a:solidFill>
                  <a:srgbClr val="505050"/>
                </a:solidFill>
                <a:latin typeface="Calibri Light" panose="020F0302020204030204" pitchFamily="34" charset="0"/>
              </a:rPr>
              <a:t>Region Server 86</a:t>
            </a:r>
          </a:p>
        </p:txBody>
      </p:sp>
      <p:sp>
        <p:nvSpPr>
          <p:cNvPr id="54" name="TextBox 53"/>
          <p:cNvSpPr txBox="1"/>
          <p:nvPr/>
        </p:nvSpPr>
        <p:spPr>
          <a:xfrm>
            <a:off x="9372421" y="3327138"/>
            <a:ext cx="1225445" cy="248387"/>
          </a:xfrm>
          <a:prstGeom prst="rect">
            <a:avLst/>
          </a:prstGeom>
          <a:no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algn="l" defTabSz="914367"/>
            <a:r>
              <a:rPr lang="en-US" sz="1176" dirty="0">
                <a:solidFill>
                  <a:srgbClr val="505050"/>
                </a:solidFill>
                <a:latin typeface="Calibri Light" panose="020F0302020204030204" pitchFamily="34" charset="0"/>
              </a:rPr>
              <a:t>Region Server 367</a:t>
            </a:r>
          </a:p>
        </p:txBody>
      </p:sp>
      <p:cxnSp>
        <p:nvCxnSpPr>
          <p:cNvPr id="56" name="Elbow Connector 55"/>
          <p:cNvCxnSpPr>
            <a:stCxn id="33" idx="3"/>
          </p:cNvCxnSpPr>
          <p:nvPr/>
        </p:nvCxnSpPr>
        <p:spPr>
          <a:xfrm flipV="1">
            <a:off x="8388791" y="1853695"/>
            <a:ext cx="1489826" cy="142316"/>
          </a:xfrm>
          <a:prstGeom prst="bentConnector3">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4" idx="3"/>
          </p:cNvCxnSpPr>
          <p:nvPr/>
        </p:nvCxnSpPr>
        <p:spPr>
          <a:xfrm flipV="1">
            <a:off x="8388791" y="2005246"/>
            <a:ext cx="1474769" cy="656027"/>
          </a:xfrm>
          <a:prstGeom prst="bentConnector3">
            <a:avLst>
              <a:gd name="adj1" fmla="val 56490"/>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5" idx="3"/>
          </p:cNvCxnSpPr>
          <p:nvPr/>
        </p:nvCxnSpPr>
        <p:spPr>
          <a:xfrm flipV="1">
            <a:off x="8388791" y="2755042"/>
            <a:ext cx="1489826" cy="531661"/>
          </a:xfrm>
          <a:prstGeom prst="bentConnector3">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6" idx="3"/>
          </p:cNvCxnSpPr>
          <p:nvPr/>
        </p:nvCxnSpPr>
        <p:spPr>
          <a:xfrm flipV="1">
            <a:off x="8388791" y="3631275"/>
            <a:ext cx="1489826" cy="322938"/>
          </a:xfrm>
          <a:prstGeom prst="bentConnector3">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58</a:t>
            </a:fld>
            <a:endParaRPr lang="en-IN" dirty="0"/>
          </a:p>
        </p:txBody>
      </p:sp>
      <p:sp>
        <p:nvSpPr>
          <p:cNvPr id="4" name="TextBox 3"/>
          <p:cNvSpPr txBox="1"/>
          <p:nvPr/>
        </p:nvSpPr>
        <p:spPr>
          <a:xfrm>
            <a:off x="302385" y="1214321"/>
            <a:ext cx="5176703" cy="5002432"/>
          </a:xfrm>
          <a:prstGeom prst="rect">
            <a:avLst/>
          </a:prstGeom>
          <a:noFill/>
        </p:spPr>
        <p:txBody>
          <a:bodyPr wrap="square" lIns="182880" tIns="146304" rIns="182880" bIns="146304" rtlCol="0">
            <a:noAutofit/>
          </a:bodyPr>
          <a:lstStyle/>
          <a:p>
            <a:pPr marL="285750" indent="-285750">
              <a:lnSpc>
                <a:spcPts val="2200"/>
              </a:lnSpc>
              <a:spcAft>
                <a:spcPts val="600"/>
              </a:spcAft>
              <a:buClr>
                <a:schemeClr val="accent3">
                  <a:lumMod val="50000"/>
                </a:schemeClr>
              </a:buClr>
              <a:buFont typeface="Wingdings" panose="05000000000000000000" pitchFamily="2" charset="2"/>
              <a:buChar char="v"/>
            </a:pPr>
            <a:r>
              <a:rPr lang="en-US" dirty="0">
                <a:solidFill>
                  <a:schemeClr val="tx1">
                    <a:lumMod val="65000"/>
                    <a:lumOff val="35000"/>
                  </a:schemeClr>
                </a:solidFill>
              </a:rPr>
              <a:t>Rows are distributed/partitioned among multiple region</a:t>
            </a:r>
          </a:p>
          <a:p>
            <a:pPr marL="285750" indent="-285750">
              <a:lnSpc>
                <a:spcPts val="2200"/>
              </a:lnSpc>
              <a:spcAft>
                <a:spcPts val="600"/>
              </a:spcAft>
              <a:buClr>
                <a:schemeClr val="accent3">
                  <a:lumMod val="50000"/>
                </a:schemeClr>
              </a:buClr>
              <a:buFont typeface="Wingdings" panose="05000000000000000000" pitchFamily="2" charset="2"/>
              <a:buChar char="v"/>
            </a:pPr>
            <a:r>
              <a:rPr lang="en-US" dirty="0">
                <a:solidFill>
                  <a:schemeClr val="tx1">
                    <a:lumMod val="65000"/>
                    <a:lumOff val="35000"/>
                  </a:schemeClr>
                </a:solidFill>
              </a:rPr>
              <a:t>Each region holds a range of keys</a:t>
            </a:r>
          </a:p>
          <a:p>
            <a:pPr marL="285750" indent="-285750">
              <a:lnSpc>
                <a:spcPts val="2200"/>
              </a:lnSpc>
              <a:spcAft>
                <a:spcPts val="600"/>
              </a:spcAft>
              <a:buClr>
                <a:schemeClr val="accent3">
                  <a:lumMod val="50000"/>
                </a:schemeClr>
              </a:buClr>
              <a:buFont typeface="Wingdings" panose="05000000000000000000" pitchFamily="2" charset="2"/>
              <a:buChar char="v"/>
            </a:pPr>
            <a:r>
              <a:rPr lang="en-US" dirty="0">
                <a:solidFill>
                  <a:schemeClr val="tx1">
                    <a:lumMod val="65000"/>
                    <a:lumOff val="35000"/>
                  </a:schemeClr>
                </a:solidFill>
              </a:rPr>
              <a:t>At first there is only one Range. When full </a:t>
            </a:r>
            <a:r>
              <a:rPr lang="en-US" dirty="0" err="1">
                <a:solidFill>
                  <a:schemeClr val="tx1">
                    <a:lumMod val="65000"/>
                    <a:lumOff val="35000"/>
                  </a:schemeClr>
                </a:solidFill>
              </a:rPr>
              <a:t>HRegionServer</a:t>
            </a:r>
            <a:r>
              <a:rPr lang="en-US" dirty="0">
                <a:solidFill>
                  <a:schemeClr val="tx1">
                    <a:lumMod val="65000"/>
                    <a:lumOff val="35000"/>
                  </a:schemeClr>
                </a:solidFill>
              </a:rPr>
              <a:t> splits the Range and redistributes the Rows.</a:t>
            </a:r>
          </a:p>
          <a:p>
            <a:pPr marL="285750" indent="-285750">
              <a:lnSpc>
                <a:spcPts val="2200"/>
              </a:lnSpc>
              <a:spcAft>
                <a:spcPts val="600"/>
              </a:spcAft>
              <a:buClr>
                <a:schemeClr val="accent3">
                  <a:lumMod val="50000"/>
                </a:schemeClr>
              </a:buClr>
              <a:buFont typeface="Wingdings" panose="05000000000000000000" pitchFamily="2" charset="2"/>
              <a:buChar char="v"/>
            </a:pPr>
            <a:r>
              <a:rPr lang="en-US" dirty="0">
                <a:solidFill>
                  <a:schemeClr val="tx1">
                    <a:lumMod val="65000"/>
                    <a:lumOff val="35000"/>
                  </a:schemeClr>
                </a:solidFill>
              </a:rPr>
              <a:t>Servers can have 10 to 1000 regions with 1 to 2 GB per region.</a:t>
            </a:r>
          </a:p>
          <a:p>
            <a:pPr marL="285750" indent="-285750">
              <a:lnSpc>
                <a:spcPts val="2200"/>
              </a:lnSpc>
              <a:spcAft>
                <a:spcPts val="600"/>
              </a:spcAft>
              <a:buClr>
                <a:schemeClr val="accent3">
                  <a:lumMod val="50000"/>
                </a:schemeClr>
              </a:buClr>
              <a:buFont typeface="Wingdings" panose="05000000000000000000" pitchFamily="2" charset="2"/>
              <a:buChar char="v"/>
            </a:pPr>
            <a:r>
              <a:rPr lang="en-US" dirty="0" err="1">
                <a:solidFill>
                  <a:schemeClr val="tx1">
                    <a:lumMod val="65000"/>
                    <a:lumOff val="35000"/>
                  </a:schemeClr>
                </a:solidFill>
              </a:rPr>
              <a:t>Benfits</a:t>
            </a:r>
            <a:r>
              <a:rPr lang="en-US" dirty="0">
                <a:solidFill>
                  <a:schemeClr val="tx1">
                    <a:lumMod val="65000"/>
                    <a:lumOff val="35000"/>
                  </a:schemeClr>
                </a:solidFill>
              </a:rPr>
              <a:t> of splitting data into regions:</a:t>
            </a:r>
          </a:p>
          <a:p>
            <a:pPr marL="548640" lvl="1" indent="-285750">
              <a:lnSpc>
                <a:spcPts val="2200"/>
              </a:lnSpc>
              <a:spcAft>
                <a:spcPts val="600"/>
              </a:spcAft>
              <a:buClr>
                <a:schemeClr val="accent3">
                  <a:lumMod val="50000"/>
                </a:schemeClr>
              </a:buClr>
              <a:buFont typeface="Wingdings" panose="05000000000000000000" pitchFamily="2" charset="2"/>
              <a:buChar char="v"/>
            </a:pPr>
            <a:r>
              <a:rPr lang="en-US" sz="1600" dirty="0">
                <a:solidFill>
                  <a:schemeClr val="tx1">
                    <a:lumMod val="65000"/>
                    <a:lumOff val="35000"/>
                  </a:schemeClr>
                </a:solidFill>
              </a:rPr>
              <a:t>Fast recovery when a region fails.</a:t>
            </a:r>
          </a:p>
          <a:p>
            <a:pPr marL="548640" lvl="1" indent="-285750">
              <a:lnSpc>
                <a:spcPts val="2200"/>
              </a:lnSpc>
              <a:spcAft>
                <a:spcPts val="600"/>
              </a:spcAft>
              <a:buClr>
                <a:schemeClr val="accent3">
                  <a:lumMod val="50000"/>
                </a:schemeClr>
              </a:buClr>
              <a:buFont typeface="Wingdings" panose="05000000000000000000" pitchFamily="2" charset="2"/>
              <a:buChar char="v"/>
            </a:pPr>
            <a:r>
              <a:rPr lang="en-US" sz="1600" dirty="0">
                <a:solidFill>
                  <a:schemeClr val="tx1">
                    <a:lumMod val="65000"/>
                    <a:lumOff val="35000"/>
                  </a:schemeClr>
                </a:solidFill>
              </a:rPr>
              <a:t>Load balancing when a server is overloaded as regions may be moved between server.</a:t>
            </a:r>
          </a:p>
          <a:p>
            <a:pPr marL="548640" lvl="1" indent="-285750">
              <a:lnSpc>
                <a:spcPts val="2200"/>
              </a:lnSpc>
              <a:spcAft>
                <a:spcPts val="600"/>
              </a:spcAft>
              <a:buClr>
                <a:schemeClr val="accent3">
                  <a:lumMod val="50000"/>
                </a:schemeClr>
              </a:buClr>
              <a:buFont typeface="Wingdings" panose="05000000000000000000" pitchFamily="2" charset="2"/>
              <a:buChar char="v"/>
            </a:pPr>
            <a:r>
              <a:rPr lang="en-US" sz="1600" dirty="0">
                <a:solidFill>
                  <a:schemeClr val="tx1">
                    <a:lumMod val="65000"/>
                    <a:lumOff val="35000"/>
                  </a:schemeClr>
                </a:solidFill>
              </a:rPr>
              <a:t>Splitting is done asynchronously while data is being read.</a:t>
            </a:r>
          </a:p>
          <a:p>
            <a:pPr marL="548640" lvl="1" indent="-285750">
              <a:lnSpc>
                <a:spcPts val="2200"/>
              </a:lnSpc>
              <a:spcAft>
                <a:spcPts val="600"/>
              </a:spcAft>
              <a:buClr>
                <a:schemeClr val="accent3">
                  <a:lumMod val="50000"/>
                </a:schemeClr>
              </a:buClr>
              <a:buFont typeface="Wingdings" panose="05000000000000000000" pitchFamily="2" charset="2"/>
              <a:buChar char="v"/>
            </a:pPr>
            <a:r>
              <a:rPr lang="en-US" sz="1600" dirty="0">
                <a:solidFill>
                  <a:schemeClr val="tx1">
                    <a:lumMod val="65000"/>
                    <a:lumOff val="35000"/>
                  </a:schemeClr>
                </a:solidFill>
              </a:rPr>
              <a:t>Splitting is automated; no manual intervention.</a:t>
            </a:r>
          </a:p>
          <a:p>
            <a:pPr marL="742950" lvl="1" indent="-285750">
              <a:lnSpc>
                <a:spcPts val="2200"/>
              </a:lnSpc>
              <a:spcAft>
                <a:spcPts val="600"/>
              </a:spcAft>
              <a:buClr>
                <a:schemeClr val="accent3">
                  <a:lumMod val="50000"/>
                </a:schemeClr>
              </a:buClr>
              <a:buFont typeface="Wingdings" panose="05000000000000000000" pitchFamily="2" charset="2"/>
              <a:buChar char="v"/>
            </a:pPr>
            <a:endParaRPr lang="en-US" dirty="0">
              <a:solidFill>
                <a:schemeClr val="tx1">
                  <a:lumMod val="65000"/>
                  <a:lumOff val="35000"/>
                </a:schemeClr>
              </a:solidFill>
            </a:endParaRPr>
          </a:p>
          <a:p>
            <a:pPr marL="742950" lvl="1" indent="-285750">
              <a:lnSpc>
                <a:spcPts val="2200"/>
              </a:lnSpc>
              <a:spcAft>
                <a:spcPts val="600"/>
              </a:spcAft>
              <a:buClr>
                <a:schemeClr val="accent3">
                  <a:lumMod val="50000"/>
                </a:schemeClr>
              </a:buClr>
              <a:buFont typeface="Wingdings" panose="05000000000000000000" pitchFamily="2" charset="2"/>
              <a:buChar char="v"/>
            </a:pPr>
            <a:endParaRPr lang="en-US" dirty="0">
              <a:solidFill>
                <a:schemeClr val="tx1">
                  <a:lumMod val="65000"/>
                  <a:lumOff val="35000"/>
                </a:schemeClr>
              </a:solidFill>
            </a:endParaRPr>
          </a:p>
          <a:p>
            <a:pPr marL="285750" indent="-285750">
              <a:lnSpc>
                <a:spcPts val="2200"/>
              </a:lnSpc>
              <a:spcAft>
                <a:spcPts val="600"/>
              </a:spcAft>
              <a:buClr>
                <a:schemeClr val="accent3">
                  <a:lumMod val="50000"/>
                </a:schemeClr>
              </a:buClr>
              <a:buFont typeface="Wingdings" panose="05000000000000000000" pitchFamily="2" charset="2"/>
              <a:buChar char="v"/>
            </a:pPr>
            <a:endParaRPr lang="en-US" dirty="0">
              <a:solidFill>
                <a:schemeClr val="tx1">
                  <a:lumMod val="65000"/>
                  <a:lumOff val="35000"/>
                </a:schemeClr>
              </a:solidFill>
            </a:endParaRPr>
          </a:p>
          <a:p>
            <a:pPr marL="285750" indent="-285750">
              <a:lnSpc>
                <a:spcPts val="2200"/>
              </a:lnSpc>
              <a:spcAft>
                <a:spcPts val="600"/>
              </a:spcAft>
              <a:buClr>
                <a:schemeClr val="accent3">
                  <a:lumMod val="50000"/>
                </a:schemeClr>
              </a:buClr>
              <a:buFont typeface="Wingdings" panose="05000000000000000000" pitchFamily="2" charset="2"/>
              <a:buChar char="v"/>
            </a:pPr>
            <a:endParaRPr lang="en-US" dirty="0">
              <a:solidFill>
                <a:schemeClr val="tx1">
                  <a:lumMod val="65000"/>
                  <a:lumOff val="35000"/>
                </a:schemeClr>
              </a:solidFill>
            </a:endParaRPr>
          </a:p>
          <a:p>
            <a:pPr marL="285750" indent="-285750">
              <a:lnSpc>
                <a:spcPts val="2200"/>
              </a:lnSpc>
              <a:spcAft>
                <a:spcPts val="600"/>
              </a:spcAft>
              <a:buClr>
                <a:schemeClr val="accent3">
                  <a:lumMod val="50000"/>
                </a:schemeClr>
              </a:buClr>
              <a:buFont typeface="Wingdings" panose="05000000000000000000" pitchFamily="2" charset="2"/>
              <a:buChar char="v"/>
            </a:pPr>
            <a:endParaRPr lang="en-US" dirty="0">
              <a:solidFill>
                <a:schemeClr val="tx1">
                  <a:lumMod val="65000"/>
                  <a:lumOff val="35000"/>
                </a:schemeClr>
              </a:solidFill>
            </a:endParaRPr>
          </a:p>
          <a:p>
            <a:pPr>
              <a:lnSpc>
                <a:spcPts val="2200"/>
              </a:lnSpc>
              <a:spcAft>
                <a:spcPts val="600"/>
              </a:spcAft>
            </a:pPr>
            <a:r>
              <a:rPr lang="en-US" dirty="0">
                <a:solidFill>
                  <a:schemeClr val="tx1">
                    <a:lumMod val="65000"/>
                    <a:lumOff val="35000"/>
                  </a:schemeClr>
                </a:solidFill>
              </a:rPr>
              <a:t> </a:t>
            </a:r>
          </a:p>
        </p:txBody>
      </p:sp>
      <p:sp>
        <p:nvSpPr>
          <p:cNvPr id="6" name="TextBox 5"/>
          <p:cNvSpPr txBox="1"/>
          <p:nvPr/>
        </p:nvSpPr>
        <p:spPr>
          <a:xfrm>
            <a:off x="5758547" y="4518068"/>
            <a:ext cx="5940368" cy="1760971"/>
          </a:xfrm>
          <a:prstGeom prst="rect">
            <a:avLst/>
          </a:prstGeom>
          <a:solidFill>
            <a:schemeClr val="bg1"/>
          </a:solidFill>
          <a:ln>
            <a:solidFill>
              <a:schemeClr val="tx2"/>
            </a:solidFill>
          </a:ln>
        </p:spPr>
        <p:txBody>
          <a:bodyPr wrap="square" lIns="91440" tIns="146304" rIns="91440" bIns="146304" rtlCol="0">
            <a:noAutofit/>
          </a:bodyPr>
          <a:lstStyle/>
          <a:p>
            <a:pPr marL="182880" indent="-274320">
              <a:lnSpc>
                <a:spcPct val="90000"/>
              </a:lnSpc>
              <a:spcAft>
                <a:spcPts val="600"/>
              </a:spcAft>
              <a:buFont typeface="+mj-lt"/>
              <a:buAutoNum type="arabicPeriod"/>
            </a:pPr>
            <a:r>
              <a:rPr lang="en-US" sz="1400" dirty="0">
                <a:solidFill>
                  <a:schemeClr val="tx1">
                    <a:lumMod val="65000"/>
                    <a:lumOff val="35000"/>
                  </a:schemeClr>
                </a:solidFill>
              </a:rPr>
              <a:t>Rows of table A is horizontally split into 4 regions.</a:t>
            </a:r>
          </a:p>
          <a:p>
            <a:pPr marL="182880" indent="-274320">
              <a:lnSpc>
                <a:spcPct val="90000"/>
              </a:lnSpc>
              <a:spcAft>
                <a:spcPts val="600"/>
              </a:spcAft>
              <a:buFont typeface="+mj-lt"/>
              <a:buAutoNum type="arabicPeriod"/>
            </a:pPr>
            <a:r>
              <a:rPr lang="en-US" sz="1400" dirty="0">
                <a:solidFill>
                  <a:schemeClr val="tx1">
                    <a:lumMod val="65000"/>
                    <a:lumOff val="35000"/>
                  </a:schemeClr>
                </a:solidFill>
              </a:rPr>
              <a:t>Region 1 spans, </a:t>
            </a:r>
            <a:r>
              <a:rPr lang="en-US" sz="1400" dirty="0" err="1">
                <a:solidFill>
                  <a:schemeClr val="tx1">
                    <a:lumMod val="65000"/>
                    <a:lumOff val="35000"/>
                  </a:schemeClr>
                </a:solidFill>
              </a:rPr>
              <a:t>RowKeys</a:t>
            </a:r>
            <a:r>
              <a:rPr lang="en-US" sz="1400" dirty="0">
                <a:solidFill>
                  <a:schemeClr val="tx1">
                    <a:lumMod val="65000"/>
                    <a:lumOff val="35000"/>
                  </a:schemeClr>
                </a:solidFill>
              </a:rPr>
              <a:t> ‘a’ thru ‘d’</a:t>
            </a:r>
          </a:p>
          <a:p>
            <a:pPr marL="182880" indent="-274320">
              <a:lnSpc>
                <a:spcPct val="90000"/>
              </a:lnSpc>
              <a:spcAft>
                <a:spcPts val="600"/>
              </a:spcAft>
              <a:buFont typeface="+mj-lt"/>
              <a:buAutoNum type="arabicPeriod"/>
            </a:pPr>
            <a:r>
              <a:rPr lang="en-US" sz="1400" dirty="0">
                <a:solidFill>
                  <a:schemeClr val="tx1">
                    <a:lumMod val="65000"/>
                    <a:lumOff val="35000"/>
                  </a:schemeClr>
                </a:solidFill>
              </a:rPr>
              <a:t>Regions are hosted on different Region Servers.</a:t>
            </a:r>
          </a:p>
          <a:p>
            <a:pPr marL="182880" indent="-274320">
              <a:lnSpc>
                <a:spcPct val="90000"/>
              </a:lnSpc>
              <a:spcAft>
                <a:spcPts val="600"/>
              </a:spcAft>
              <a:buFont typeface="+mj-lt"/>
              <a:buAutoNum type="arabicPeriod"/>
            </a:pPr>
            <a:r>
              <a:rPr lang="en-US" sz="1400" dirty="0">
                <a:solidFill>
                  <a:schemeClr val="tx1">
                    <a:lumMod val="65000"/>
                    <a:lumOff val="35000"/>
                  </a:schemeClr>
                </a:solidFill>
              </a:rPr>
              <a:t>Region Server 86 host Region 3 of Table A, Region 30 of Table C etc.</a:t>
            </a:r>
          </a:p>
          <a:p>
            <a:pPr marL="274320" indent="-274320">
              <a:lnSpc>
                <a:spcPct val="90000"/>
              </a:lnSpc>
              <a:spcAft>
                <a:spcPts val="600"/>
              </a:spcAft>
              <a:buFont typeface="+mj-lt"/>
              <a:buAutoNum type="arabicPeriod"/>
            </a:pPr>
            <a:r>
              <a:rPr lang="en-US" sz="1400" dirty="0">
                <a:solidFill>
                  <a:schemeClr val="tx1">
                    <a:lumMod val="65000"/>
                    <a:lumOff val="35000"/>
                  </a:schemeClr>
                </a:solidFill>
              </a:rPr>
              <a:t>The placement of regions may change as servers are add/removed, servers fail,  data is added/removed etc.</a:t>
            </a:r>
          </a:p>
        </p:txBody>
      </p:sp>
    </p:spTree>
    <p:extLst>
      <p:ext uri="{BB962C8B-B14F-4D97-AF65-F5344CB8AC3E}">
        <p14:creationId xmlns:p14="http://schemas.microsoft.com/office/powerpoint/2010/main" val="1041094628"/>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Access API: Insert, Read, Delete Data</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59</a:t>
            </a:fld>
            <a:endParaRPr lang="en-US" dirty="0"/>
          </a:p>
        </p:txBody>
      </p:sp>
      <p:pic>
        <p:nvPicPr>
          <p:cNvPr id="29698" name="Picture 2" descr="http://www.vectorsland.com/imgd/l12866-java-eps-logo-990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5715" y="1133192"/>
            <a:ext cx="1068905" cy="1057215"/>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https://raw.githubusercontent.com/ServiceStack/Assets/master/img/livedemos/techstacks/apache-thrif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94" y="1496687"/>
            <a:ext cx="2390267" cy="513941"/>
          </a:xfrm>
          <a:prstGeom prst="rect">
            <a:avLst/>
          </a:prstGeom>
          <a:solidFill>
            <a:schemeClr val="bg2"/>
          </a:solidFill>
          <a:extLst/>
        </p:spPr>
      </p:pic>
      <p:sp>
        <p:nvSpPr>
          <p:cNvPr id="5" name="TextBox 4"/>
          <p:cNvSpPr txBox="1"/>
          <p:nvPr/>
        </p:nvSpPr>
        <p:spPr>
          <a:xfrm flipH="1">
            <a:off x="8037103" y="2130812"/>
            <a:ext cx="3123804" cy="428777"/>
          </a:xfrm>
          <a:prstGeom prst="rect">
            <a:avLst/>
          </a:prstGeom>
          <a:solidFill>
            <a:schemeClr val="bg2"/>
          </a:solidFill>
        </p:spPr>
        <p:txBody>
          <a:bodyPr wrap="none" lIns="182880" tIns="146304" rIns="182880" bIns="146304" rtlCol="0" anchor="ctr">
            <a:noAutofit/>
          </a:bodyPr>
          <a:lstStyle/>
          <a:p>
            <a:pPr algn="ctr" defTabSz="914367">
              <a:lnSpc>
                <a:spcPct val="90000"/>
              </a:lnSpc>
              <a:spcAft>
                <a:spcPts val="60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HBase Rest Interface</a:t>
            </a:r>
          </a:p>
        </p:txBody>
      </p:sp>
      <p:grpSp>
        <p:nvGrpSpPr>
          <p:cNvPr id="32" name="Group 31"/>
          <p:cNvGrpSpPr/>
          <p:nvPr/>
        </p:nvGrpSpPr>
        <p:grpSpPr>
          <a:xfrm>
            <a:off x="8037103" y="2564560"/>
            <a:ext cx="3123805" cy="3958917"/>
            <a:chOff x="7798635" y="2822552"/>
            <a:chExt cx="3123805" cy="3958917"/>
          </a:xfrm>
        </p:grpSpPr>
        <p:sp>
          <p:nvSpPr>
            <p:cNvPr id="22" name="Rectangle 21"/>
            <p:cNvSpPr/>
            <p:nvPr/>
          </p:nvSpPr>
          <p:spPr bwMode="auto">
            <a:xfrm>
              <a:off x="7798635" y="2822552"/>
              <a:ext cx="3123805" cy="3958917"/>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 name="Rectangle 5"/>
            <p:cNvSpPr/>
            <p:nvPr/>
          </p:nvSpPr>
          <p:spPr bwMode="auto">
            <a:xfrm>
              <a:off x="8138585" y="2865923"/>
              <a:ext cx="2464807" cy="5275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n>
                    <a:solidFill>
                      <a:srgbClr val="FFFFFF">
                        <a:alpha val="0"/>
                      </a:srgbClr>
                    </a:solidFill>
                  </a:ln>
                  <a:solidFill>
                    <a:schemeClr val="bg1"/>
                  </a:solidFill>
                  <a:ea typeface="Segoe UI" pitchFamily="34" charset="0"/>
                  <a:cs typeface="Segoe UI" pitchFamily="34" charset="0"/>
                </a:rPr>
                <a:t>Web Application</a:t>
              </a:r>
            </a:p>
          </p:txBody>
        </p:sp>
        <p:sp>
          <p:nvSpPr>
            <p:cNvPr id="10" name="Rectangle 9"/>
            <p:cNvSpPr/>
            <p:nvPr/>
          </p:nvSpPr>
          <p:spPr bwMode="auto">
            <a:xfrm>
              <a:off x="8139559" y="4096291"/>
              <a:ext cx="2462859" cy="527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n>
                    <a:solidFill>
                      <a:srgbClr val="FFFFFF">
                        <a:alpha val="0"/>
                      </a:srgbClr>
                    </a:solidFill>
                  </a:ln>
                  <a:solidFill>
                    <a:schemeClr val="bg1"/>
                  </a:solidFill>
                  <a:ea typeface="Segoe UI" pitchFamily="34" charset="0"/>
                  <a:cs typeface="Segoe UI" pitchFamily="34" charset="0"/>
                </a:rPr>
                <a:t>Thrift/REST Gateway</a:t>
              </a:r>
            </a:p>
          </p:txBody>
        </p:sp>
        <p:sp>
          <p:nvSpPr>
            <p:cNvPr id="12" name="Rectangle 11"/>
            <p:cNvSpPr/>
            <p:nvPr/>
          </p:nvSpPr>
          <p:spPr bwMode="auto">
            <a:xfrm>
              <a:off x="8139558" y="4632158"/>
              <a:ext cx="2462860" cy="52757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n>
                    <a:solidFill>
                      <a:srgbClr val="FFFFFF">
                        <a:alpha val="0"/>
                      </a:srgbClr>
                    </a:solidFill>
                  </a:ln>
                  <a:solidFill>
                    <a:schemeClr val="bg1"/>
                  </a:solidFill>
                  <a:ea typeface="Segoe UI" pitchFamily="34" charset="0"/>
                  <a:cs typeface="Segoe UI" pitchFamily="34" charset="0"/>
                </a:rPr>
                <a:t>HBase Client</a:t>
              </a:r>
            </a:p>
          </p:txBody>
        </p:sp>
        <p:grpSp>
          <p:nvGrpSpPr>
            <p:cNvPr id="14" name="Group 13"/>
            <p:cNvGrpSpPr/>
            <p:nvPr/>
          </p:nvGrpSpPr>
          <p:grpSpPr>
            <a:xfrm>
              <a:off x="8899009" y="5533183"/>
              <a:ext cx="943959" cy="1139810"/>
              <a:chOff x="8761949" y="3158668"/>
              <a:chExt cx="1703735" cy="2265967"/>
            </a:xfrm>
          </p:grpSpPr>
          <p:sp>
            <p:nvSpPr>
              <p:cNvPr id="15" name="Freeform 14"/>
              <p:cNvSpPr/>
              <p:nvPr/>
            </p:nvSpPr>
            <p:spPr bwMode="auto">
              <a:xfrm>
                <a:off x="8761949" y="3158668"/>
                <a:ext cx="1703735" cy="2265967"/>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pic>
            <p:nvPicPr>
              <p:cNvPr id="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9691" y="4287387"/>
                <a:ext cx="1489581" cy="27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9" name="Straight Arrow Connector 8"/>
            <p:cNvCxnSpPr>
              <a:stCxn id="6" idx="2"/>
              <a:endCxn id="10" idx="0"/>
            </p:cNvCxnSpPr>
            <p:nvPr/>
          </p:nvCxnSpPr>
          <p:spPr>
            <a:xfrm>
              <a:off x="9370989" y="3393497"/>
              <a:ext cx="0" cy="702794"/>
            </a:xfrm>
            <a:prstGeom prst="straightConnector1">
              <a:avLst/>
            </a:prstGeom>
            <a:ln w="38100">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p:cNvCxnSpPr/>
            <p:nvPr/>
          </p:nvCxnSpPr>
          <p:spPr>
            <a:xfrm flipH="1">
              <a:off x="9348933" y="5159732"/>
              <a:ext cx="11605" cy="504363"/>
            </a:xfrm>
            <a:prstGeom prst="straightConnector1">
              <a:avLst/>
            </a:prstGeom>
            <a:ln w="38100">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8111700" y="3702865"/>
              <a:ext cx="2486071" cy="2567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840275" y="3485323"/>
              <a:ext cx="1339702" cy="666047"/>
            </a:xfrm>
            <a:prstGeom prst="rect">
              <a:avLst/>
            </a:prstGeom>
            <a:noFill/>
          </p:spPr>
          <p:txBody>
            <a:bodyPr wrap="square" lIns="0" tIns="0" rIns="0" bIns="0" rtlCol="0">
              <a:noAutofit/>
            </a:bodyPr>
            <a:lstStyle/>
            <a:p>
              <a:pPr algn="ctr">
                <a:lnSpc>
                  <a:spcPts val="1800"/>
                </a:lnSpc>
                <a:spcAft>
                  <a:spcPts val="600"/>
                </a:spcAf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Cluster Boundary</a:t>
              </a:r>
            </a:p>
          </p:txBody>
        </p:sp>
      </p:grpSp>
      <p:graphicFrame>
        <p:nvGraphicFramePr>
          <p:cNvPr id="37" name="Table 36"/>
          <p:cNvGraphicFramePr>
            <a:graphicFrameLocks noGrp="1"/>
          </p:cNvGraphicFramePr>
          <p:nvPr>
            <p:extLst>
              <p:ext uri="{D42A27DB-BD31-4B8C-83A1-F6EECF244321}">
                <p14:modId xmlns:p14="http://schemas.microsoft.com/office/powerpoint/2010/main" val="2758776891"/>
              </p:ext>
            </p:extLst>
          </p:nvPr>
        </p:nvGraphicFramePr>
        <p:xfrm>
          <a:off x="481551" y="1637415"/>
          <a:ext cx="7013022" cy="4726686"/>
        </p:xfrm>
        <a:graphic>
          <a:graphicData uri="http://schemas.openxmlformats.org/drawingml/2006/table">
            <a:tbl>
              <a:tblPr firstRow="1" bandRow="1">
                <a:tableStyleId>{F5AB1C69-6EDB-4FF4-983F-18BD219EF322}</a:tableStyleId>
              </a:tblPr>
              <a:tblGrid>
                <a:gridCol w="1823874">
                  <a:extLst>
                    <a:ext uri="{9D8B030D-6E8A-4147-A177-3AD203B41FA5}">
                      <a16:colId xmlns:a16="http://schemas.microsoft.com/office/drawing/2014/main" val="4120038402"/>
                    </a:ext>
                  </a:extLst>
                </a:gridCol>
                <a:gridCol w="5189148">
                  <a:extLst>
                    <a:ext uri="{9D8B030D-6E8A-4147-A177-3AD203B41FA5}">
                      <a16:colId xmlns:a16="http://schemas.microsoft.com/office/drawing/2014/main" val="3956205066"/>
                    </a:ext>
                  </a:extLst>
                </a:gridCol>
              </a:tblGrid>
              <a:tr h="340241">
                <a:tc>
                  <a:txBody>
                    <a:bodyPr/>
                    <a:lstStyle/>
                    <a:p>
                      <a:pPr algn="ctr"/>
                      <a:r>
                        <a:rPr lang="en-US" dirty="0"/>
                        <a:t>Operation</a:t>
                      </a:r>
                      <a:endParaRPr lang="en-US" b="0" dirty="0"/>
                    </a:p>
                  </a:txBody>
                  <a:tcPr anchor="ctr"/>
                </a:tc>
                <a:tc>
                  <a:txBody>
                    <a:bodyPr/>
                    <a:lstStyle/>
                    <a:p>
                      <a:pPr algn="ctr"/>
                      <a:r>
                        <a:rPr lang="en-US" dirty="0"/>
                        <a:t>API /</a:t>
                      </a:r>
                      <a:r>
                        <a:rPr lang="en-US" baseline="0" dirty="0"/>
                        <a:t> Command</a:t>
                      </a:r>
                      <a:endParaRPr lang="en-US" b="0" dirty="0"/>
                    </a:p>
                  </a:txBody>
                  <a:tcPr anchor="ctr"/>
                </a:tc>
                <a:extLst>
                  <a:ext uri="{0D108BD9-81ED-4DB2-BD59-A6C34878D82A}">
                    <a16:rowId xmlns:a16="http://schemas.microsoft.com/office/drawing/2014/main" val="3912663106"/>
                  </a:ext>
                </a:extLst>
              </a:tr>
              <a:tr h="1436370">
                <a:tc>
                  <a:txBody>
                    <a:bodyPr/>
                    <a:lstStyle/>
                    <a:p>
                      <a:pPr marL="0" indent="0" algn="l" defTabSz="914367" rtl="0" eaLnBrk="1" latinLnBrk="0" hangingPunct="1">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Insert or Update Data</a:t>
                      </a:r>
                    </a:p>
                  </a:txBody>
                  <a:tcPr anchor="ctr"/>
                </a:tc>
                <a:tc>
                  <a:txBody>
                    <a:bodyPr/>
                    <a:lstStyle/>
                    <a:p>
                      <a:pPr marL="0" indent="0" algn="l" defTabSz="914367" rtl="0" eaLnBrk="1" latinLnBrk="0" hangingPunct="1">
                        <a:lnSpc>
                          <a:spcPts val="1800"/>
                        </a:lnSpc>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You can insert/add new data or update existing cells using the ‘put’ command or ‘add’ command.</a:t>
                      </a:r>
                    </a:p>
                  </a:txBody>
                  <a:tcPr anchor="ctr"/>
                </a:tc>
                <a:extLst>
                  <a:ext uri="{0D108BD9-81ED-4DB2-BD59-A6C34878D82A}">
                    <a16:rowId xmlns:a16="http://schemas.microsoft.com/office/drawing/2014/main" val="2619140964"/>
                  </a:ext>
                </a:extLst>
              </a:tr>
              <a:tr h="1436370">
                <a:tc>
                  <a:txBody>
                    <a:bodyPr/>
                    <a:lstStyle/>
                    <a:p>
                      <a:pPr marL="0" indent="0" algn="l" defTabSz="914367" rtl="0" eaLnBrk="1" latinLnBrk="0" hangingPunct="1">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Read Data</a:t>
                      </a:r>
                    </a:p>
                  </a:txBody>
                  <a:tcPr anchor="ctr"/>
                </a:tc>
                <a:tc>
                  <a:txBody>
                    <a:bodyPr/>
                    <a:lstStyle/>
                    <a:p>
                      <a:pPr marL="0" indent="0" algn="l" defTabSz="914367" rtl="0" eaLnBrk="1" latinLnBrk="0" hangingPunct="1">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To read data, use:</a:t>
                      </a:r>
                    </a:p>
                    <a:p>
                      <a:pPr marL="285750" indent="-285750" algn="l" defTabSz="914367" rtl="0" eaLnBrk="1" latinLnBrk="0" hangingPunct="1">
                        <a:spcAft>
                          <a:spcPts val="600"/>
                        </a:spcAft>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‘get’ command to get a single row of data. You can get the entire row or only the specified columns</a:t>
                      </a:r>
                    </a:p>
                    <a:p>
                      <a:pPr marL="285750" indent="-285750" algn="l" defTabSz="914367" rtl="0" eaLnBrk="1" latinLnBrk="0" hangingPunct="1">
                        <a:spcAft>
                          <a:spcPts val="600"/>
                        </a:spcAft>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‘scan’ command to fetch the entire table or only rows matching the specified ‘</a:t>
                      </a:r>
                      <a:r>
                        <a:rPr lang="en-US" sz="1600" kern="1200" dirty="0" err="1">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RowKeys</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a:t>
                      </a:r>
                    </a:p>
                  </a:txBody>
                  <a:tcPr anchor="ctr"/>
                </a:tc>
                <a:extLst>
                  <a:ext uri="{0D108BD9-81ED-4DB2-BD59-A6C34878D82A}">
                    <a16:rowId xmlns:a16="http://schemas.microsoft.com/office/drawing/2014/main" val="3244882176"/>
                  </a:ext>
                </a:extLst>
              </a:tr>
              <a:tr h="1436370">
                <a:tc>
                  <a:txBody>
                    <a:bodyPr/>
                    <a:lstStyle/>
                    <a:p>
                      <a:pPr marL="0" indent="0" algn="l" defTabSz="914367" rtl="0" eaLnBrk="1" latinLnBrk="0" hangingPunct="1">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Delete Data</a:t>
                      </a:r>
                    </a:p>
                  </a:txBody>
                  <a:tcPr anchor="ctr"/>
                </a:tc>
                <a:tc>
                  <a:txBody>
                    <a:bodyPr/>
                    <a:lstStyle/>
                    <a:p>
                      <a:pPr marL="0" indent="0">
                        <a:spcAft>
                          <a:spcPts val="600"/>
                        </a:spcAft>
                        <a:buFont typeface="Arial" panose="020B0604020202020204" pitchFamily="34" charset="0"/>
                        <a:buNone/>
                      </a:pPr>
                      <a:r>
                        <a:rPr lang="en-US" sz="18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To delete data, use:</a:t>
                      </a:r>
                    </a:p>
                    <a:p>
                      <a:pPr marL="285750" indent="-285750">
                        <a:spcAft>
                          <a:spcPts val="600"/>
                        </a:spcAft>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‘delete’ command to delete a specific cell.</a:t>
                      </a:r>
                    </a:p>
                    <a:p>
                      <a:pPr marL="285750" indent="-285750">
                        <a:spcAft>
                          <a:spcPts val="600"/>
                        </a:spcAft>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a:t>
                      </a:r>
                      <a:r>
                        <a:rPr lang="en-US" sz="1600" kern="1200" dirty="0" err="1">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deleteall</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to ‘delete’ all the cells of a row</a:t>
                      </a:r>
                    </a:p>
                  </a:txBody>
                  <a:tcPr anchor="ctr"/>
                </a:tc>
                <a:extLst>
                  <a:ext uri="{0D108BD9-81ED-4DB2-BD59-A6C34878D82A}">
                    <a16:rowId xmlns:a16="http://schemas.microsoft.com/office/drawing/2014/main" val="3535694628"/>
                  </a:ext>
                </a:extLst>
              </a:tr>
            </a:tbl>
          </a:graphicData>
        </a:graphic>
      </p:graphicFrame>
    </p:spTree>
    <p:extLst>
      <p:ext uri="{BB962C8B-B14F-4D97-AF65-F5344CB8AC3E}">
        <p14:creationId xmlns:p14="http://schemas.microsoft.com/office/powerpoint/2010/main" val="186124200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380107" y="1173224"/>
            <a:ext cx="5811893" cy="48775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MapReduce Component: Task Tracker</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a:t>
            </a:fld>
            <a:endParaRPr lang="en-US" dirty="0"/>
          </a:p>
        </p:txBody>
      </p:sp>
      <p:grpSp>
        <p:nvGrpSpPr>
          <p:cNvPr id="55" name="Group 54"/>
          <p:cNvGrpSpPr/>
          <p:nvPr/>
        </p:nvGrpSpPr>
        <p:grpSpPr>
          <a:xfrm>
            <a:off x="6380107" y="1301261"/>
            <a:ext cx="5621438" cy="4749506"/>
            <a:chOff x="5365111" y="1525926"/>
            <a:chExt cx="6680397" cy="5263395"/>
          </a:xfrm>
        </p:grpSpPr>
        <p:sp>
          <p:nvSpPr>
            <p:cNvPr id="48" name="Rectangle 47"/>
            <p:cNvSpPr/>
            <p:nvPr/>
          </p:nvSpPr>
          <p:spPr bwMode="auto">
            <a:xfrm>
              <a:off x="8517276" y="2527443"/>
              <a:ext cx="3528232" cy="1130157"/>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4" name="Rounded Rectangle 3"/>
            <p:cNvSpPr/>
            <p:nvPr/>
          </p:nvSpPr>
          <p:spPr bwMode="auto">
            <a:xfrm>
              <a:off x="8620538" y="2668925"/>
              <a:ext cx="1522208" cy="844838"/>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8" name="Oval 7"/>
            <p:cNvSpPr/>
            <p:nvPr/>
          </p:nvSpPr>
          <p:spPr bwMode="auto">
            <a:xfrm>
              <a:off x="8445262" y="1525926"/>
              <a:ext cx="1872761" cy="5539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593092" y="4057911"/>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9" name="TextBox 8"/>
            <p:cNvSpPr txBox="1"/>
            <p:nvPr/>
          </p:nvSpPr>
          <p:spPr>
            <a:xfrm>
              <a:off x="8699498" y="4140497"/>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10" name="Rectangle 9"/>
            <p:cNvSpPr/>
            <p:nvPr/>
          </p:nvSpPr>
          <p:spPr bwMode="auto">
            <a:xfrm>
              <a:off x="8696722" y="4682165"/>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1" name="Rectangle 10"/>
            <p:cNvSpPr/>
            <p:nvPr/>
          </p:nvSpPr>
          <p:spPr bwMode="auto">
            <a:xfrm>
              <a:off x="9456122" y="4682165"/>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2" name="Rectangle 11"/>
            <p:cNvSpPr/>
            <p:nvPr/>
          </p:nvSpPr>
          <p:spPr bwMode="auto">
            <a:xfrm>
              <a:off x="8695011" y="5266078"/>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3" name="Rectangle 12"/>
            <p:cNvSpPr/>
            <p:nvPr/>
          </p:nvSpPr>
          <p:spPr bwMode="auto">
            <a:xfrm>
              <a:off x="9454411" y="5266078"/>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14" name="TextBox 13"/>
            <p:cNvSpPr txBox="1"/>
            <p:nvPr/>
          </p:nvSpPr>
          <p:spPr>
            <a:xfrm>
              <a:off x="8701848" y="2880575"/>
              <a:ext cx="1359589" cy="421539"/>
            </a:xfrm>
            <a:prstGeom prst="round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JobTracker</a:t>
              </a:r>
            </a:p>
          </p:txBody>
        </p:sp>
        <p:sp>
          <p:nvSpPr>
            <p:cNvPr id="15" name="Rounded Rectangle 14"/>
            <p:cNvSpPr/>
            <p:nvPr/>
          </p:nvSpPr>
          <p:spPr bwMode="auto">
            <a:xfrm>
              <a:off x="10304665" y="2668925"/>
              <a:ext cx="1688123" cy="844838"/>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16" name="TextBox 15"/>
            <p:cNvSpPr txBox="1"/>
            <p:nvPr/>
          </p:nvSpPr>
          <p:spPr>
            <a:xfrm>
              <a:off x="10468409" y="2880575"/>
              <a:ext cx="1362462" cy="421539"/>
            </a:xfrm>
            <a:prstGeom prst="round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NameNode</a:t>
              </a:r>
            </a:p>
          </p:txBody>
        </p:sp>
        <p:grpSp>
          <p:nvGrpSpPr>
            <p:cNvPr id="18" name="Group 17"/>
            <p:cNvGrpSpPr/>
            <p:nvPr/>
          </p:nvGrpSpPr>
          <p:grpSpPr>
            <a:xfrm>
              <a:off x="10468408" y="4057911"/>
              <a:ext cx="1577100" cy="1893111"/>
              <a:chOff x="6133673" y="4404946"/>
              <a:chExt cx="1577100" cy="1893111"/>
            </a:xfrm>
          </p:grpSpPr>
          <p:sp>
            <p:nvSpPr>
              <p:cNvPr id="19" name="Rectangle 18"/>
              <p:cNvSpPr/>
              <p:nvPr/>
            </p:nvSpPr>
            <p:spPr bwMode="auto">
              <a:xfrm>
                <a:off x="6133673" y="4404946"/>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0" name="TextBox 19"/>
              <p:cNvSpPr txBox="1"/>
              <p:nvPr/>
            </p:nvSpPr>
            <p:spPr>
              <a:xfrm>
                <a:off x="6257851" y="4487532"/>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21" name="Rectangle 20"/>
              <p:cNvSpPr/>
              <p:nvPr/>
            </p:nvSpPr>
            <p:spPr bwMode="auto">
              <a:xfrm>
                <a:off x="6237303" y="5029200"/>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2" name="Rectangle 21"/>
              <p:cNvSpPr/>
              <p:nvPr/>
            </p:nvSpPr>
            <p:spPr bwMode="auto">
              <a:xfrm>
                <a:off x="6996703" y="5029200"/>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3" name="Rectangle 22"/>
              <p:cNvSpPr/>
              <p:nvPr/>
            </p:nvSpPr>
            <p:spPr bwMode="auto">
              <a:xfrm>
                <a:off x="6235592" y="5613113"/>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4" name="Rectangle 23"/>
              <p:cNvSpPr/>
              <p:nvPr/>
            </p:nvSpPr>
            <p:spPr bwMode="auto">
              <a:xfrm>
                <a:off x="6994992" y="5613113"/>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grpSp>
        <p:grpSp>
          <p:nvGrpSpPr>
            <p:cNvPr id="25" name="Group 24"/>
            <p:cNvGrpSpPr/>
            <p:nvPr/>
          </p:nvGrpSpPr>
          <p:grpSpPr>
            <a:xfrm>
              <a:off x="6766275" y="4057911"/>
              <a:ext cx="1577100" cy="1893111"/>
              <a:chOff x="6133673" y="4404946"/>
              <a:chExt cx="1577100" cy="1893111"/>
            </a:xfrm>
          </p:grpSpPr>
          <p:sp>
            <p:nvSpPr>
              <p:cNvPr id="26" name="Rectangle 25"/>
              <p:cNvSpPr/>
              <p:nvPr/>
            </p:nvSpPr>
            <p:spPr bwMode="auto">
              <a:xfrm>
                <a:off x="6133673" y="4404946"/>
                <a:ext cx="1577100" cy="18931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7" name="TextBox 26"/>
              <p:cNvSpPr txBox="1"/>
              <p:nvPr/>
            </p:nvSpPr>
            <p:spPr>
              <a:xfrm>
                <a:off x="6257851" y="4487532"/>
                <a:ext cx="1364289" cy="421539"/>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TaskTracker</a:t>
                </a:r>
              </a:p>
            </p:txBody>
          </p:sp>
          <p:sp>
            <p:nvSpPr>
              <p:cNvPr id="28" name="Rectangle 27"/>
              <p:cNvSpPr/>
              <p:nvPr/>
            </p:nvSpPr>
            <p:spPr bwMode="auto">
              <a:xfrm>
                <a:off x="6237303" y="5029200"/>
                <a:ext cx="623276" cy="44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29" name="Rectangle 28"/>
              <p:cNvSpPr/>
              <p:nvPr/>
            </p:nvSpPr>
            <p:spPr bwMode="auto">
              <a:xfrm>
                <a:off x="6996703" y="5029200"/>
                <a:ext cx="622448" cy="4417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30" name="Rectangle 29"/>
              <p:cNvSpPr/>
              <p:nvPr/>
            </p:nvSpPr>
            <p:spPr bwMode="auto">
              <a:xfrm>
                <a:off x="6235592" y="5613113"/>
                <a:ext cx="623276" cy="441789"/>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sp>
            <p:nvSpPr>
              <p:cNvPr id="31" name="Rectangle 30"/>
              <p:cNvSpPr/>
              <p:nvPr/>
            </p:nvSpPr>
            <p:spPr bwMode="auto">
              <a:xfrm>
                <a:off x="6994992" y="5613113"/>
                <a:ext cx="622448" cy="4417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bg1"/>
                    </a:solidFill>
                    <a:latin typeface="Segoe UI Semibold" panose="020B0702040204020203" pitchFamily="34" charset="0"/>
                    <a:ea typeface="Segoe UI" pitchFamily="34" charset="0"/>
                    <a:cs typeface="Segoe UI Semibold" panose="020B0702040204020203" pitchFamily="34" charset="0"/>
                  </a:rPr>
                  <a:t>Tasks</a:t>
                </a:r>
              </a:p>
            </p:txBody>
          </p:sp>
        </p:grpSp>
        <p:sp>
          <p:nvSpPr>
            <p:cNvPr id="32" name="TextBox 31"/>
            <p:cNvSpPr txBox="1"/>
            <p:nvPr/>
          </p:nvSpPr>
          <p:spPr>
            <a:xfrm>
              <a:off x="8783431" y="1681842"/>
              <a:ext cx="1196422" cy="244852"/>
            </a:xfrm>
            <a:prstGeom prst="ellipse">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Client</a:t>
              </a:r>
            </a:p>
          </p:txBody>
        </p:sp>
        <p:cxnSp>
          <p:nvCxnSpPr>
            <p:cNvPr id="34" name="Straight Arrow Connector 33"/>
            <p:cNvCxnSpPr/>
            <p:nvPr/>
          </p:nvCxnSpPr>
          <p:spPr>
            <a:xfrm flipH="1">
              <a:off x="9381642" y="2079841"/>
              <a:ext cx="1" cy="589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0076859" y="3091344"/>
              <a:ext cx="391550" cy="0"/>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4" idx="2"/>
              <a:endCxn id="27" idx="0"/>
            </p:cNvCxnSpPr>
            <p:nvPr/>
          </p:nvCxnSpPr>
          <p:spPr>
            <a:xfrm rot="5400000">
              <a:off x="8163753" y="2922608"/>
              <a:ext cx="626734" cy="180904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 idx="2"/>
              <a:endCxn id="20" idx="0"/>
            </p:cNvCxnSpPr>
            <p:nvPr/>
          </p:nvCxnSpPr>
          <p:spPr>
            <a:xfrm rot="16200000" flipH="1">
              <a:off x="10014819" y="2880585"/>
              <a:ext cx="626734" cy="18930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 idx="2"/>
              <a:endCxn id="9" idx="0"/>
            </p:cNvCxnSpPr>
            <p:nvPr/>
          </p:nvCxnSpPr>
          <p:spPr>
            <a:xfrm>
              <a:off x="9381642" y="3513763"/>
              <a:ext cx="1" cy="6267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601817" y="5874921"/>
              <a:ext cx="5229053" cy="914400"/>
            </a:xfrm>
            <a:prstGeom prst="rect">
              <a:avLst/>
            </a:prstGeom>
            <a:noFill/>
          </p:spPr>
          <p:txBody>
            <a:bodyPr wrap="square" lIns="182880" tIns="146304" rIns="182880" bIns="146304" rtlCol="0">
              <a:noAutofit/>
            </a:bodyPr>
            <a:lstStyle/>
            <a:p>
              <a:pPr marL="285750" indent="-285750">
                <a:lnSpc>
                  <a:spcPct val="90000"/>
                </a:lnSpc>
                <a:spcAft>
                  <a:spcPts val="600"/>
                </a:spcAft>
                <a:buFont typeface="Arial" panose="020B0604020202020204" pitchFamily="34" charset="0"/>
                <a:buChar char="•"/>
              </a:pPr>
              <a:r>
                <a:rPr lang="en-US" sz="1200" dirty="0">
                  <a:solidFill>
                    <a:schemeClr val="tx1">
                      <a:lumMod val="85000"/>
                      <a:lumOff val="15000"/>
                    </a:schemeClr>
                  </a:solidFill>
                </a:rPr>
                <a:t>Tasks can be Map, Reduce or Shuffle tasks</a:t>
              </a:r>
            </a:p>
            <a:p>
              <a:pPr marL="285750" indent="-285750">
                <a:lnSpc>
                  <a:spcPct val="90000"/>
                </a:lnSpc>
                <a:spcAft>
                  <a:spcPts val="600"/>
                </a:spcAft>
                <a:buFont typeface="Arial" panose="020B0604020202020204" pitchFamily="34" charset="0"/>
                <a:buChar char="•"/>
              </a:pPr>
              <a:r>
                <a:rPr lang="en-US" sz="1200" dirty="0">
                  <a:solidFill>
                    <a:schemeClr val="tx1">
                      <a:lumMod val="85000"/>
                      <a:lumOff val="15000"/>
                    </a:schemeClr>
                  </a:solidFill>
                </a:rPr>
                <a:t>HDFS component </a:t>
              </a:r>
              <a:r>
                <a:rPr lang="en-US" sz="1200" dirty="0" err="1">
                  <a:solidFill>
                    <a:schemeClr val="tx1">
                      <a:lumMod val="85000"/>
                      <a:lumOff val="15000"/>
                    </a:schemeClr>
                  </a:solidFill>
                </a:rPr>
                <a:t>DataNodes</a:t>
              </a:r>
              <a:r>
                <a:rPr lang="en-US" sz="1200" dirty="0">
                  <a:solidFill>
                    <a:schemeClr val="tx1">
                      <a:lumMod val="85000"/>
                      <a:lumOff val="15000"/>
                    </a:schemeClr>
                  </a:solidFill>
                </a:rPr>
                <a:t> are not shown. They are usually be on the same servers as TaskTrackers</a:t>
              </a:r>
            </a:p>
          </p:txBody>
        </p:sp>
        <p:sp>
          <p:nvSpPr>
            <p:cNvPr id="51" name="Left Brace 50"/>
            <p:cNvSpPr/>
            <p:nvPr/>
          </p:nvSpPr>
          <p:spPr>
            <a:xfrm>
              <a:off x="6040282" y="4067281"/>
              <a:ext cx="499890" cy="188374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52" name="TextBox 51"/>
            <p:cNvSpPr txBox="1"/>
            <p:nvPr/>
          </p:nvSpPr>
          <p:spPr>
            <a:xfrm>
              <a:off x="5365111" y="4227984"/>
              <a:ext cx="708425" cy="1552964"/>
            </a:xfrm>
            <a:prstGeom prst="rect">
              <a:avLst/>
            </a:prstGeom>
            <a:noFill/>
          </p:spPr>
          <p:txBody>
            <a:bodyPr wrap="square" lIns="0" tIns="146304" rIns="0" bIns="146304" rtlCol="0" anchor="ctr">
              <a:noAutofit/>
            </a:bodyPr>
            <a:lstStyle/>
            <a:p>
              <a:pPr algn="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Slave Nodes</a:t>
              </a:r>
            </a:p>
          </p:txBody>
        </p:sp>
        <p:sp>
          <p:nvSpPr>
            <p:cNvPr id="53" name="Left Brace 52"/>
            <p:cNvSpPr/>
            <p:nvPr/>
          </p:nvSpPr>
          <p:spPr>
            <a:xfrm>
              <a:off x="7983791" y="2527206"/>
              <a:ext cx="506757" cy="1109166"/>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54" name="TextBox 53"/>
            <p:cNvSpPr txBox="1"/>
            <p:nvPr/>
          </p:nvSpPr>
          <p:spPr>
            <a:xfrm>
              <a:off x="7287333" y="2292655"/>
              <a:ext cx="710771" cy="1552964"/>
            </a:xfrm>
            <a:prstGeom prst="rect">
              <a:avLst/>
            </a:prstGeom>
            <a:noFill/>
          </p:spPr>
          <p:txBody>
            <a:bodyPr wrap="square" lIns="0" tIns="146304" rIns="0" bIns="146304" rtlCol="0" anchor="ctr">
              <a:noAutofit/>
            </a:bodyPr>
            <a:lstStyle/>
            <a:p>
              <a:pPr algn="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Master Nodes</a:t>
              </a:r>
            </a:p>
          </p:txBody>
        </p:sp>
      </p:grpSp>
      <p:sp>
        <p:nvSpPr>
          <p:cNvPr id="7" name="Rectangle 6"/>
          <p:cNvSpPr/>
          <p:nvPr/>
        </p:nvSpPr>
        <p:spPr>
          <a:xfrm>
            <a:off x="400693" y="1087511"/>
            <a:ext cx="5653753" cy="5363007"/>
          </a:xfrm>
          <a:prstGeom prst="rect">
            <a:avLst/>
          </a:prstGeom>
        </p:spPr>
        <p:txBody>
          <a:bodyPr wrap="square">
            <a:spAutoFit/>
          </a:bodyPr>
          <a:lstStyle/>
          <a:p>
            <a:pPr marL="285750" indent="-285750">
              <a:lnSpc>
                <a:spcPts val="2100"/>
              </a:lnSpc>
              <a:spcAft>
                <a:spcPts val="300"/>
              </a:spcAft>
              <a:buClr>
                <a:schemeClr val="accent3"/>
              </a:buClr>
              <a:buSzPct val="75000"/>
              <a:buFont typeface="Wingdings" panose="05000000000000000000" pitchFamily="2" charset="2"/>
              <a:buChar char="v"/>
            </a:pPr>
            <a:r>
              <a:rPr lang="en-US" sz="1400" dirty="0">
                <a:solidFill>
                  <a:schemeClr val="tx1">
                    <a:lumMod val="65000"/>
                    <a:lumOff val="35000"/>
                  </a:schemeClr>
                </a:solidFill>
              </a:rPr>
              <a:t>A TaskTracker is a node in the cluster that accepts tasks - Map, Reduce and Shuffle operations - from a JobTracker.</a:t>
            </a:r>
          </a:p>
          <a:p>
            <a:pPr marL="285750" indent="-285750">
              <a:lnSpc>
                <a:spcPts val="2100"/>
              </a:lnSpc>
              <a:spcAft>
                <a:spcPts val="300"/>
              </a:spcAft>
              <a:buClr>
                <a:schemeClr val="accent3"/>
              </a:buClr>
              <a:buSzPct val="75000"/>
              <a:buFont typeface="Wingdings" panose="05000000000000000000" pitchFamily="2" charset="2"/>
              <a:buChar char="v"/>
            </a:pPr>
            <a:r>
              <a:rPr lang="en-US" sz="1400" dirty="0">
                <a:solidFill>
                  <a:schemeClr val="tx1">
                    <a:lumMod val="65000"/>
                    <a:lumOff val="35000"/>
                  </a:schemeClr>
                </a:solidFill>
              </a:rPr>
              <a:t>Every TaskTracker is configured with a set of </a:t>
            </a:r>
            <a:r>
              <a:rPr lang="en-US" sz="1400" i="1" dirty="0">
                <a:solidFill>
                  <a:schemeClr val="tx1">
                    <a:lumMod val="65000"/>
                    <a:lumOff val="35000"/>
                  </a:schemeClr>
                </a:solidFill>
              </a:rPr>
              <a:t>slots</a:t>
            </a:r>
            <a:r>
              <a:rPr lang="en-US" sz="1400" dirty="0">
                <a:solidFill>
                  <a:schemeClr val="tx1">
                    <a:lumMod val="65000"/>
                    <a:lumOff val="35000"/>
                  </a:schemeClr>
                </a:solidFill>
              </a:rPr>
              <a:t>, the number of tasks that it can accept. When the JobTracker tries to find somewhere to schedule a task it first looks for an empty slot on the same server that hosts the </a:t>
            </a:r>
            <a:r>
              <a:rPr lang="en-US" sz="1400" dirty="0" err="1">
                <a:solidFill>
                  <a:schemeClr val="tx1">
                    <a:lumMod val="65000"/>
                    <a:lumOff val="35000"/>
                  </a:schemeClr>
                </a:solidFill>
              </a:rPr>
              <a:t>DataNode</a:t>
            </a:r>
            <a:r>
              <a:rPr lang="en-US" sz="1400" dirty="0">
                <a:solidFill>
                  <a:schemeClr val="tx1">
                    <a:lumMod val="65000"/>
                    <a:lumOff val="35000"/>
                  </a:schemeClr>
                </a:solidFill>
              </a:rPr>
              <a:t> containing the data, and if not, it looks for an empty slot on a machine in the same rack.</a:t>
            </a:r>
          </a:p>
          <a:p>
            <a:pPr marL="285750" indent="-285750">
              <a:lnSpc>
                <a:spcPts val="2100"/>
              </a:lnSpc>
              <a:spcAft>
                <a:spcPts val="300"/>
              </a:spcAft>
              <a:buClr>
                <a:schemeClr val="accent3"/>
              </a:buClr>
              <a:buSzPct val="75000"/>
              <a:buFont typeface="Wingdings" panose="05000000000000000000" pitchFamily="2" charset="2"/>
              <a:buChar char="v"/>
            </a:pPr>
            <a:r>
              <a:rPr lang="en-US" sz="1400" dirty="0">
                <a:solidFill>
                  <a:schemeClr val="tx1">
                    <a:lumMod val="65000"/>
                    <a:lumOff val="35000"/>
                  </a:schemeClr>
                </a:solidFill>
              </a:rPr>
              <a:t>The TaskTracker spawns a separate JVM processes to do the actual work; this is to ensure that process failure does not take down the task tracker. The TaskTracker monitors these spawned processes, capturing the output and exit codes. </a:t>
            </a:r>
          </a:p>
          <a:p>
            <a:pPr marL="285750" indent="-285750">
              <a:lnSpc>
                <a:spcPts val="2100"/>
              </a:lnSpc>
              <a:spcAft>
                <a:spcPts val="300"/>
              </a:spcAft>
              <a:buClr>
                <a:schemeClr val="accent3"/>
              </a:buClr>
              <a:buSzPct val="75000"/>
              <a:buFont typeface="Wingdings" panose="05000000000000000000" pitchFamily="2" charset="2"/>
              <a:buChar char="v"/>
            </a:pPr>
            <a:r>
              <a:rPr lang="en-US" sz="1400" dirty="0">
                <a:solidFill>
                  <a:schemeClr val="tx1">
                    <a:lumMod val="65000"/>
                    <a:lumOff val="35000"/>
                  </a:schemeClr>
                </a:solidFill>
              </a:rPr>
              <a:t>When the process finishes, successfully or not, the tracker notifies the JobTracker. </a:t>
            </a:r>
          </a:p>
          <a:p>
            <a:pPr marL="285750" indent="-285750">
              <a:lnSpc>
                <a:spcPts val="2100"/>
              </a:lnSpc>
              <a:spcAft>
                <a:spcPts val="300"/>
              </a:spcAft>
              <a:buClr>
                <a:schemeClr val="accent3"/>
              </a:buClr>
              <a:buSzPct val="75000"/>
              <a:buFont typeface="Wingdings" panose="05000000000000000000" pitchFamily="2" charset="2"/>
              <a:buChar char="v"/>
            </a:pPr>
            <a:r>
              <a:rPr lang="en-US" sz="1400" dirty="0">
                <a:solidFill>
                  <a:schemeClr val="tx1">
                    <a:lumMod val="65000"/>
                    <a:lumOff val="35000"/>
                  </a:schemeClr>
                </a:solidFill>
              </a:rPr>
              <a:t>TaskTrackers also send out heartbeat messages to the JobTracker, usually every few minutes. These message also inform the JobTracker of the number of available slots, so the JobTracker can stay up to date with where in the cluster work can be delegated.</a:t>
            </a:r>
          </a:p>
        </p:txBody>
      </p:sp>
    </p:spTree>
    <p:extLst>
      <p:ext uri="{BB962C8B-B14F-4D97-AF65-F5344CB8AC3E}">
        <p14:creationId xmlns:p14="http://schemas.microsoft.com/office/powerpoint/2010/main" val="1028692017"/>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 Sample ‘Customer’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60</a:t>
            </a:fld>
            <a:endParaRPr lang="en-US" dirty="0"/>
          </a:p>
        </p:txBody>
      </p:sp>
      <p:pic>
        <p:nvPicPr>
          <p:cNvPr id="5" name="Picture 4"/>
          <p:cNvPicPr>
            <a:picLocks noChangeAspect="1"/>
          </p:cNvPicPr>
          <p:nvPr/>
        </p:nvPicPr>
        <p:blipFill>
          <a:blip r:embed="rId2"/>
          <a:stretch>
            <a:fillRect/>
          </a:stretch>
        </p:blipFill>
        <p:spPr>
          <a:xfrm>
            <a:off x="832933" y="1914396"/>
            <a:ext cx="10812030" cy="4248142"/>
          </a:xfrm>
          <a:prstGeom prst="rect">
            <a:avLst/>
          </a:prstGeom>
          <a:ln>
            <a:solidFill>
              <a:schemeClr val="bg2">
                <a:lumMod val="75000"/>
              </a:schemeClr>
            </a:solidFill>
          </a:ln>
        </p:spPr>
      </p:pic>
      <p:sp>
        <p:nvSpPr>
          <p:cNvPr id="6" name="TextBox 5"/>
          <p:cNvSpPr txBox="1"/>
          <p:nvPr/>
        </p:nvSpPr>
        <p:spPr>
          <a:xfrm>
            <a:off x="2890982" y="1375013"/>
            <a:ext cx="2983346" cy="378691"/>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bg2">
                    <a:lumMod val="50000"/>
                  </a:schemeClr>
                </a:solidFill>
              </a:rPr>
              <a:t>This is a tab separated file</a:t>
            </a:r>
          </a:p>
        </p:txBody>
      </p:sp>
      <p:cxnSp>
        <p:nvCxnSpPr>
          <p:cNvPr id="8" name="Straight Arrow Connector 7"/>
          <p:cNvCxnSpPr/>
          <p:nvPr/>
        </p:nvCxnSpPr>
        <p:spPr>
          <a:xfrm flipH="1">
            <a:off x="2632364" y="1764145"/>
            <a:ext cx="849745" cy="249382"/>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0" name="Straight Arrow Connector 9"/>
          <p:cNvCxnSpPr/>
          <p:nvPr/>
        </p:nvCxnSpPr>
        <p:spPr>
          <a:xfrm>
            <a:off x="4996873" y="1753704"/>
            <a:ext cx="748145" cy="269060"/>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11" name="TextBox 10"/>
          <p:cNvSpPr txBox="1"/>
          <p:nvPr/>
        </p:nvSpPr>
        <p:spPr>
          <a:xfrm>
            <a:off x="4169906" y="6228982"/>
            <a:ext cx="3851564" cy="417520"/>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tx1">
                    <a:lumMod val="85000"/>
                    <a:lumOff val="15000"/>
                  </a:schemeClr>
                </a:solidFill>
              </a:rPr>
              <a:t>customers_address_hbase.txt</a:t>
            </a:r>
          </a:p>
        </p:txBody>
      </p:sp>
    </p:spTree>
    <p:extLst>
      <p:ext uri="{BB962C8B-B14F-4D97-AF65-F5344CB8AC3E}">
        <p14:creationId xmlns:p14="http://schemas.microsoft.com/office/powerpoint/2010/main" val="96270448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Hbase</a:t>
            </a:r>
            <a:r>
              <a:rPr lang="en-US" dirty="0"/>
              <a:t> – Sample ‘Orders’ data file</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61</a:t>
            </a:fld>
            <a:endParaRPr lang="en-US" dirty="0"/>
          </a:p>
        </p:txBody>
      </p:sp>
      <p:pic>
        <p:nvPicPr>
          <p:cNvPr id="4" name="Picture 3"/>
          <p:cNvPicPr>
            <a:picLocks noChangeAspect="1"/>
          </p:cNvPicPr>
          <p:nvPr/>
        </p:nvPicPr>
        <p:blipFill>
          <a:blip r:embed="rId2"/>
          <a:stretch>
            <a:fillRect/>
          </a:stretch>
        </p:blipFill>
        <p:spPr>
          <a:xfrm>
            <a:off x="471053" y="2018001"/>
            <a:ext cx="11301822" cy="3602568"/>
          </a:xfrm>
          <a:prstGeom prst="rect">
            <a:avLst/>
          </a:prstGeom>
          <a:ln>
            <a:solidFill>
              <a:schemeClr val="bg2">
                <a:lumMod val="75000"/>
              </a:schemeClr>
            </a:solidFill>
          </a:ln>
        </p:spPr>
      </p:pic>
      <p:sp>
        <p:nvSpPr>
          <p:cNvPr id="5" name="TextBox 4"/>
          <p:cNvSpPr txBox="1"/>
          <p:nvPr/>
        </p:nvSpPr>
        <p:spPr>
          <a:xfrm>
            <a:off x="4169906" y="6228982"/>
            <a:ext cx="3851564" cy="417520"/>
          </a:xfrm>
          <a:prstGeom prst="rect">
            <a:avLst/>
          </a:prstGeom>
          <a:noFill/>
        </p:spPr>
        <p:txBody>
          <a:bodyPr wrap="none" lIns="182880" tIns="146304" rIns="182880" bIns="146304" rtlCol="0" anchor="ctr">
            <a:noAutofit/>
          </a:bodyPr>
          <a:lstStyle/>
          <a:p>
            <a:pPr>
              <a:lnSpc>
                <a:spcPct val="90000"/>
              </a:lnSpc>
              <a:spcAft>
                <a:spcPts val="600"/>
              </a:spcAft>
            </a:pPr>
            <a:r>
              <a:rPr lang="en-US" dirty="0">
                <a:solidFill>
                  <a:schemeClr val="tx1">
                    <a:lumMod val="85000"/>
                    <a:lumOff val="15000"/>
                  </a:schemeClr>
                </a:solidFill>
              </a:rPr>
              <a:t>customers_orders_hbase.txt</a:t>
            </a:r>
          </a:p>
        </p:txBody>
      </p:sp>
    </p:spTree>
    <p:extLst>
      <p:ext uri="{BB962C8B-B14F-4D97-AF65-F5344CB8AC3E}">
        <p14:creationId xmlns:p14="http://schemas.microsoft.com/office/powerpoint/2010/main" val="3744034066"/>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Load, Query HBase Tables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62</a:t>
            </a:fld>
            <a:endParaRPr lang="en-US" dirty="0"/>
          </a:p>
        </p:txBody>
      </p:sp>
      <p:pic>
        <p:nvPicPr>
          <p:cNvPr id="6" name="Picture 5"/>
          <p:cNvPicPr>
            <a:picLocks noChangeAspect="1"/>
          </p:cNvPicPr>
          <p:nvPr/>
        </p:nvPicPr>
        <p:blipFill>
          <a:blip r:embed="rId2"/>
          <a:stretch>
            <a:fillRect/>
          </a:stretch>
        </p:blipFill>
        <p:spPr>
          <a:xfrm>
            <a:off x="737548" y="1118795"/>
            <a:ext cx="9647168" cy="5140410"/>
          </a:xfrm>
          <a:prstGeom prst="rect">
            <a:avLst/>
          </a:prstGeom>
          <a:ln>
            <a:solidFill>
              <a:schemeClr val="tx2">
                <a:lumMod val="60000"/>
                <a:lumOff val="40000"/>
              </a:schemeClr>
            </a:solidFill>
          </a:ln>
        </p:spPr>
      </p:pic>
      <p:sp>
        <p:nvSpPr>
          <p:cNvPr id="7" name="TextBox 6"/>
          <p:cNvSpPr txBox="1"/>
          <p:nvPr/>
        </p:nvSpPr>
        <p:spPr>
          <a:xfrm>
            <a:off x="9225948" y="3689000"/>
            <a:ext cx="2857867" cy="1237128"/>
          </a:xfrm>
          <a:prstGeom prst="rect">
            <a:avLst/>
          </a:prstGeom>
          <a:solidFill>
            <a:schemeClr val="accent3"/>
          </a:solidFill>
        </p:spPr>
        <p:txBody>
          <a:bodyPr wrap="square" lIns="182880" tIns="146304" rIns="182880" bIns="146304" rtlCol="0" anchor="ctr">
            <a:noAutofit/>
          </a:bodyPr>
          <a:lstStyle/>
          <a:p>
            <a:pPr>
              <a:lnSpc>
                <a:spcPct val="90000"/>
              </a:lnSpc>
              <a:spcAft>
                <a:spcPts val="600"/>
              </a:spcAft>
            </a:pPr>
            <a:r>
              <a:rPr lang="en-US" sz="1600" dirty="0">
                <a:solidFill>
                  <a:schemeClr val="bg1"/>
                </a:solidFill>
              </a:rPr>
              <a:t>HBase supports Hive queries – Hive queries from previous slides can be run directly on these HBase tables.</a:t>
            </a:r>
          </a:p>
        </p:txBody>
      </p:sp>
    </p:spTree>
    <p:extLst>
      <p:ext uri="{BB962C8B-B14F-4D97-AF65-F5344CB8AC3E}">
        <p14:creationId xmlns:p14="http://schemas.microsoft.com/office/powerpoint/2010/main" val="423067057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2"/>
          <a:srcRect l="18410" r="3610" b="53521"/>
          <a:stretch/>
        </p:blipFill>
        <p:spPr>
          <a:xfrm>
            <a:off x="7214013" y="3109265"/>
            <a:ext cx="3745603" cy="3264061"/>
          </a:xfrm>
          <a:prstGeom prst="rect">
            <a:avLst/>
          </a:prstGeom>
        </p:spPr>
      </p:pic>
      <p:sp>
        <p:nvSpPr>
          <p:cNvPr id="2" name="Title 1"/>
          <p:cNvSpPr>
            <a:spLocks noGrp="1"/>
          </p:cNvSpPr>
          <p:nvPr>
            <p:ph type="title"/>
          </p:nvPr>
        </p:nvSpPr>
        <p:spPr/>
        <p:txBody>
          <a:bodyPr/>
          <a:lstStyle/>
          <a:p>
            <a:r>
              <a:rPr lang="pt-BR" dirty="0"/>
              <a:t>HBase as a platform</a:t>
            </a:r>
            <a:br>
              <a:rPr lang="pt-BR" dirty="0"/>
            </a:br>
            <a:endParaRPr lang="en-US" dirty="0"/>
          </a:p>
        </p:txBody>
      </p:sp>
      <p:grpSp>
        <p:nvGrpSpPr>
          <p:cNvPr id="5" name="Group 4"/>
          <p:cNvGrpSpPr/>
          <p:nvPr/>
        </p:nvGrpSpPr>
        <p:grpSpPr>
          <a:xfrm>
            <a:off x="455994" y="1463328"/>
            <a:ext cx="5277391" cy="1773513"/>
            <a:chOff x="465137" y="1492174"/>
            <a:chExt cx="5383214" cy="1809076"/>
          </a:xfrm>
        </p:grpSpPr>
        <p:sp>
          <p:nvSpPr>
            <p:cNvPr id="42" name="Rectangle 41"/>
            <p:cNvSpPr/>
            <p:nvPr/>
          </p:nvSpPr>
          <p:spPr>
            <a:xfrm>
              <a:off x="970716" y="1492174"/>
              <a:ext cx="4877635" cy="1737360"/>
            </a:xfrm>
            <a:prstGeom prst="rect">
              <a:avLst/>
            </a:prstGeom>
            <a:noFill/>
            <a:ln w="3175">
              <a:noFill/>
            </a:ln>
          </p:spPr>
          <p:txBody>
            <a:bodyPr wrap="square" lIns="0" tIns="0" rIns="0" bIns="0">
              <a:noAutofit/>
            </a:bodyPr>
            <a:lstStyle/>
            <a:p>
              <a:pPr marL="0" lvl="1" defTabSz="913770" fontAlgn="base">
                <a:spcBef>
                  <a:spcPts val="588"/>
                </a:spcBef>
                <a:spcAft>
                  <a:spcPts val="588"/>
                </a:spcAft>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Running on top of HBase </a:t>
              </a:r>
              <a:b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b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using it as a </a:t>
              </a:r>
              <a:r>
                <a:rPr lang="en-IN" sz="2353" dirty="0" err="1">
                  <a:solidFill>
                    <a:srgbClr val="505050"/>
                  </a:solidFill>
                  <a:latin typeface="Segoe UI Semibold" panose="020B0702040204020203" pitchFamily="34" charset="0"/>
                  <a:ea typeface="Segoe UI" pitchFamily="34" charset="0"/>
                  <a:cs typeface="Segoe UI Semibold" panose="020B0702040204020203" pitchFamily="34" charset="0"/>
                </a:rPr>
                <a:t>datastore</a:t>
              </a:r>
              <a:endParaRPr lang="en-IN" sz="2353" dirty="0">
                <a:solidFill>
                  <a:srgbClr val="505050"/>
                </a:solidFill>
                <a:latin typeface="Segoe UI Semibold" panose="020B0702040204020203" pitchFamily="34" charset="0"/>
                <a:ea typeface="Segoe UI" pitchFamily="34" charset="0"/>
                <a:cs typeface="Segoe UI Semibold" panose="020B0702040204020203" pitchFamily="34" charset="0"/>
              </a:endParaRP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Phoenix</a:t>
              </a:r>
            </a:p>
            <a:p>
              <a:pPr marL="0" lvl="1" defTabSz="913770" fontAlgn="base">
                <a:spcBef>
                  <a:spcPts val="196"/>
                </a:spcBef>
                <a:spcAft>
                  <a:spcPts val="196"/>
                </a:spcAft>
                <a:buClr>
                  <a:srgbClr val="68217A">
                    <a:lumMod val="50000"/>
                  </a:srgbClr>
                </a:buClr>
                <a:tabLst>
                  <a:tab pos="645523" algn="l"/>
                </a:tabLst>
              </a:pPr>
              <a:r>
                <a:rPr lang="en-IN" sz="1765" dirty="0" err="1">
                  <a:solidFill>
                    <a:srgbClr val="505050"/>
                  </a:solidFill>
                  <a:ea typeface="Segoe UI" pitchFamily="34" charset="0"/>
                  <a:cs typeface="Segoe UI" pitchFamily="34" charset="0"/>
                </a:rPr>
                <a:t>Kiji</a:t>
              </a:r>
              <a:endParaRPr lang="en-IN" sz="1765" dirty="0">
                <a:solidFill>
                  <a:srgbClr val="505050"/>
                </a:solidFill>
                <a:ea typeface="Segoe UI" pitchFamily="34" charset="0"/>
                <a:cs typeface="Segoe UI" pitchFamily="34" charset="0"/>
              </a:endParaRP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Titan</a:t>
              </a:r>
            </a:p>
          </p:txBody>
        </p:sp>
        <p:sp>
          <p:nvSpPr>
            <p:cNvPr id="43" name="Freeform 42"/>
            <p:cNvSpPr>
              <a:spLocks/>
            </p:cNvSpPr>
            <p:nvPr/>
          </p:nvSpPr>
          <p:spPr bwMode="auto">
            <a:xfrm>
              <a:off x="465137" y="1578308"/>
              <a:ext cx="327221" cy="25503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44" name="Rectangle 43"/>
            <p:cNvSpPr/>
            <p:nvPr/>
          </p:nvSpPr>
          <p:spPr>
            <a:xfrm>
              <a:off x="2944540" y="2275328"/>
              <a:ext cx="2440305" cy="1025922"/>
            </a:xfrm>
            <a:prstGeom prst="rect">
              <a:avLst/>
            </a:prstGeom>
          </p:spPr>
          <p:txBody>
            <a:bodyPr wrap="square">
              <a:spAutoFit/>
            </a:bodyPr>
            <a:lstStyle/>
            <a:p>
              <a:pPr marL="0" lvl="1" defTabSz="913770" fontAlgn="base">
                <a:spcBef>
                  <a:spcPts val="196"/>
                </a:spcBef>
                <a:spcAft>
                  <a:spcPts val="196"/>
                </a:spcAft>
                <a:buClr>
                  <a:srgbClr val="68217A">
                    <a:lumMod val="50000"/>
                  </a:srgbClr>
                </a:buClr>
                <a:tabLst>
                  <a:tab pos="645523" algn="l"/>
                </a:tabLst>
              </a:pPr>
              <a:r>
                <a:rPr lang="en-IN" sz="1765" dirty="0" err="1">
                  <a:solidFill>
                    <a:srgbClr val="505050"/>
                  </a:solidFill>
                  <a:ea typeface="Segoe UI" pitchFamily="34" charset="0"/>
                  <a:cs typeface="Segoe UI" pitchFamily="34" charset="0"/>
                </a:rPr>
                <a:t>OpenTSDB</a:t>
              </a:r>
              <a:endParaRPr lang="en-IN" sz="1765" dirty="0">
                <a:solidFill>
                  <a:srgbClr val="505050"/>
                </a:solidFill>
                <a:ea typeface="Segoe UI" pitchFamily="34" charset="0"/>
                <a:cs typeface="Segoe UI" pitchFamily="34" charset="0"/>
              </a:endParaRP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Continuity</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Splice Machine</a:t>
              </a:r>
            </a:p>
          </p:txBody>
        </p:sp>
      </p:grpSp>
      <p:grpSp>
        <p:nvGrpSpPr>
          <p:cNvPr id="45" name="Group 44"/>
          <p:cNvGrpSpPr/>
          <p:nvPr/>
        </p:nvGrpSpPr>
        <p:grpSpPr>
          <a:xfrm>
            <a:off x="455994" y="3616465"/>
            <a:ext cx="5277391" cy="2050420"/>
            <a:chOff x="465137" y="1492173"/>
            <a:chExt cx="5383214" cy="2091535"/>
          </a:xfrm>
        </p:grpSpPr>
        <p:sp>
          <p:nvSpPr>
            <p:cNvPr id="46" name="Rectangle 45"/>
            <p:cNvSpPr/>
            <p:nvPr/>
          </p:nvSpPr>
          <p:spPr>
            <a:xfrm>
              <a:off x="970716" y="1492173"/>
              <a:ext cx="4877635" cy="2091535"/>
            </a:xfrm>
            <a:prstGeom prst="rect">
              <a:avLst/>
            </a:prstGeom>
            <a:noFill/>
            <a:ln w="3175">
              <a:noFill/>
            </a:ln>
          </p:spPr>
          <p:txBody>
            <a:bodyPr wrap="square" lIns="0" tIns="0" rIns="0" bIns="0">
              <a:noAutofit/>
            </a:bodyPr>
            <a:lstStyle/>
            <a:p>
              <a:pPr marL="0" lvl="1" defTabSz="913770" fontAlgn="base">
                <a:spcBef>
                  <a:spcPts val="588"/>
                </a:spcBef>
                <a:spcAft>
                  <a:spcPts val="588"/>
                </a:spcAft>
                <a:buClr>
                  <a:srgbClr val="68217A">
                    <a:lumMod val="50000"/>
                  </a:srgbClr>
                </a:buClr>
                <a:tabLst>
                  <a:tab pos="645523" algn="l"/>
                </a:tabLst>
              </a:pPr>
              <a:r>
                <a:rPr lang="en-US" sz="2353" dirty="0">
                  <a:solidFill>
                    <a:srgbClr val="505050"/>
                  </a:solidFill>
                  <a:latin typeface="Segoe UI Semibold" panose="020B0702040204020203" pitchFamily="34" charset="0"/>
                  <a:ea typeface="Segoe UI" pitchFamily="34" charset="0"/>
                  <a:cs typeface="Segoe UI Semibold" panose="020B0702040204020203" pitchFamily="34" charset="0"/>
                </a:rPr>
                <a:t>Integrated with HBase</a:t>
              </a:r>
              <a:endParaRPr lang="en-IN" sz="2353" dirty="0">
                <a:solidFill>
                  <a:srgbClr val="505050"/>
                </a:solidFill>
                <a:latin typeface="Segoe UI Semibold" panose="020B0702040204020203" pitchFamily="34" charset="0"/>
                <a:ea typeface="Segoe UI" pitchFamily="34" charset="0"/>
                <a:cs typeface="Segoe UI Semibold" panose="020B0702040204020203" pitchFamily="34" charset="0"/>
              </a:endParaRP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Hive</a:t>
              </a:r>
            </a:p>
            <a:p>
              <a:pPr marL="0" lvl="1" defTabSz="913770" fontAlgn="base">
                <a:spcBef>
                  <a:spcPts val="196"/>
                </a:spcBef>
                <a:spcAft>
                  <a:spcPts val="196"/>
                </a:spcAft>
                <a:buClr>
                  <a:srgbClr val="68217A">
                    <a:lumMod val="50000"/>
                  </a:srgbClr>
                </a:buClr>
                <a:tabLst>
                  <a:tab pos="645523" algn="l"/>
                </a:tabLst>
              </a:pPr>
              <a:r>
                <a:rPr lang="en-IN" sz="1765" dirty="0" err="1">
                  <a:solidFill>
                    <a:srgbClr val="505050"/>
                  </a:solidFill>
                  <a:ea typeface="Segoe UI" pitchFamily="34" charset="0"/>
                  <a:cs typeface="Segoe UI" pitchFamily="34" charset="0"/>
                </a:rPr>
                <a:t>Solr</a:t>
              </a:r>
              <a:endParaRPr lang="en-IN" sz="1765" dirty="0">
                <a:solidFill>
                  <a:srgbClr val="505050"/>
                </a:solidFill>
                <a:ea typeface="Segoe UI" pitchFamily="34" charset="0"/>
                <a:cs typeface="Segoe UI" pitchFamily="34" charset="0"/>
              </a:endParaRP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Storm</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Impala</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Spark</a:t>
              </a:r>
            </a:p>
          </p:txBody>
        </p:sp>
        <p:sp>
          <p:nvSpPr>
            <p:cNvPr id="47" name="Freeform 46"/>
            <p:cNvSpPr>
              <a:spLocks/>
            </p:cNvSpPr>
            <p:nvPr/>
          </p:nvSpPr>
          <p:spPr bwMode="auto">
            <a:xfrm>
              <a:off x="465137" y="1578308"/>
              <a:ext cx="327221" cy="25503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48" name="Rectangle 47"/>
            <p:cNvSpPr/>
            <p:nvPr/>
          </p:nvSpPr>
          <p:spPr>
            <a:xfrm>
              <a:off x="2944540" y="1940914"/>
              <a:ext cx="2440305" cy="1354217"/>
            </a:xfrm>
            <a:prstGeom prst="rect">
              <a:avLst/>
            </a:prstGeom>
          </p:spPr>
          <p:txBody>
            <a:bodyPr wrap="square">
              <a:spAutoFit/>
            </a:bodyPr>
            <a:lstStyle/>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Drill</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Pig</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Flume</a:t>
              </a:r>
            </a:p>
            <a:p>
              <a:pPr marL="0" lvl="1" defTabSz="913770" fontAlgn="base">
                <a:spcBef>
                  <a:spcPts val="196"/>
                </a:spcBef>
                <a:spcAft>
                  <a:spcPts val="196"/>
                </a:spcAft>
                <a:buClr>
                  <a:srgbClr val="68217A">
                    <a:lumMod val="50000"/>
                  </a:srgbClr>
                </a:buClr>
                <a:tabLst>
                  <a:tab pos="645523" algn="l"/>
                </a:tabLst>
              </a:pPr>
              <a:r>
                <a:rPr lang="en-IN" sz="1765" dirty="0">
                  <a:solidFill>
                    <a:srgbClr val="505050"/>
                  </a:solidFill>
                  <a:ea typeface="Segoe UI" pitchFamily="34" charset="0"/>
                  <a:cs typeface="Segoe UI" pitchFamily="34" charset="0"/>
                </a:rPr>
                <a:t>Ganglia</a:t>
              </a:r>
            </a:p>
          </p:txBody>
        </p:sp>
      </p:grpSp>
      <p:grpSp>
        <p:nvGrpSpPr>
          <p:cNvPr id="8" name="Group 7"/>
          <p:cNvGrpSpPr/>
          <p:nvPr/>
        </p:nvGrpSpPr>
        <p:grpSpPr>
          <a:xfrm>
            <a:off x="6266420" y="1347448"/>
            <a:ext cx="5507449" cy="1737591"/>
            <a:chOff x="6392074" y="1457100"/>
            <a:chExt cx="5617885" cy="1772433"/>
          </a:xfrm>
        </p:grpSpPr>
        <p:sp>
          <p:nvSpPr>
            <p:cNvPr id="49" name="Rectangle 48"/>
            <p:cNvSpPr/>
            <p:nvPr/>
          </p:nvSpPr>
          <p:spPr bwMode="auto">
            <a:xfrm>
              <a:off x="6392074" y="1457100"/>
              <a:ext cx="5617885" cy="17724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770" fontAlgn="base">
                <a:spcBef>
                  <a:spcPts val="196"/>
                </a:spcBef>
                <a:spcAft>
                  <a:spcPts val="294"/>
                </a:spcAft>
              </a:pPr>
              <a:endParaRPr lang="en-US" sz="1961" dirty="0">
                <a:solidFill>
                  <a:srgbClr val="505050"/>
                </a:solidFill>
                <a:ea typeface="Segoe UI" pitchFamily="34" charset="0"/>
                <a:cs typeface="Segoe UI" pitchFamily="34" charset="0"/>
              </a:endParaRPr>
            </a:p>
          </p:txBody>
        </p:sp>
        <p:sp>
          <p:nvSpPr>
            <p:cNvPr id="60" name="TextBox 59"/>
            <p:cNvSpPr txBox="1"/>
            <p:nvPr/>
          </p:nvSpPr>
          <p:spPr>
            <a:xfrm>
              <a:off x="6517001" y="1599854"/>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Phoenix</a:t>
              </a:r>
            </a:p>
          </p:txBody>
        </p:sp>
        <p:sp>
          <p:nvSpPr>
            <p:cNvPr id="61" name="TextBox 60"/>
            <p:cNvSpPr txBox="1"/>
            <p:nvPr/>
          </p:nvSpPr>
          <p:spPr>
            <a:xfrm>
              <a:off x="6517001" y="2417469"/>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err="1">
                  <a:solidFill>
                    <a:srgbClr val="FFFFFF"/>
                  </a:solidFill>
                </a:rPr>
                <a:t>Kiji</a:t>
              </a:r>
              <a:endParaRPr lang="en-US" sz="1765" dirty="0">
                <a:solidFill>
                  <a:srgbClr val="FFFFFF"/>
                </a:solidFill>
              </a:endParaRPr>
            </a:p>
          </p:txBody>
        </p:sp>
        <p:sp>
          <p:nvSpPr>
            <p:cNvPr id="62" name="TextBox 61"/>
            <p:cNvSpPr txBox="1"/>
            <p:nvPr/>
          </p:nvSpPr>
          <p:spPr>
            <a:xfrm>
              <a:off x="8340275" y="1599854"/>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Titan</a:t>
              </a:r>
            </a:p>
          </p:txBody>
        </p:sp>
        <p:sp>
          <p:nvSpPr>
            <p:cNvPr id="63" name="TextBox 62"/>
            <p:cNvSpPr txBox="1"/>
            <p:nvPr/>
          </p:nvSpPr>
          <p:spPr>
            <a:xfrm>
              <a:off x="8340275" y="2417469"/>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err="1">
                  <a:solidFill>
                    <a:srgbClr val="FFFFFF"/>
                  </a:solidFill>
                </a:rPr>
                <a:t>OpenTSDB</a:t>
              </a:r>
              <a:endParaRPr lang="en-US" sz="1765" dirty="0">
                <a:solidFill>
                  <a:srgbClr val="FFFFFF"/>
                </a:solidFill>
              </a:endParaRPr>
            </a:p>
          </p:txBody>
        </p:sp>
        <p:sp>
          <p:nvSpPr>
            <p:cNvPr id="64" name="TextBox 63"/>
            <p:cNvSpPr txBox="1"/>
            <p:nvPr/>
          </p:nvSpPr>
          <p:spPr>
            <a:xfrm>
              <a:off x="10163549" y="1599854"/>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Continuity</a:t>
              </a:r>
            </a:p>
          </p:txBody>
        </p:sp>
        <p:sp>
          <p:nvSpPr>
            <p:cNvPr id="65" name="TextBox 64"/>
            <p:cNvSpPr txBox="1"/>
            <p:nvPr/>
          </p:nvSpPr>
          <p:spPr>
            <a:xfrm>
              <a:off x="10163549" y="2417469"/>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Splice Machine</a:t>
              </a:r>
            </a:p>
          </p:txBody>
        </p:sp>
      </p:grpSp>
      <p:grpSp>
        <p:nvGrpSpPr>
          <p:cNvPr id="9" name="Group 8"/>
          <p:cNvGrpSpPr/>
          <p:nvPr/>
        </p:nvGrpSpPr>
        <p:grpSpPr>
          <a:xfrm>
            <a:off x="6266419" y="3699298"/>
            <a:ext cx="5507449" cy="3066660"/>
            <a:chOff x="6392074" y="3448137"/>
            <a:chExt cx="5617885" cy="3128153"/>
          </a:xfrm>
        </p:grpSpPr>
        <p:sp>
          <p:nvSpPr>
            <p:cNvPr id="59" name="Rectangle 58"/>
            <p:cNvSpPr/>
            <p:nvPr/>
          </p:nvSpPr>
          <p:spPr bwMode="auto">
            <a:xfrm>
              <a:off x="6392074" y="3448137"/>
              <a:ext cx="5617885" cy="31281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367" fontAlgn="base">
                <a:spcBef>
                  <a:spcPts val="588"/>
                </a:spcBef>
                <a:spcAft>
                  <a:spcPts val="588"/>
                </a:spcAft>
                <a:defRPr/>
              </a:pPr>
              <a:r>
                <a:rPr lang="en-US" sz="2353" b="1" dirty="0">
                  <a:solidFill>
                    <a:srgbClr val="505050"/>
                  </a:solidFill>
                </a:rPr>
                <a:t>HBase</a:t>
              </a:r>
            </a:p>
          </p:txBody>
        </p:sp>
        <p:sp>
          <p:nvSpPr>
            <p:cNvPr id="69" name="TextBox 68"/>
            <p:cNvSpPr txBox="1"/>
            <p:nvPr/>
          </p:nvSpPr>
          <p:spPr>
            <a:xfrm>
              <a:off x="6517001" y="4045875"/>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Hive</a:t>
              </a:r>
            </a:p>
          </p:txBody>
        </p:sp>
        <p:sp>
          <p:nvSpPr>
            <p:cNvPr id="70" name="TextBox 69"/>
            <p:cNvSpPr txBox="1"/>
            <p:nvPr/>
          </p:nvSpPr>
          <p:spPr>
            <a:xfrm>
              <a:off x="6517001" y="4863490"/>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Impala</a:t>
              </a:r>
            </a:p>
          </p:txBody>
        </p:sp>
        <p:sp>
          <p:nvSpPr>
            <p:cNvPr id="71" name="TextBox 70"/>
            <p:cNvSpPr txBox="1"/>
            <p:nvPr/>
          </p:nvSpPr>
          <p:spPr>
            <a:xfrm>
              <a:off x="8340275" y="4045875"/>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err="1">
                  <a:solidFill>
                    <a:srgbClr val="FFFFFF"/>
                  </a:solidFill>
                </a:rPr>
                <a:t>Solr</a:t>
              </a:r>
              <a:endParaRPr lang="en-US" sz="1765" dirty="0">
                <a:solidFill>
                  <a:srgbClr val="FFFFFF"/>
                </a:solidFill>
              </a:endParaRPr>
            </a:p>
          </p:txBody>
        </p:sp>
        <p:sp>
          <p:nvSpPr>
            <p:cNvPr id="72" name="TextBox 71"/>
            <p:cNvSpPr txBox="1"/>
            <p:nvPr/>
          </p:nvSpPr>
          <p:spPr>
            <a:xfrm>
              <a:off x="8340275" y="4863490"/>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Spark</a:t>
              </a:r>
            </a:p>
          </p:txBody>
        </p:sp>
        <p:sp>
          <p:nvSpPr>
            <p:cNvPr id="73" name="TextBox 72"/>
            <p:cNvSpPr txBox="1"/>
            <p:nvPr/>
          </p:nvSpPr>
          <p:spPr>
            <a:xfrm>
              <a:off x="10163549" y="4045875"/>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Storm</a:t>
              </a:r>
            </a:p>
          </p:txBody>
        </p:sp>
        <p:sp>
          <p:nvSpPr>
            <p:cNvPr id="74" name="TextBox 73"/>
            <p:cNvSpPr txBox="1"/>
            <p:nvPr/>
          </p:nvSpPr>
          <p:spPr>
            <a:xfrm>
              <a:off x="10163549" y="4863490"/>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Drill</a:t>
              </a:r>
            </a:p>
          </p:txBody>
        </p:sp>
        <p:sp>
          <p:nvSpPr>
            <p:cNvPr id="75" name="TextBox 74"/>
            <p:cNvSpPr txBox="1"/>
            <p:nvPr/>
          </p:nvSpPr>
          <p:spPr>
            <a:xfrm>
              <a:off x="6517001" y="5709817"/>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Pig</a:t>
              </a:r>
            </a:p>
          </p:txBody>
        </p:sp>
        <p:sp>
          <p:nvSpPr>
            <p:cNvPr id="76" name="TextBox 75"/>
            <p:cNvSpPr txBox="1"/>
            <p:nvPr/>
          </p:nvSpPr>
          <p:spPr>
            <a:xfrm>
              <a:off x="8340275" y="5709817"/>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Flume</a:t>
              </a:r>
            </a:p>
          </p:txBody>
        </p:sp>
        <p:sp>
          <p:nvSpPr>
            <p:cNvPr id="77" name="TextBox 76"/>
            <p:cNvSpPr txBox="1"/>
            <p:nvPr/>
          </p:nvSpPr>
          <p:spPr>
            <a:xfrm>
              <a:off x="10163549" y="5709817"/>
              <a:ext cx="1737360" cy="717752"/>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765" dirty="0">
                  <a:solidFill>
                    <a:srgbClr val="FFFFFF"/>
                  </a:solidFill>
                </a:rPr>
                <a:t>Ganglia</a:t>
              </a:r>
            </a:p>
          </p:txBody>
        </p:sp>
      </p:grp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63</a:t>
            </a:fld>
            <a:endParaRPr lang="en-IN" dirty="0"/>
          </a:p>
        </p:txBody>
      </p:sp>
    </p:spTree>
    <p:extLst>
      <p:ext uri="{BB962C8B-B14F-4D97-AF65-F5344CB8AC3E}">
        <p14:creationId xmlns:p14="http://schemas.microsoft.com/office/powerpoint/2010/main" val="2515624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HBase in Azure</a:t>
            </a:r>
          </a:p>
        </p:txBody>
      </p:sp>
      <p:sp>
        <p:nvSpPr>
          <p:cNvPr id="7" name="Rectangle 6"/>
          <p:cNvSpPr/>
          <p:nvPr/>
        </p:nvSpPr>
        <p:spPr>
          <a:xfrm>
            <a:off x="268927" y="1669826"/>
            <a:ext cx="10628099" cy="3550267"/>
          </a:xfrm>
          <a:prstGeom prst="rect">
            <a:avLst/>
          </a:prstGeom>
        </p:spPr>
        <p:txBody>
          <a:bodyPr wrap="square">
            <a:spAutoFit/>
          </a:bodyPr>
          <a:lstStyle/>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Existing expertise or workload on </a:t>
            </a:r>
            <a:r>
              <a:rPr lang="en-IN" sz="2353"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HBase</a:t>
            </a:r>
            <a:endPar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Storing large amounts of data</a:t>
            </a: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Need high write throughput</a:t>
            </a: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Need efficient random access within large dataset</a:t>
            </a: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Need to scale gracefully with data</a:t>
            </a: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structured and semi-structured data</a:t>
            </a:r>
          </a:p>
          <a:p>
            <a:pPr marL="395812" lvl="1" indent="-342900" defTabSz="913770" fontAlgn="base">
              <a:spcBef>
                <a:spcPts val="588"/>
              </a:spcBef>
              <a:spcAft>
                <a:spcPts val="588"/>
              </a:spcAft>
              <a:buClr>
                <a:schemeClr val="accent3"/>
              </a:buClr>
              <a:buFont typeface="Wingdings" panose="05000000000000000000" pitchFamily="2" charset="2"/>
              <a:buChar char="v"/>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Don’t need full RDBMS capabilities (cross table transactions, joins)</a:t>
            </a:r>
          </a:p>
        </p:txBody>
      </p:sp>
      <p:sp>
        <p:nvSpPr>
          <p:cNvPr id="22" name="Rectangle 21"/>
          <p:cNvSpPr/>
          <p:nvPr/>
        </p:nvSpPr>
        <p:spPr>
          <a:xfrm>
            <a:off x="768905" y="4767503"/>
            <a:ext cx="11004454" cy="452590"/>
          </a:xfrm>
          <a:prstGeom prst="rect">
            <a:avLst/>
          </a:prstGeom>
        </p:spPr>
        <p:txBody>
          <a:bodyPr wrap="square">
            <a:spAutoFit/>
          </a:bodyPr>
          <a:lstStyle/>
          <a:p>
            <a:pPr marL="52912" lvl="1" defTabSz="913770" fontAlgn="base">
              <a:spcBef>
                <a:spcPts val="588"/>
              </a:spcBef>
              <a:spcAft>
                <a:spcPts val="588"/>
              </a:spcAft>
              <a:buClr>
                <a:srgbClr val="68217A">
                  <a:lumMod val="50000"/>
                </a:srgbClr>
              </a:buClr>
              <a:tabLst>
                <a:tab pos="645523" algn="l"/>
              </a:tabLst>
            </a:pPr>
            <a:endPar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64</a:t>
            </a:fld>
            <a:endParaRPr lang="en-IN" dirty="0"/>
          </a:p>
        </p:txBody>
      </p:sp>
    </p:spTree>
    <p:extLst>
      <p:ext uri="{BB962C8B-B14F-4D97-AF65-F5344CB8AC3E}">
        <p14:creationId xmlns:p14="http://schemas.microsoft.com/office/powerpoint/2010/main" val="129535416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and RDBMS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957468"/>
              </p:ext>
            </p:extLst>
          </p:nvPr>
        </p:nvGraphicFramePr>
        <p:xfrm>
          <a:off x="-275525" y="1601536"/>
          <a:ext cx="11311140" cy="4178689"/>
        </p:xfrm>
        <a:graphic>
          <a:graphicData uri="http://schemas.openxmlformats.org/drawingml/2006/table">
            <a:tbl>
              <a:tblPr firstRow="1" bandRow="1"/>
              <a:tblGrid>
                <a:gridCol w="3026990">
                  <a:extLst>
                    <a:ext uri="{9D8B030D-6E8A-4147-A177-3AD203B41FA5}">
                      <a16:colId xmlns:a16="http://schemas.microsoft.com/office/drawing/2014/main" val="20000"/>
                    </a:ext>
                  </a:extLst>
                </a:gridCol>
                <a:gridCol w="4142075">
                  <a:extLst>
                    <a:ext uri="{9D8B030D-6E8A-4147-A177-3AD203B41FA5}">
                      <a16:colId xmlns:a16="http://schemas.microsoft.com/office/drawing/2014/main" val="20001"/>
                    </a:ext>
                  </a:extLst>
                </a:gridCol>
                <a:gridCol w="4142075">
                  <a:extLst>
                    <a:ext uri="{9D8B030D-6E8A-4147-A177-3AD203B41FA5}">
                      <a16:colId xmlns:a16="http://schemas.microsoft.com/office/drawing/2014/main" val="20002"/>
                    </a:ext>
                  </a:extLst>
                </a:gridCol>
              </a:tblGrid>
              <a:tr h="556041">
                <a:tc>
                  <a:txBody>
                    <a:bodyPr/>
                    <a:lstStyle/>
                    <a:p>
                      <a:endParaRPr lang="en-US" sz="2800" dirty="0">
                        <a:latin typeface="Trebuchet MS" pitchFamily="34" charset="0"/>
                      </a:endParaRPr>
                    </a:p>
                  </a:txBody>
                  <a:tcPr marL="89642" marR="89642" marT="44821" marB="44821" anchor="ctr">
                    <a:lnL w="12700" cmpd="sng">
                      <a:noFill/>
                      <a:prstDash val="solid"/>
                    </a:lnL>
                    <a:lnR w="12700"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700" baseline="0" dirty="0">
                          <a:solidFill>
                            <a:schemeClr val="bg1"/>
                          </a:solidFill>
                          <a:latin typeface="+mn-lt"/>
                        </a:rPr>
                        <a:t>RDBMS</a:t>
                      </a:r>
                      <a:endParaRPr lang="en-US" sz="2700" b="0" dirty="0">
                        <a:solidFill>
                          <a:schemeClr val="bg1"/>
                        </a:solidFill>
                        <a:latin typeface="+mn-lt"/>
                      </a:endParaRPr>
                    </a:p>
                  </a:txBody>
                  <a:tcPr marL="89642" marR="89642" marT="44821" marB="44821" anchor="ctr">
                    <a:lnL w="12700" cap="flat" cmpd="sng" algn="ctr">
                      <a:solidFill>
                        <a:schemeClr val="accent3"/>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700" dirty="0">
                          <a:solidFill>
                            <a:schemeClr val="bg1"/>
                          </a:solidFill>
                          <a:latin typeface="+mn-lt"/>
                        </a:rPr>
                        <a:t>HBase</a:t>
                      </a:r>
                      <a:endParaRPr lang="en-US" sz="2700" b="0" dirty="0">
                        <a:solidFill>
                          <a:schemeClr val="bg1"/>
                        </a:solidFill>
                        <a:latin typeface="+mn-lt"/>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accent3"/>
                      </a:solid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556041">
                <a:tc>
                  <a:txBody>
                    <a:bodyPr/>
                    <a:lstStyle/>
                    <a:p>
                      <a:pPr algn="r"/>
                      <a:r>
                        <a:rPr lang="en-US" sz="2500" dirty="0">
                          <a:solidFill>
                            <a:schemeClr val="accent3"/>
                          </a:solidFill>
                          <a:latin typeface="+mn-lt"/>
                        </a:rPr>
                        <a:t>Data</a:t>
                      </a:r>
                      <a:r>
                        <a:rPr lang="en-US" sz="2500" baseline="0" dirty="0">
                          <a:solidFill>
                            <a:schemeClr val="accent3"/>
                          </a:solidFill>
                          <a:latin typeface="+mn-lt"/>
                        </a:rPr>
                        <a:t> Layout</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Row</a:t>
                      </a:r>
                      <a:r>
                        <a:rPr lang="en-US" sz="2000" b="0" baseline="0" dirty="0">
                          <a:solidFill>
                            <a:schemeClr val="tx2"/>
                          </a:solidFill>
                          <a:latin typeface="+mn-lt"/>
                        </a:rPr>
                        <a:t> oriented</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Column</a:t>
                      </a:r>
                      <a:r>
                        <a:rPr lang="en-US" sz="2000" b="0" baseline="0" dirty="0">
                          <a:solidFill>
                            <a:schemeClr val="tx2"/>
                          </a:solidFill>
                          <a:latin typeface="+mn-lt"/>
                        </a:rPr>
                        <a:t> Oriented</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6041">
                <a:tc>
                  <a:txBody>
                    <a:bodyPr/>
                    <a:lstStyle/>
                    <a:p>
                      <a:pPr algn="r"/>
                      <a:r>
                        <a:rPr lang="en-US" sz="2500" dirty="0">
                          <a:solidFill>
                            <a:schemeClr val="accent3"/>
                          </a:solidFill>
                          <a:latin typeface="+mn-lt"/>
                        </a:rPr>
                        <a:t>Transactions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ACID</a:t>
                      </a:r>
                      <a:r>
                        <a:rPr lang="en-US" sz="2000" b="0" baseline="0" dirty="0">
                          <a:solidFill>
                            <a:schemeClr val="tx2"/>
                          </a:solidFill>
                          <a:latin typeface="+mn-lt"/>
                        </a:rPr>
                        <a:t> over multiple rows and tables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mn-lt"/>
                        </a:rPr>
                        <a:t>ACID</a:t>
                      </a:r>
                      <a:r>
                        <a:rPr lang="en-US" sz="2000" b="0" baseline="0" dirty="0">
                          <a:solidFill>
                            <a:schemeClr val="tx2"/>
                          </a:solidFill>
                          <a:latin typeface="+mn-lt"/>
                        </a:rPr>
                        <a:t> over single row or adjacent row groups only</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2"/>
                  </a:ext>
                </a:extLst>
              </a:tr>
              <a:tr h="556041">
                <a:tc>
                  <a:txBody>
                    <a:bodyPr/>
                    <a:lstStyle/>
                    <a:p>
                      <a:pPr algn="r"/>
                      <a:r>
                        <a:rPr lang="en-US" sz="2500" dirty="0">
                          <a:solidFill>
                            <a:schemeClr val="accent3"/>
                          </a:solidFill>
                          <a:latin typeface="+mn-lt"/>
                        </a:rPr>
                        <a:t>Query</a:t>
                      </a:r>
                      <a:r>
                        <a:rPr lang="en-US" sz="2500" baseline="0" dirty="0">
                          <a:solidFill>
                            <a:schemeClr val="accent3"/>
                          </a:solidFill>
                          <a:latin typeface="+mn-lt"/>
                        </a:rPr>
                        <a:t> language</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SQL</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None</a:t>
                      </a:r>
                      <a:r>
                        <a:rPr lang="en-US" sz="2000" b="0" baseline="0" dirty="0">
                          <a:solidFill>
                            <a:schemeClr val="tx2"/>
                          </a:solidFill>
                          <a:latin typeface="+mn-lt"/>
                        </a:rPr>
                        <a:t> (APIs: get, put, scan, … )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6041">
                <a:tc>
                  <a:txBody>
                    <a:bodyPr/>
                    <a:lstStyle/>
                    <a:p>
                      <a:pPr algn="r"/>
                      <a:r>
                        <a:rPr lang="en-US" sz="2500" dirty="0">
                          <a:solidFill>
                            <a:schemeClr val="accent3"/>
                          </a:solidFill>
                          <a:latin typeface="+mn-lt"/>
                        </a:rPr>
                        <a:t>Joins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rPr>
                        <a:t>Yes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dirty="0">
                          <a:solidFill>
                            <a:schemeClr val="tx2"/>
                          </a:solidFill>
                        </a:rPr>
                        <a:t>No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4"/>
                  </a:ext>
                </a:extLst>
              </a:tr>
              <a:tr h="556041">
                <a:tc>
                  <a:txBody>
                    <a:bodyPr/>
                    <a:lstStyle/>
                    <a:p>
                      <a:pPr algn="r"/>
                      <a:r>
                        <a:rPr lang="en-US" sz="2500" dirty="0">
                          <a:solidFill>
                            <a:schemeClr val="accent3"/>
                          </a:solidFill>
                          <a:latin typeface="+mn-lt"/>
                        </a:rPr>
                        <a:t>Indexes</a:t>
                      </a: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On</a:t>
                      </a:r>
                      <a:r>
                        <a:rPr lang="en-US" sz="2000" b="0" baseline="0" dirty="0">
                          <a:solidFill>
                            <a:schemeClr val="tx2"/>
                          </a:solidFill>
                          <a:latin typeface="+mn-lt"/>
                        </a:rPr>
                        <a:t> any column or multiple columns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aseline="0" dirty="0">
                          <a:solidFill>
                            <a:schemeClr val="tx2"/>
                          </a:solidFill>
                        </a:rPr>
                        <a:t>Single row index only </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56041">
                <a:tc>
                  <a:txBody>
                    <a:bodyPr/>
                    <a:lstStyle/>
                    <a:p>
                      <a:pPr algn="r"/>
                      <a:r>
                        <a:rPr lang="en-US" sz="2500" dirty="0">
                          <a:solidFill>
                            <a:schemeClr val="accent3"/>
                          </a:solidFill>
                          <a:latin typeface="+mn-lt"/>
                        </a:rPr>
                        <a:t>Data</a:t>
                      </a:r>
                      <a:r>
                        <a:rPr lang="en-US" sz="2500" baseline="0" dirty="0">
                          <a:solidFill>
                            <a:schemeClr val="accent3"/>
                          </a:solidFill>
                          <a:latin typeface="+mn-lt"/>
                        </a:rPr>
                        <a:t> Size</a:t>
                      </a:r>
                      <a:endParaRPr lang="en-US" sz="2500" dirty="0">
                        <a:solidFill>
                          <a:schemeClr val="accent3"/>
                        </a:solidFill>
                        <a:latin typeface="+mn-lt"/>
                      </a:endParaRPr>
                    </a:p>
                  </a:txBody>
                  <a:tcPr marL="89642" marR="89642" marT="44821" marB="44821" anchor="ctr">
                    <a:lnL w="952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2"/>
                          </a:solidFill>
                          <a:latin typeface="+mn-lt"/>
                        </a:rPr>
                        <a:t>Usually</a:t>
                      </a:r>
                      <a:r>
                        <a:rPr lang="en-US" sz="2000" b="0" baseline="0" dirty="0">
                          <a:solidFill>
                            <a:schemeClr val="tx2"/>
                          </a:solidFill>
                          <a:latin typeface="+mn-lt"/>
                        </a:rPr>
                        <a:t> limited to Terabytes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tc>
                  <a:txBody>
                    <a:bodyPr/>
                    <a:lstStyle/>
                    <a:p>
                      <a:pPr algn="ctr"/>
                      <a:r>
                        <a:rPr lang="en-US" sz="2000" b="0" dirty="0">
                          <a:solidFill>
                            <a:schemeClr val="tx2"/>
                          </a:solidFill>
                          <a:latin typeface="+mn-lt"/>
                        </a:rPr>
                        <a:t>Petabytes</a:t>
                      </a:r>
                      <a:endParaRPr lang="en-US" sz="2000" b="0" dirty="0">
                        <a:solidFill>
                          <a:schemeClr val="tx2"/>
                        </a:solidFill>
                        <a:latin typeface="+mj-lt"/>
                      </a:endParaRPr>
                    </a:p>
                  </a:txBody>
                  <a:tcPr marL="89642" marR="89642" marT="44821" marB="4482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2188560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6798" name="think-cell Slide" r:id="rId4" imgW="377" imgH="377" progId="TCLayout.ActiveDocument.1">
                  <p:embed/>
                </p:oleObj>
              </mc:Choice>
              <mc:Fallback>
                <p:oleObj name="think-cell Slide" r:id="rId4" imgW="377" imgH="377" progId="TCLayout.ActiveDocument.1">
                  <p:embed/>
                  <p:pic>
                    <p:nvPicPr>
                      <p:cNvPr id="7" name="Object 6" hidden="1"/>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Phoenix —SQL over HBase</a:t>
            </a:r>
            <a:br>
              <a:rPr lang="en-US" dirty="0"/>
            </a:br>
            <a:endParaRPr lang="en-US" dirty="0"/>
          </a:p>
        </p:txBody>
      </p:sp>
      <p:sp>
        <p:nvSpPr>
          <p:cNvPr id="1153" name="Oval 1152"/>
          <p:cNvSpPr/>
          <p:nvPr/>
        </p:nvSpPr>
        <p:spPr bwMode="auto">
          <a:xfrm>
            <a:off x="8999801" y="5391279"/>
            <a:ext cx="473866" cy="473866"/>
          </a:xfrm>
          <a:prstGeom prst="ellipse">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IN"/>
              <a:pPr>
                <a:defRPr/>
              </a:pPr>
              <a:t>66</a:t>
            </a:fld>
            <a:endParaRPr lang="en-IN" dirty="0"/>
          </a:p>
        </p:txBody>
      </p:sp>
      <p:sp>
        <p:nvSpPr>
          <p:cNvPr id="4" name="TextBox 3"/>
          <p:cNvSpPr txBox="1"/>
          <p:nvPr/>
        </p:nvSpPr>
        <p:spPr>
          <a:xfrm>
            <a:off x="521208" y="1353312"/>
            <a:ext cx="11009376" cy="621792"/>
          </a:xfrm>
          <a:prstGeom prst="rect">
            <a:avLst/>
          </a:prstGeom>
          <a:solidFill>
            <a:schemeClr val="accent3">
              <a:lumMod val="75000"/>
            </a:schemeClr>
          </a:solidFill>
        </p:spPr>
        <p:txBody>
          <a:bodyPr wrap="none" lIns="182880" tIns="146304" rIns="182880" bIns="146304" rtlCol="0">
            <a:noAutofit/>
          </a:bodyPr>
          <a:lstStyle/>
          <a:p>
            <a:pPr algn="ctr">
              <a:lnSpc>
                <a:spcPct val="90000"/>
              </a:lnSpc>
              <a:spcAft>
                <a:spcPts val="600"/>
              </a:spcAft>
            </a:pPr>
            <a:r>
              <a:rPr lang="en-US" sz="2400" dirty="0">
                <a:solidFill>
                  <a:schemeClr val="bg1"/>
                </a:solidFill>
                <a:latin typeface="Segoe UI Semibold" panose="020B0702040204020203" pitchFamily="34" charset="0"/>
                <a:cs typeface="Segoe UI Semibold" panose="020B0702040204020203" pitchFamily="34" charset="0"/>
              </a:rPr>
              <a:t>Apache Phoenix is a relational database layer on top of HBase.</a:t>
            </a:r>
          </a:p>
        </p:txBody>
      </p:sp>
      <p:sp>
        <p:nvSpPr>
          <p:cNvPr id="6" name="TextBox 5"/>
          <p:cNvSpPr txBox="1"/>
          <p:nvPr/>
        </p:nvSpPr>
        <p:spPr>
          <a:xfrm>
            <a:off x="402973" y="2114095"/>
            <a:ext cx="6997288" cy="4173047"/>
          </a:xfrm>
          <a:prstGeom prst="rect">
            <a:avLst/>
          </a:prstGeom>
          <a:noFill/>
        </p:spPr>
        <p:txBody>
          <a:bodyPr wrap="square" lIns="182880" tIns="146304" rIns="182880" bIns="146304" rtlCol="0">
            <a:noAutofit/>
          </a:bodyPr>
          <a:lstStyle/>
          <a:p>
            <a:pPr marL="331470" lvl="1" indent="-342900" defTabSz="913770" fontAlgn="base">
              <a:lnSpc>
                <a:spcPts val="2700"/>
              </a:lnSpc>
              <a:spcBef>
                <a:spcPts val="588"/>
              </a:spcBef>
              <a:spcAft>
                <a:spcPts val="588"/>
              </a:spcAft>
              <a:buClr>
                <a:srgbClr val="68217A">
                  <a:lumMod val="50000"/>
                </a:srgbClr>
              </a:buClr>
              <a:buSzPct val="75000"/>
              <a:buFont typeface="Wingdings" panose="05000000000000000000" pitchFamily="2" charset="2"/>
              <a:buChar char="v"/>
              <a:tabLst>
                <a:tab pos="645523" algn="l"/>
              </a:tabLst>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Lets you view HBase table as regular relational tables (Rows and Columns). Maps the HBase data model to the relational data model.</a:t>
            </a:r>
          </a:p>
          <a:p>
            <a:pPr marL="331470" lvl="1" indent="-342900" defTabSz="913770" fontAlgn="base">
              <a:lnSpc>
                <a:spcPts val="2700"/>
              </a:lnSpc>
              <a:spcBef>
                <a:spcPts val="588"/>
              </a:spcBef>
              <a:spcAft>
                <a:spcPts val="588"/>
              </a:spcAft>
              <a:buClr>
                <a:srgbClr val="68217A">
                  <a:lumMod val="50000"/>
                </a:srgbClr>
              </a:buClr>
              <a:buSzPct val="75000"/>
              <a:buFont typeface="Wingdings" panose="05000000000000000000" pitchFamily="2" charset="2"/>
              <a:buChar char="v"/>
              <a:tabLst>
                <a:tab pos="645523" algn="l"/>
              </a:tabLst>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Lets you query HBase tables using SQL </a:t>
            </a:r>
          </a:p>
          <a:p>
            <a:pPr marL="331470" lvl="1" indent="-342900" defTabSz="913770" fontAlgn="base">
              <a:lnSpc>
                <a:spcPts val="2700"/>
              </a:lnSpc>
              <a:spcBef>
                <a:spcPts val="588"/>
              </a:spcBef>
              <a:spcAft>
                <a:spcPts val="588"/>
              </a:spcAft>
              <a:buClr>
                <a:srgbClr val="68217A">
                  <a:lumMod val="50000"/>
                </a:srgbClr>
              </a:buClr>
              <a:buSzPct val="75000"/>
              <a:buFont typeface="Wingdings" panose="05000000000000000000" pitchFamily="2" charset="2"/>
              <a:buChar char="v"/>
              <a:tabLst>
                <a:tab pos="645523" algn="l"/>
              </a:tabLst>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Creates a scale-out relational database using HBase.</a:t>
            </a:r>
          </a:p>
          <a:p>
            <a:pPr marL="365760" lvl="1" indent="-342900" defTabSz="913770" fontAlgn="base">
              <a:lnSpc>
                <a:spcPts val="2700"/>
              </a:lnSpc>
              <a:spcBef>
                <a:spcPts val="588"/>
              </a:spcBef>
              <a:spcAft>
                <a:spcPts val="588"/>
              </a:spcAft>
              <a:buClr>
                <a:srgbClr val="68217A">
                  <a:lumMod val="50000"/>
                </a:srgbClr>
              </a:buClr>
              <a:buSzPct val="75000"/>
              <a:buFont typeface="Wingdings" panose="05000000000000000000" pitchFamily="2" charset="2"/>
              <a:buChar char="v"/>
              <a:tabLst>
                <a:tab pos="645523" algn="l"/>
              </a:tabLst>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Integrates with the Hadoop ecosystem (Pig, Scoop, Flume)</a:t>
            </a:r>
          </a:p>
          <a:p>
            <a:pPr marL="331470" lvl="1" indent="-342900" defTabSz="913770" fontAlgn="base">
              <a:lnSpc>
                <a:spcPts val="2700"/>
              </a:lnSpc>
              <a:spcBef>
                <a:spcPts val="588"/>
              </a:spcBef>
              <a:spcAft>
                <a:spcPts val="588"/>
              </a:spcAft>
              <a:buClr>
                <a:srgbClr val="68217A">
                  <a:lumMod val="50000"/>
                </a:srgbClr>
              </a:buClr>
              <a:buSzPct val="75000"/>
              <a:buFont typeface="Wingdings" panose="05000000000000000000" pitchFamily="2" charset="2"/>
              <a:buChar char="v"/>
              <a:tabLst>
                <a:tab pos="645523" algn="l"/>
              </a:tabLst>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Requires no additional servers</a:t>
            </a:r>
          </a:p>
          <a:p>
            <a:pPr>
              <a:lnSpc>
                <a:spcPts val="2700"/>
              </a:lnSpc>
              <a:spcAft>
                <a:spcPts val="600"/>
              </a:spcAft>
            </a:pPr>
            <a:endParaRPr lang="en-US" sz="2400" dirty="0">
              <a:solidFill>
                <a:schemeClr val="tx1">
                  <a:lumMod val="85000"/>
                  <a:lumOff val="15000"/>
                </a:schemeClr>
              </a:solidFill>
            </a:endParaRPr>
          </a:p>
        </p:txBody>
      </p:sp>
      <p:pic>
        <p:nvPicPr>
          <p:cNvPr id="26635" name="Picture 11" descr="http://1.bp.blogspot.com/-kFPwZPelCWQ/VUpqNmVhEuI/AAAAAAAAAbc/16awcgWEDrQ/s1600/phoenix-hadoopsphe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0120" y="3147769"/>
            <a:ext cx="4712330" cy="224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430804"/>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Phoenix: SQL Support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23919672"/>
              </p:ext>
            </p:extLst>
          </p:nvPr>
        </p:nvGraphicFramePr>
        <p:xfrm>
          <a:off x="1955550" y="1466116"/>
          <a:ext cx="8845234" cy="4554440"/>
        </p:xfrm>
        <a:graphic>
          <a:graphicData uri="http://schemas.openxmlformats.org/drawingml/2006/table">
            <a:tbl>
              <a:tblPr firstRow="1" bandRow="1">
                <a:tableStyleId>{F5AB1C69-6EDB-4FF4-983F-18BD219EF322}</a:tableStyleId>
              </a:tblPr>
              <a:tblGrid>
                <a:gridCol w="4431649">
                  <a:extLst>
                    <a:ext uri="{9D8B030D-6E8A-4147-A177-3AD203B41FA5}">
                      <a16:colId xmlns:a16="http://schemas.microsoft.com/office/drawing/2014/main" val="3097671619"/>
                    </a:ext>
                  </a:extLst>
                </a:gridCol>
                <a:gridCol w="4413585">
                  <a:extLst>
                    <a:ext uri="{9D8B030D-6E8A-4147-A177-3AD203B41FA5}">
                      <a16:colId xmlns:a16="http://schemas.microsoft.com/office/drawing/2014/main" val="4131113444"/>
                    </a:ext>
                  </a:extLst>
                </a:gridCol>
              </a:tblGrid>
              <a:tr h="455444">
                <a:tc>
                  <a:txBody>
                    <a:bodyPr/>
                    <a:lstStyle/>
                    <a:p>
                      <a:pPr marL="0" algn="ctr" defTabSz="914367" rtl="0" eaLnBrk="1" latinLnBrk="0" hangingPunct="1"/>
                      <a:r>
                        <a:rPr lang="en-US" sz="2000" kern="1200" dirty="0">
                          <a:ln>
                            <a:solidFill>
                              <a:srgbClr val="FFFFFF">
                                <a:alpha val="0"/>
                              </a:srgbClr>
                            </a:solidFill>
                          </a:ln>
                        </a:rPr>
                        <a:t>SQL Language Construct</a:t>
                      </a:r>
                      <a:endParaRPr lang="en-US" sz="2000" b="0" kern="1200" dirty="0">
                        <a:ln>
                          <a:solidFill>
                            <a:srgbClr val="FFFFFF">
                              <a:alpha val="0"/>
                            </a:srgbClr>
                          </a:solidFill>
                        </a:ln>
                        <a:solidFill>
                          <a:schemeClr val="bg1"/>
                        </a:solidFill>
                        <a:latin typeface="Segoe UI Semibold" panose="020B0702040204020203" pitchFamily="34" charset="0"/>
                        <a:ea typeface="Segoe UI" pitchFamily="34" charset="0"/>
                        <a:cs typeface="Segoe UI Semibold" panose="020B0702040204020203" pitchFamily="34" charset="0"/>
                      </a:endParaRPr>
                    </a:p>
                  </a:txBody>
                  <a:tcPr/>
                </a:tc>
                <a:tc>
                  <a:txBody>
                    <a:bodyPr/>
                    <a:lstStyle/>
                    <a:p>
                      <a:pPr marL="0" algn="ctr" defTabSz="914367" rtl="0" eaLnBrk="1" latinLnBrk="0" hangingPunct="1"/>
                      <a:r>
                        <a:rPr lang="en-US" sz="2000" kern="1200" dirty="0">
                          <a:ln>
                            <a:solidFill>
                              <a:srgbClr val="FFFFFF">
                                <a:alpha val="0"/>
                              </a:srgbClr>
                            </a:solidFill>
                          </a:ln>
                        </a:rPr>
                        <a:t> Supported? (Yes/No)</a:t>
                      </a:r>
                      <a:endParaRPr lang="en-US" sz="2000" b="0" kern="1200" dirty="0">
                        <a:ln>
                          <a:solidFill>
                            <a:srgbClr val="FFFFFF">
                              <a:alpha val="0"/>
                            </a:srgbClr>
                          </a:solidFill>
                        </a:ln>
                        <a:solidFill>
                          <a:schemeClr val="bg1"/>
                        </a:solidFill>
                        <a:latin typeface="Segoe UI Semibold" panose="020B0702040204020203" pitchFamily="34" charset="0"/>
                        <a:ea typeface="Segoe UI" pitchFamily="34" charset="0"/>
                        <a:cs typeface="Segoe UI Semibold" panose="020B0702040204020203" pitchFamily="34" charset="0"/>
                      </a:endParaRPr>
                    </a:p>
                  </a:txBody>
                  <a:tcPr/>
                </a:tc>
                <a:extLst>
                  <a:ext uri="{0D108BD9-81ED-4DB2-BD59-A6C34878D82A}">
                    <a16:rowId xmlns:a16="http://schemas.microsoft.com/office/drawing/2014/main" val="2048304605"/>
                  </a:ext>
                </a:extLst>
              </a:tr>
              <a:tr h="455444">
                <a:tc>
                  <a:txBody>
                    <a:bodyPr/>
                    <a:lstStyle/>
                    <a:p>
                      <a:r>
                        <a:rPr lang="en-US" sz="2000" kern="1200" dirty="0">
                          <a:ln>
                            <a:solidFill>
                              <a:srgbClr val="FFFFFF">
                                <a:alpha val="0"/>
                              </a:srgbClr>
                            </a:solidFill>
                          </a:ln>
                        </a:rPr>
                        <a:t>CREATE/DROP/ALTER TABLE</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3180485779"/>
                  </a:ext>
                </a:extLst>
              </a:tr>
              <a:tr h="455444">
                <a:tc>
                  <a:txBody>
                    <a:bodyPr/>
                    <a:lstStyle/>
                    <a:p>
                      <a:r>
                        <a:rPr lang="en-US" sz="2000" kern="1200" dirty="0">
                          <a:ln>
                            <a:solidFill>
                              <a:srgbClr val="FFFFFF">
                                <a:alpha val="0"/>
                              </a:srgbClr>
                            </a:solidFill>
                          </a:ln>
                        </a:rPr>
                        <a:t>UPSERT / DELETE</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2091490162"/>
                  </a:ext>
                </a:extLst>
              </a:tr>
              <a:tr h="455444">
                <a:tc>
                  <a:txBody>
                    <a:bodyPr/>
                    <a:lstStyle/>
                    <a:p>
                      <a:r>
                        <a:rPr lang="en-US" sz="2000" kern="1200" dirty="0">
                          <a:ln>
                            <a:solidFill>
                              <a:srgbClr val="FFFFFF">
                                <a:alpha val="0"/>
                              </a:srgbClr>
                            </a:solidFill>
                          </a:ln>
                        </a:rPr>
                        <a:t>SELECT</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3496063237"/>
                  </a:ext>
                </a:extLst>
              </a:tr>
              <a:tr h="455444">
                <a:tc>
                  <a:txBody>
                    <a:bodyPr/>
                    <a:lstStyle/>
                    <a:p>
                      <a:r>
                        <a:rPr lang="en-US" sz="2000" kern="1200" dirty="0">
                          <a:ln>
                            <a:solidFill>
                              <a:srgbClr val="FFFFFF">
                                <a:alpha val="0"/>
                              </a:srgbClr>
                            </a:solidFill>
                          </a:ln>
                        </a:rPr>
                        <a:t>WHERE / HAVING</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922852203"/>
                  </a:ext>
                </a:extLst>
              </a:tr>
              <a:tr h="455444">
                <a:tc>
                  <a:txBody>
                    <a:bodyPr/>
                    <a:lstStyle/>
                    <a:p>
                      <a:r>
                        <a:rPr lang="en-US" sz="2000" kern="1200" dirty="0">
                          <a:ln>
                            <a:solidFill>
                              <a:srgbClr val="FFFFFF">
                                <a:alpha val="0"/>
                              </a:srgbClr>
                            </a:solidFill>
                          </a:ln>
                        </a:rPr>
                        <a:t>GROUP BY / ORDER BY</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776076028"/>
                  </a:ext>
                </a:extLst>
              </a:tr>
              <a:tr h="455444">
                <a:tc>
                  <a:txBody>
                    <a:bodyPr/>
                    <a:lstStyle/>
                    <a:p>
                      <a:r>
                        <a:rPr lang="en-US" sz="2000" kern="1200" dirty="0">
                          <a:ln>
                            <a:solidFill>
                              <a:srgbClr val="FFFFFF">
                                <a:alpha val="0"/>
                              </a:srgbClr>
                            </a:solidFill>
                          </a:ln>
                        </a:rPr>
                        <a:t>LIMIT</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1515103676"/>
                  </a:ext>
                </a:extLst>
              </a:tr>
              <a:tr h="455444">
                <a:tc>
                  <a:txBody>
                    <a:bodyPr/>
                    <a:lstStyle/>
                    <a:p>
                      <a:r>
                        <a:rPr lang="en-US" sz="2000" kern="1200" dirty="0">
                          <a:ln>
                            <a:solidFill>
                              <a:srgbClr val="FFFFFF">
                                <a:alpha val="0"/>
                              </a:srgbClr>
                            </a:solidFill>
                          </a:ln>
                        </a:rPr>
                        <a:t>JOIN</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 (with limitations)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1238115445"/>
                  </a:ext>
                </a:extLst>
              </a:tr>
              <a:tr h="455444">
                <a:tc>
                  <a:txBody>
                    <a:bodyPr/>
                    <a:lstStyle/>
                    <a:p>
                      <a:r>
                        <a:rPr lang="en-US" sz="2000" kern="1200" dirty="0">
                          <a:ln>
                            <a:solidFill>
                              <a:srgbClr val="FFFFFF">
                                <a:alpha val="0"/>
                              </a:srgbClr>
                            </a:solidFill>
                          </a:ln>
                        </a:rPr>
                        <a:t>VIEWS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Yes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4205280229"/>
                  </a:ext>
                </a:extLst>
              </a:tr>
              <a:tr h="455444">
                <a:tc>
                  <a:txBody>
                    <a:bodyPr/>
                    <a:lstStyle/>
                    <a:p>
                      <a:r>
                        <a:rPr lang="en-US" sz="2000" kern="1200" dirty="0">
                          <a:ln>
                            <a:solidFill>
                              <a:srgbClr val="FFFFFF">
                                <a:alpha val="0"/>
                              </a:srgbClr>
                            </a:solidFill>
                          </a:ln>
                        </a:rPr>
                        <a:t>Transactions</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lvl="1"/>
                      <a:r>
                        <a:rPr lang="en-US" sz="2000" kern="1200" dirty="0">
                          <a:ln>
                            <a:solidFill>
                              <a:srgbClr val="FFFFFF">
                                <a:alpha val="0"/>
                              </a:srgbClr>
                            </a:solidFill>
                          </a:ln>
                        </a:rPr>
                        <a:t>No</a:t>
                      </a:r>
                      <a:endParaRPr lang="en-US" sz="20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extLst>
                  <a:ext uri="{0D108BD9-81ED-4DB2-BD59-A6C34878D82A}">
                    <a16:rowId xmlns:a16="http://schemas.microsoft.com/office/drawing/2014/main" val="401833769"/>
                  </a:ext>
                </a:extLst>
              </a:tr>
            </a:tbl>
          </a:graphicData>
        </a:graphic>
      </p:graphicFrame>
    </p:spTree>
    <p:extLst>
      <p:ext uri="{BB962C8B-B14F-4D97-AF65-F5344CB8AC3E}">
        <p14:creationId xmlns:p14="http://schemas.microsoft.com/office/powerpoint/2010/main" val="2406887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Phoenix: Components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68</a:t>
            </a:fld>
            <a:endParaRPr lang="en-US" dirty="0"/>
          </a:p>
        </p:txBody>
      </p:sp>
      <p:pic>
        <p:nvPicPr>
          <p:cNvPr id="5" name="Picture 4"/>
          <p:cNvPicPr>
            <a:picLocks noChangeAspect="1"/>
          </p:cNvPicPr>
          <p:nvPr/>
        </p:nvPicPr>
        <p:blipFill>
          <a:blip r:embed="rId2"/>
          <a:stretch>
            <a:fillRect/>
          </a:stretch>
        </p:blipFill>
        <p:spPr>
          <a:xfrm>
            <a:off x="6044184" y="2084830"/>
            <a:ext cx="5924702" cy="3191260"/>
          </a:xfrm>
          <a:prstGeom prst="rect">
            <a:avLst/>
          </a:prstGeom>
        </p:spPr>
      </p:pic>
      <p:sp>
        <p:nvSpPr>
          <p:cNvPr id="7" name="Rectangle 6"/>
          <p:cNvSpPr/>
          <p:nvPr/>
        </p:nvSpPr>
        <p:spPr bwMode="auto">
          <a:xfrm>
            <a:off x="321173" y="2084830"/>
            <a:ext cx="1337591" cy="100061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Query Execution Engine</a:t>
            </a:r>
          </a:p>
        </p:txBody>
      </p:sp>
      <p:sp>
        <p:nvSpPr>
          <p:cNvPr id="10" name="Rectangle 9"/>
          <p:cNvSpPr/>
          <p:nvPr/>
        </p:nvSpPr>
        <p:spPr bwMode="auto">
          <a:xfrm>
            <a:off x="1674250" y="2084832"/>
            <a:ext cx="4351647" cy="99925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indent="-91440">
              <a:lnSpc>
                <a:spcPts val="2600"/>
              </a:lnSpc>
              <a:spcBef>
                <a:spcPts val="600"/>
              </a:spcBef>
            </a:pPr>
            <a:endParaRPr lang="en-US" sz="1400" dirty="0">
              <a:solidFill>
                <a:schemeClr val="bg1"/>
              </a:solidFill>
            </a:endParaRPr>
          </a:p>
        </p:txBody>
      </p:sp>
      <p:sp>
        <p:nvSpPr>
          <p:cNvPr id="11" name="TextBox 10"/>
          <p:cNvSpPr txBox="1"/>
          <p:nvPr/>
        </p:nvSpPr>
        <p:spPr>
          <a:xfrm>
            <a:off x="1702290" y="2123344"/>
            <a:ext cx="4259598" cy="969883"/>
          </a:xfrm>
          <a:prstGeom prst="rect">
            <a:avLst/>
          </a:prstGeom>
          <a:noFill/>
        </p:spPr>
        <p:txBody>
          <a:bodyPr wrap="square" lIns="0" tIns="0" rIns="0" bIns="0" rtlCol="0" anchor="ctr">
            <a:noAutofit/>
          </a:bodyPr>
          <a:lstStyle/>
          <a:p>
            <a:pPr marL="91440" indent="-91440">
              <a:lnSpc>
                <a:spcPts val="2400"/>
              </a:lnSpc>
              <a:buFont typeface="Arial" panose="020B0604020202020204" pitchFamily="34" charset="0"/>
              <a:buChar char="•"/>
            </a:pPr>
            <a:r>
              <a:rPr lang="en-US" sz="1400" dirty="0">
                <a:solidFill>
                  <a:schemeClr val="bg1"/>
                </a:solidFill>
              </a:rPr>
              <a:t>Transforms SQL queries into native HBase API calls</a:t>
            </a:r>
          </a:p>
          <a:p>
            <a:pPr marL="91440" indent="-91440">
              <a:lnSpc>
                <a:spcPts val="2200"/>
              </a:lnSpc>
              <a:buFont typeface="Arial" panose="020B0604020202020204" pitchFamily="34" charset="0"/>
              <a:buChar char="•"/>
            </a:pPr>
            <a:r>
              <a:rPr lang="en-US" sz="1400" dirty="0">
                <a:solidFill>
                  <a:schemeClr val="bg1"/>
                </a:solidFill>
              </a:rPr>
              <a:t>Pushes down operations onto the cluster for maximum parallelism</a:t>
            </a:r>
            <a:endParaRPr lang="en-US" sz="1400" dirty="0">
              <a:solidFill>
                <a:schemeClr val="tx1">
                  <a:lumMod val="85000"/>
                  <a:lumOff val="15000"/>
                </a:schemeClr>
              </a:solidFill>
            </a:endParaRPr>
          </a:p>
        </p:txBody>
      </p:sp>
      <p:sp>
        <p:nvSpPr>
          <p:cNvPr id="12" name="Rectangle 11"/>
          <p:cNvSpPr/>
          <p:nvPr/>
        </p:nvSpPr>
        <p:spPr bwMode="auto">
          <a:xfrm>
            <a:off x="321173" y="3088711"/>
            <a:ext cx="1337591" cy="10006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JDBC Driver</a:t>
            </a:r>
          </a:p>
        </p:txBody>
      </p:sp>
      <p:sp>
        <p:nvSpPr>
          <p:cNvPr id="13" name="Rectangle 12"/>
          <p:cNvSpPr/>
          <p:nvPr/>
        </p:nvSpPr>
        <p:spPr bwMode="auto">
          <a:xfrm>
            <a:off x="1674250" y="3088711"/>
            <a:ext cx="4351646" cy="100061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indent="-91440">
              <a:lnSpc>
                <a:spcPts val="2600"/>
              </a:lnSpc>
              <a:spcBef>
                <a:spcPts val="600"/>
              </a:spcBef>
            </a:pPr>
            <a:endParaRPr lang="en-US" sz="1400" dirty="0">
              <a:solidFill>
                <a:schemeClr val="bg1"/>
              </a:solidFill>
            </a:endParaRPr>
          </a:p>
        </p:txBody>
      </p:sp>
      <p:sp>
        <p:nvSpPr>
          <p:cNvPr id="14" name="TextBox 13"/>
          <p:cNvSpPr txBox="1"/>
          <p:nvPr/>
        </p:nvSpPr>
        <p:spPr>
          <a:xfrm>
            <a:off x="1711434" y="3302135"/>
            <a:ext cx="3696741" cy="573765"/>
          </a:xfrm>
          <a:prstGeom prst="rect">
            <a:avLst/>
          </a:prstGeom>
          <a:solidFill>
            <a:schemeClr val="accent2"/>
          </a:solidFill>
        </p:spPr>
        <p:txBody>
          <a:bodyPr wrap="square" lIns="0" tIns="0" rIns="0" bIns="0" rtlCol="0" anchor="ctr">
            <a:noAutofit/>
          </a:bodyPr>
          <a:lstStyle/>
          <a:p>
            <a:pPr marL="91440" indent="-91440">
              <a:lnSpc>
                <a:spcPts val="2400"/>
              </a:lnSpc>
              <a:buFont typeface="Arial" panose="020B0604020202020204" pitchFamily="34" charset="0"/>
              <a:buChar char="•"/>
            </a:pPr>
            <a:r>
              <a:rPr lang="en-US" sz="1400" dirty="0">
                <a:solidFill>
                  <a:schemeClr val="bg1"/>
                </a:solidFill>
              </a:rPr>
              <a:t>Client side driver</a:t>
            </a:r>
          </a:p>
        </p:txBody>
      </p:sp>
      <p:sp>
        <p:nvSpPr>
          <p:cNvPr id="15" name="Rectangle 14"/>
          <p:cNvSpPr/>
          <p:nvPr/>
        </p:nvSpPr>
        <p:spPr bwMode="auto">
          <a:xfrm>
            <a:off x="321173" y="4101737"/>
            <a:ext cx="1337591" cy="100061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Metadata Repository</a:t>
            </a:r>
          </a:p>
        </p:txBody>
      </p:sp>
      <p:sp>
        <p:nvSpPr>
          <p:cNvPr id="16" name="Rectangle 15"/>
          <p:cNvSpPr/>
          <p:nvPr/>
        </p:nvSpPr>
        <p:spPr bwMode="auto">
          <a:xfrm>
            <a:off x="1674250" y="4101737"/>
            <a:ext cx="4351646" cy="1000616"/>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indent="-91440">
              <a:lnSpc>
                <a:spcPts val="2600"/>
              </a:lnSpc>
              <a:spcBef>
                <a:spcPts val="600"/>
              </a:spcBef>
            </a:pPr>
            <a:endParaRPr lang="en-US" sz="1400" dirty="0">
              <a:solidFill>
                <a:schemeClr val="bg1"/>
              </a:solidFill>
            </a:endParaRPr>
          </a:p>
        </p:txBody>
      </p:sp>
      <p:sp>
        <p:nvSpPr>
          <p:cNvPr id="17" name="TextBox 16"/>
          <p:cNvSpPr txBox="1"/>
          <p:nvPr/>
        </p:nvSpPr>
        <p:spPr>
          <a:xfrm>
            <a:off x="1711434" y="4298235"/>
            <a:ext cx="4168158" cy="505955"/>
          </a:xfrm>
          <a:prstGeom prst="rect">
            <a:avLst/>
          </a:prstGeom>
          <a:solidFill>
            <a:schemeClr val="accent6">
              <a:lumMod val="50000"/>
            </a:schemeClr>
          </a:solidFill>
        </p:spPr>
        <p:txBody>
          <a:bodyPr wrap="square" lIns="0" tIns="0" rIns="0" bIns="0" rtlCol="0" anchor="ctr">
            <a:noAutofit/>
          </a:bodyPr>
          <a:lstStyle/>
          <a:p>
            <a:pPr marL="91440" indent="-91440">
              <a:lnSpc>
                <a:spcPts val="2200"/>
              </a:lnSpc>
              <a:spcBef>
                <a:spcPts val="600"/>
              </a:spcBef>
              <a:buFont typeface="Arial" panose="020B0604020202020204" pitchFamily="34" charset="0"/>
              <a:buChar char="•"/>
            </a:pPr>
            <a:r>
              <a:rPr lang="en-US" sz="1400" dirty="0">
                <a:solidFill>
                  <a:schemeClr val="bg1"/>
                </a:solidFill>
              </a:rPr>
              <a:t>Provides typed access to data stored on HBase tables</a:t>
            </a:r>
          </a:p>
        </p:txBody>
      </p:sp>
    </p:spTree>
    <p:extLst>
      <p:ext uri="{BB962C8B-B14F-4D97-AF65-F5344CB8AC3E}">
        <p14:creationId xmlns:p14="http://schemas.microsoft.com/office/powerpoint/2010/main" val="206491248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chemeClr val="bg1"/>
              </a:solidFill>
              <a:latin typeface="+mj-lt"/>
              <a:ea typeface="Segoe UI" pitchFamily="34" charset="0"/>
              <a:cs typeface="Segoe UI" pitchFamily="34" charset="0"/>
            </a:endParaRPr>
          </a:p>
        </p:txBody>
      </p:sp>
      <p:sp>
        <p:nvSpPr>
          <p:cNvPr id="4" name="TextBox 3"/>
          <p:cNvSpPr txBox="1"/>
          <p:nvPr/>
        </p:nvSpPr>
        <p:spPr>
          <a:xfrm>
            <a:off x="5229284" y="1335766"/>
            <a:ext cx="6553002" cy="2531696"/>
          </a:xfrm>
          <a:prstGeom prst="rect">
            <a:avLst/>
          </a:prstGeom>
          <a:noFill/>
        </p:spPr>
        <p:txBody>
          <a:bodyPr wrap="square" lIns="268927" tIns="143428" rIns="179285" bIns="143428" rtlCol="0">
            <a:noAutofit/>
          </a:bodyPr>
          <a:lstStyle/>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What is Storm</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Developing Storm Applications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Bolts, Spouts and Topologies</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Trident</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Trident and Storm</a:t>
            </a:r>
          </a:p>
          <a:p>
            <a:pPr marL="558686" lvl="1" indent="-448193" defTabSz="913770" fontAlgn="base">
              <a:buClr>
                <a:schemeClr val="accent3">
                  <a:lumMod val="50000"/>
                </a:schemeClr>
              </a:buClr>
              <a:buBlip>
                <a:blip r:embed="rId2"/>
              </a:buBlip>
            </a:pPr>
            <a:r>
              <a:rPr lang="en-US" sz="2353" dirty="0">
                <a:ln>
                  <a:solidFill>
                    <a:srgbClr val="FFFFFF">
                      <a:alpha val="0"/>
                    </a:srgbClr>
                  </a:solidFill>
                </a:ln>
                <a:solidFill>
                  <a:schemeClr val="tx2"/>
                </a:solidFill>
                <a:ea typeface="Segoe UI" pitchFamily="34" charset="0"/>
                <a:cs typeface="Segoe UI" pitchFamily="34" charset="0"/>
              </a:rPr>
              <a:t>Storm on HDInsight</a:t>
            </a: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endParaRPr lang="en-IN" sz="1765"/>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chemeClr val="bg1"/>
                </a:solidFill>
                <a:latin typeface="+mj-lt"/>
                <a:ea typeface="Segoe UI" pitchFamily="34" charset="0"/>
                <a:cs typeface="Segoe UI" pitchFamily="34" charset="0"/>
              </a:rPr>
              <a:t>Apache Storm</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smtClean="0"/>
              <a:pPr>
                <a:defRPr/>
              </a:pPr>
              <a:t>69</a:t>
            </a:fld>
            <a:endParaRPr lang="en-IN" dirty="0"/>
          </a:p>
        </p:txBody>
      </p:sp>
    </p:spTree>
    <p:extLst>
      <p:ext uri="{BB962C8B-B14F-4D97-AF65-F5344CB8AC3E}">
        <p14:creationId xmlns:p14="http://schemas.microsoft.com/office/powerpoint/2010/main" val="26116543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 Concept</a:t>
            </a:r>
          </a:p>
        </p:txBody>
      </p:sp>
      <p:sp>
        <p:nvSpPr>
          <p:cNvPr id="6" name="Slide Number Placeholder 5"/>
          <p:cNvSpPr>
            <a:spLocks noGrp="1"/>
          </p:cNvSpPr>
          <p:nvPr>
            <p:ph type="sldNum" sz="quarter" idx="11"/>
          </p:nvPr>
        </p:nvSpPr>
        <p:spPr/>
        <p:txBody>
          <a:bodyPr/>
          <a:lstStyle/>
          <a:p>
            <a:pPr>
              <a:defRPr/>
            </a:pPr>
            <a:fld id="{F8A0AC42-AA1D-4944-8D96-660DE70C7E1B}" type="slidenum">
              <a:rPr lang="en-IN"/>
              <a:pPr>
                <a:defRPr/>
              </a:pPr>
              <a:t>7</a:t>
            </a:fld>
            <a:endParaRPr lang="en-IN" dirty="0"/>
          </a:p>
        </p:txBody>
      </p:sp>
      <p:grpSp>
        <p:nvGrpSpPr>
          <p:cNvPr id="66" name="Group 65"/>
          <p:cNvGrpSpPr/>
          <p:nvPr/>
        </p:nvGrpSpPr>
        <p:grpSpPr>
          <a:xfrm>
            <a:off x="6705994" y="5152100"/>
            <a:ext cx="4173333" cy="556995"/>
            <a:chOff x="7267499" y="4959199"/>
            <a:chExt cx="4257017" cy="568164"/>
          </a:xfrm>
        </p:grpSpPr>
        <p:sp>
          <p:nvSpPr>
            <p:cNvPr id="25" name="Isosceles Triangle 24"/>
            <p:cNvSpPr/>
            <p:nvPr/>
          </p:nvSpPr>
          <p:spPr bwMode="auto">
            <a:xfrm flipV="1">
              <a:off x="7267499" y="4959199"/>
              <a:ext cx="4257017" cy="568164"/>
            </a:xfrm>
            <a:prstGeom prst="triangle">
              <a:avLst/>
            </a:prstGeom>
            <a:noFill/>
            <a:ln w="19050" cap="rnd">
              <a:solidFill>
                <a:schemeClr val="bg1">
                  <a:lumMod val="7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grpSp>
          <p:nvGrpSpPr>
            <p:cNvPr id="61" name="Group 60"/>
            <p:cNvGrpSpPr/>
            <p:nvPr/>
          </p:nvGrpSpPr>
          <p:grpSpPr>
            <a:xfrm>
              <a:off x="8445328" y="5004579"/>
              <a:ext cx="1901359" cy="409584"/>
              <a:chOff x="8412347" y="5004579"/>
              <a:chExt cx="1901359" cy="409584"/>
            </a:xfrm>
          </p:grpSpPr>
          <p:sp>
            <p:nvSpPr>
              <p:cNvPr id="26" name="Rectangle 25"/>
              <p:cNvSpPr/>
              <p:nvPr/>
            </p:nvSpPr>
            <p:spPr bwMode="auto">
              <a:xfrm>
                <a:off x="8412347" y="5016953"/>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7" name="Rectangle 26"/>
              <p:cNvSpPr/>
              <p:nvPr/>
            </p:nvSpPr>
            <p:spPr bwMode="auto">
              <a:xfrm>
                <a:off x="9148124" y="5186055"/>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sp>
            <p:nvSpPr>
              <p:cNvPr id="28" name="Rectangle 27"/>
              <p:cNvSpPr/>
              <p:nvPr/>
            </p:nvSpPr>
            <p:spPr bwMode="auto">
              <a:xfrm>
                <a:off x="9883901" y="5004579"/>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grpSp>
      </p:grpSp>
      <p:sp>
        <p:nvSpPr>
          <p:cNvPr id="29" name="Rectangle 28"/>
          <p:cNvSpPr/>
          <p:nvPr/>
        </p:nvSpPr>
        <p:spPr bwMode="auto">
          <a:xfrm>
            <a:off x="8211231" y="5814143"/>
            <a:ext cx="1162856" cy="53979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rPr>
              <a:t>Output</a:t>
            </a:r>
          </a:p>
        </p:txBody>
      </p:sp>
      <p:sp>
        <p:nvSpPr>
          <p:cNvPr id="15" name="Left Brace 14"/>
          <p:cNvSpPr/>
          <p:nvPr/>
        </p:nvSpPr>
        <p:spPr>
          <a:xfrm>
            <a:off x="6030163" y="1278141"/>
            <a:ext cx="183846" cy="2868311"/>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961" dirty="0">
              <a:solidFill>
                <a:srgbClr val="000000"/>
              </a:solidFill>
            </a:endParaRPr>
          </a:p>
        </p:txBody>
      </p:sp>
      <p:sp>
        <p:nvSpPr>
          <p:cNvPr id="31" name="TextBox 30"/>
          <p:cNvSpPr txBox="1"/>
          <p:nvPr/>
        </p:nvSpPr>
        <p:spPr>
          <a:xfrm>
            <a:off x="5109897" y="2270315"/>
            <a:ext cx="888878" cy="883961"/>
          </a:xfrm>
          <a:prstGeom prst="ellipse">
            <a:avLst/>
          </a:prstGeom>
          <a:solidFill>
            <a:schemeClr val="bg1">
              <a:lumMod val="85000"/>
            </a:schemeClr>
          </a:solidFill>
        </p:spPr>
        <p:txBody>
          <a:bodyPr wrap="none" lIns="89642" tIns="44821" rIns="89642" bIns="44821" rtlCol="0" anchor="ctr">
            <a:noAutofit/>
          </a:bodyPr>
          <a:lstStyle/>
          <a:p>
            <a:pPr algn="ctr" defTabSz="914367"/>
            <a:r>
              <a:rPr lang="en-US" sz="1568" dirty="0">
                <a:solidFill>
                  <a:srgbClr val="505050"/>
                </a:solidFill>
                <a:latin typeface="Segoe UI Semibold" panose="020B0702040204020203" pitchFamily="34" charset="0"/>
                <a:cs typeface="Segoe UI Semibold" panose="020B0702040204020203" pitchFamily="34" charset="0"/>
              </a:rPr>
              <a:t>Map()</a:t>
            </a:r>
          </a:p>
        </p:txBody>
      </p:sp>
      <p:sp>
        <p:nvSpPr>
          <p:cNvPr id="32" name="TextBox 31"/>
          <p:cNvSpPr txBox="1"/>
          <p:nvPr/>
        </p:nvSpPr>
        <p:spPr>
          <a:xfrm>
            <a:off x="5109897" y="4938219"/>
            <a:ext cx="888878" cy="883961"/>
          </a:xfrm>
          <a:prstGeom prst="ellipse">
            <a:avLst/>
          </a:prstGeom>
          <a:solidFill>
            <a:schemeClr val="bg1">
              <a:lumMod val="85000"/>
            </a:schemeClr>
          </a:solidFill>
        </p:spPr>
        <p:txBody>
          <a:bodyPr wrap="none" lIns="89642" tIns="44821" rIns="89642" bIns="44821" rtlCol="0" anchor="ctr">
            <a:noAutofit/>
          </a:bodyPr>
          <a:lstStyle/>
          <a:p>
            <a:pPr algn="ctr" defTabSz="914367"/>
            <a:r>
              <a:rPr lang="en-US" sz="1568" dirty="0">
                <a:solidFill>
                  <a:srgbClr val="505050"/>
                </a:solidFill>
                <a:latin typeface="Segoe UI Semibold" panose="020B0702040204020203" pitchFamily="34" charset="0"/>
                <a:cs typeface="Segoe UI Semibold" panose="020B0702040204020203" pitchFamily="34" charset="0"/>
              </a:rPr>
              <a:t>Reduce()</a:t>
            </a:r>
          </a:p>
        </p:txBody>
      </p:sp>
      <p:grpSp>
        <p:nvGrpSpPr>
          <p:cNvPr id="34" name="Group 33"/>
          <p:cNvGrpSpPr/>
          <p:nvPr/>
        </p:nvGrpSpPr>
        <p:grpSpPr>
          <a:xfrm>
            <a:off x="479331" y="1744345"/>
            <a:ext cx="4312560" cy="1538804"/>
            <a:chOff x="603233" y="1238495"/>
            <a:chExt cx="4399036" cy="1569660"/>
          </a:xfrm>
        </p:grpSpPr>
        <p:sp>
          <p:nvSpPr>
            <p:cNvPr id="35" name="Rectangle 34"/>
            <p:cNvSpPr/>
            <p:nvPr/>
          </p:nvSpPr>
          <p:spPr>
            <a:xfrm>
              <a:off x="899886" y="1238495"/>
              <a:ext cx="4102383" cy="1569660"/>
            </a:xfrm>
            <a:prstGeom prst="rect">
              <a:avLst/>
            </a:prstGeom>
          </p:spPr>
          <p:txBody>
            <a:bodyPr wrap="square">
              <a:spAutoFit/>
            </a:bodyPr>
            <a:lstStyle/>
            <a:p>
              <a:pPr marL="52912" lvl="1" defTabSz="913770" fontAlgn="base">
                <a:spcBef>
                  <a:spcPts val="588"/>
                </a:spcBef>
                <a:spcAft>
                  <a:spcPts val="588"/>
                </a:spcAft>
                <a:buClr>
                  <a:srgbClr val="68217A">
                    <a:lumMod val="50000"/>
                  </a:srgbClr>
                </a:buClr>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Programming framework (library and runtime) for analysing datasets stored in HDFS</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grpSp>
        <p:nvGrpSpPr>
          <p:cNvPr id="37" name="Group 36"/>
          <p:cNvGrpSpPr/>
          <p:nvPr/>
        </p:nvGrpSpPr>
        <p:grpSpPr>
          <a:xfrm>
            <a:off x="479331" y="3484439"/>
            <a:ext cx="4266168" cy="814661"/>
            <a:chOff x="603233" y="2288574"/>
            <a:chExt cx="4351714" cy="830997"/>
          </a:xfrm>
        </p:grpSpPr>
        <p:sp>
          <p:nvSpPr>
            <p:cNvPr id="38" name="Rectangle 37"/>
            <p:cNvSpPr/>
            <p:nvPr/>
          </p:nvSpPr>
          <p:spPr>
            <a:xfrm>
              <a:off x="899887" y="2288574"/>
              <a:ext cx="4055060" cy="830997"/>
            </a:xfrm>
            <a:prstGeom prst="rect">
              <a:avLst/>
            </a:prstGeom>
          </p:spPr>
          <p:txBody>
            <a:bodyPr wrap="square">
              <a:spAutoFit/>
            </a:bodyPr>
            <a:lstStyle/>
            <a:p>
              <a:pPr marL="52912" lvl="1" defTabSz="913770" fontAlgn="base">
                <a:spcBef>
                  <a:spcPts val="588"/>
                </a:spcBef>
                <a:spcAft>
                  <a:spcPts val="588"/>
                </a:spcAft>
                <a:buClr>
                  <a:srgbClr val="68217A">
                    <a:lumMod val="50000"/>
                  </a:srgbClr>
                </a:buClr>
                <a:tabLst>
                  <a:tab pos="645523" algn="l"/>
                </a:tabLst>
              </a:pPr>
              <a:r>
                <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Composed of user-supplied Map and Reduce functions:</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grpSp>
        <p:nvGrpSpPr>
          <p:cNvPr id="40" name="Group 39"/>
          <p:cNvGrpSpPr/>
          <p:nvPr/>
        </p:nvGrpSpPr>
        <p:grpSpPr>
          <a:xfrm>
            <a:off x="891502" y="4351412"/>
            <a:ext cx="3702676" cy="693970"/>
            <a:chOff x="1293544" y="3338653"/>
            <a:chExt cx="3776922" cy="707886"/>
          </a:xfrm>
        </p:grpSpPr>
        <p:sp>
          <p:nvSpPr>
            <p:cNvPr id="41" name="Rectangle 40"/>
            <p:cNvSpPr/>
            <p:nvPr/>
          </p:nvSpPr>
          <p:spPr>
            <a:xfrm>
              <a:off x="1485892" y="3338653"/>
              <a:ext cx="3584574" cy="707886"/>
            </a:xfrm>
            <a:prstGeom prst="rect">
              <a:avLst/>
            </a:prstGeom>
          </p:spPr>
          <p:txBody>
            <a:bodyPr wrap="square">
              <a:spAutoFit/>
            </a:bodyPr>
            <a:lstStyle/>
            <a:p>
              <a:pPr marL="287902" lvl="1" indent="-287902" defTabSz="913770" fontAlgn="base">
                <a:spcBef>
                  <a:spcPts val="196"/>
                </a:spcBef>
                <a:spcAft>
                  <a:spcPts val="196"/>
                </a:spcAft>
                <a:buClr>
                  <a:srgbClr val="68217A">
                    <a:lumMod val="50000"/>
                  </a:srgbClr>
                </a:buClr>
                <a:buFont typeface="Segoe UI" panose="020B0502040204020203" pitchFamily="34" charset="0"/>
                <a:buChar char="–"/>
                <a:tabLst>
                  <a:tab pos="645523" algn="l"/>
                </a:tabLst>
              </a:pPr>
              <a:r>
                <a:rPr lang="en-IN" sz="1961" dirty="0">
                  <a:ln>
                    <a:solidFill>
                      <a:srgbClr val="FFFFFF">
                        <a:alpha val="0"/>
                      </a:srgbClr>
                    </a:solidFill>
                  </a:ln>
                  <a:solidFill>
                    <a:srgbClr val="505050"/>
                  </a:solidFill>
                  <a:ea typeface="Segoe UI" pitchFamily="34" charset="0"/>
                  <a:cs typeface="Segoe UI" pitchFamily="34" charset="0"/>
                </a:rPr>
                <a:t>Map() - subdivide and conquer</a:t>
              </a:r>
            </a:p>
          </p:txBody>
        </p:sp>
        <p:sp>
          <p:nvSpPr>
            <p:cNvPr id="42" name="Freeform 41"/>
            <p:cNvSpPr>
              <a:spLocks/>
            </p:cNvSpPr>
            <p:nvPr/>
          </p:nvSpPr>
          <p:spPr bwMode="auto">
            <a:xfrm>
              <a:off x="1293544" y="3494856"/>
              <a:ext cx="238068" cy="18057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grpSp>
        <p:nvGrpSpPr>
          <p:cNvPr id="43" name="Group 42"/>
          <p:cNvGrpSpPr/>
          <p:nvPr/>
        </p:nvGrpSpPr>
        <p:grpSpPr>
          <a:xfrm>
            <a:off x="891820" y="5094059"/>
            <a:ext cx="3726093" cy="693970"/>
            <a:chOff x="1293868" y="4388732"/>
            <a:chExt cx="3800809" cy="707886"/>
          </a:xfrm>
        </p:grpSpPr>
        <p:sp>
          <p:nvSpPr>
            <p:cNvPr id="44" name="Rectangle 43"/>
            <p:cNvSpPr/>
            <p:nvPr/>
          </p:nvSpPr>
          <p:spPr>
            <a:xfrm>
              <a:off x="1485893" y="4388732"/>
              <a:ext cx="3608784" cy="707886"/>
            </a:xfrm>
            <a:prstGeom prst="rect">
              <a:avLst/>
            </a:prstGeom>
          </p:spPr>
          <p:txBody>
            <a:bodyPr wrap="square">
              <a:spAutoFit/>
            </a:bodyPr>
            <a:lstStyle/>
            <a:p>
              <a:pPr marL="287902" lvl="1" indent="-287902" defTabSz="913770" fontAlgn="base">
                <a:spcBef>
                  <a:spcPts val="196"/>
                </a:spcBef>
                <a:spcAft>
                  <a:spcPts val="196"/>
                </a:spcAft>
                <a:buClr>
                  <a:srgbClr val="68217A">
                    <a:lumMod val="50000"/>
                  </a:srgbClr>
                </a:buClr>
                <a:buFont typeface="Segoe UI" panose="020B0502040204020203" pitchFamily="34" charset="0"/>
                <a:buChar char="–"/>
                <a:tabLst>
                  <a:tab pos="645523" algn="l"/>
                </a:tabLst>
              </a:pPr>
              <a:r>
                <a:rPr lang="en-IN" sz="1961" dirty="0">
                  <a:ln>
                    <a:solidFill>
                      <a:srgbClr val="FFFFFF">
                        <a:alpha val="0"/>
                      </a:srgbClr>
                    </a:solidFill>
                  </a:ln>
                  <a:solidFill>
                    <a:srgbClr val="505050"/>
                  </a:solidFill>
                  <a:ea typeface="Segoe UI" pitchFamily="34" charset="0"/>
                  <a:cs typeface="Segoe UI" pitchFamily="34" charset="0"/>
                </a:rPr>
                <a:t>Reduce() - combine and reduce cardinality</a:t>
              </a:r>
            </a:p>
          </p:txBody>
        </p:sp>
        <p:sp>
          <p:nvSpPr>
            <p:cNvPr id="45" name="Freeform 44"/>
            <p:cNvSpPr>
              <a:spLocks/>
            </p:cNvSpPr>
            <p:nvPr/>
          </p:nvSpPr>
          <p:spPr bwMode="auto">
            <a:xfrm>
              <a:off x="1293868" y="4503403"/>
              <a:ext cx="237744" cy="18288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sp>
        <p:nvSpPr>
          <p:cNvPr id="55" name="Left Brace 54"/>
          <p:cNvSpPr/>
          <p:nvPr/>
        </p:nvSpPr>
        <p:spPr>
          <a:xfrm>
            <a:off x="6030163" y="4406457"/>
            <a:ext cx="183846" cy="1947485"/>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961" dirty="0">
              <a:solidFill>
                <a:srgbClr val="000000"/>
              </a:solidFill>
            </a:endParaRPr>
          </a:p>
        </p:txBody>
      </p:sp>
      <p:grpSp>
        <p:nvGrpSpPr>
          <p:cNvPr id="65" name="Group 64"/>
          <p:cNvGrpSpPr/>
          <p:nvPr/>
        </p:nvGrpSpPr>
        <p:grpSpPr>
          <a:xfrm>
            <a:off x="6418965" y="3520315"/>
            <a:ext cx="4750107" cy="580975"/>
            <a:chOff x="6974714" y="3492630"/>
            <a:chExt cx="4845357" cy="592625"/>
          </a:xfrm>
        </p:grpSpPr>
        <p:grpSp>
          <p:nvGrpSpPr>
            <p:cNvPr id="5" name="Group 4"/>
            <p:cNvGrpSpPr/>
            <p:nvPr/>
          </p:nvGrpSpPr>
          <p:grpSpPr>
            <a:xfrm>
              <a:off x="6974714" y="3492630"/>
              <a:ext cx="1236395" cy="592625"/>
              <a:chOff x="6860414" y="3771242"/>
              <a:chExt cx="1236395" cy="592625"/>
            </a:xfrm>
          </p:grpSpPr>
          <p:sp>
            <p:nvSpPr>
              <p:cNvPr id="16" name="Rectangle 15"/>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17" name="TextBox 16"/>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defTabSz="914367"/>
                <a:r>
                  <a:rPr lang="en-US" sz="1568" dirty="0">
                    <a:solidFill>
                      <a:srgbClr val="0072C6"/>
                    </a:solidFill>
                  </a:rPr>
                  <a:t>Do work()</a:t>
                </a:r>
              </a:p>
            </p:txBody>
          </p:sp>
          <p:sp>
            <p:nvSpPr>
              <p:cNvPr id="10" name="Curved Up Arrow 9"/>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grpSp>
        <p:grpSp>
          <p:nvGrpSpPr>
            <p:cNvPr id="46" name="Group 45"/>
            <p:cNvGrpSpPr/>
            <p:nvPr/>
          </p:nvGrpSpPr>
          <p:grpSpPr>
            <a:xfrm>
              <a:off x="8779195" y="3492630"/>
              <a:ext cx="1236395" cy="592625"/>
              <a:chOff x="6860414" y="3771242"/>
              <a:chExt cx="1236395" cy="592625"/>
            </a:xfrm>
          </p:grpSpPr>
          <p:sp>
            <p:nvSpPr>
              <p:cNvPr id="47" name="Rectangle 46"/>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48" name="TextBox 47"/>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defTabSz="914367"/>
                <a:r>
                  <a:rPr lang="en-US" sz="1568" dirty="0">
                    <a:solidFill>
                      <a:srgbClr val="0072C6"/>
                    </a:solidFill>
                  </a:rPr>
                  <a:t>Do work()</a:t>
                </a:r>
              </a:p>
            </p:txBody>
          </p:sp>
          <p:sp>
            <p:nvSpPr>
              <p:cNvPr id="49" name="Curved Up Arrow 48"/>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grpSp>
        <p:grpSp>
          <p:nvGrpSpPr>
            <p:cNvPr id="50" name="Group 49"/>
            <p:cNvGrpSpPr/>
            <p:nvPr/>
          </p:nvGrpSpPr>
          <p:grpSpPr>
            <a:xfrm>
              <a:off x="10583676" y="3492630"/>
              <a:ext cx="1236395" cy="592625"/>
              <a:chOff x="6860414" y="3771242"/>
              <a:chExt cx="1236395" cy="592625"/>
            </a:xfrm>
          </p:grpSpPr>
          <p:sp>
            <p:nvSpPr>
              <p:cNvPr id="51" name="Rectangle 50"/>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52" name="TextBox 51"/>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defTabSz="914367"/>
                <a:r>
                  <a:rPr lang="en-US" sz="1568" dirty="0">
                    <a:solidFill>
                      <a:srgbClr val="0072C6"/>
                    </a:solidFill>
                  </a:rPr>
                  <a:t>Do work()</a:t>
                </a:r>
              </a:p>
            </p:txBody>
          </p:sp>
          <p:sp>
            <p:nvSpPr>
              <p:cNvPr id="53" name="Curved Up Arrow 52"/>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ndParaRPr>
              </a:p>
            </p:txBody>
          </p:sp>
        </p:grpSp>
      </p:grpSp>
      <p:grpSp>
        <p:nvGrpSpPr>
          <p:cNvPr id="63" name="Group 62"/>
          <p:cNvGrpSpPr/>
          <p:nvPr/>
        </p:nvGrpSpPr>
        <p:grpSpPr>
          <a:xfrm>
            <a:off x="6271441" y="2822900"/>
            <a:ext cx="5501918" cy="561211"/>
            <a:chOff x="6824232" y="2781232"/>
            <a:chExt cx="5612243" cy="572464"/>
          </a:xfrm>
        </p:grpSpPr>
        <p:sp>
          <p:nvSpPr>
            <p:cNvPr id="14" name="TextBox 13"/>
            <p:cNvSpPr txBox="1"/>
            <p:nvPr/>
          </p:nvSpPr>
          <p:spPr>
            <a:xfrm>
              <a:off x="7228640" y="2781232"/>
              <a:ext cx="5207835" cy="572464"/>
            </a:xfrm>
            <a:prstGeom prst="rect">
              <a:avLst/>
            </a:prstGeom>
            <a:solidFill>
              <a:schemeClr val="accent1"/>
            </a:solidFill>
            <a:ln>
              <a:noFill/>
            </a:ln>
          </p:spPr>
          <p:txBody>
            <a:bodyPr wrap="square" lIns="89642" tIns="143428" rIns="44821" bIns="143428" rtlCol="0">
              <a:spAutoFit/>
            </a:bodyPr>
            <a:lstStyle/>
            <a:p>
              <a:pPr defTabSz="914367"/>
              <a:r>
                <a:rPr lang="en-US" sz="1765" dirty="0">
                  <a:solidFill>
                    <a:srgbClr val="FFFFFF"/>
                  </a:solidFill>
                </a:rPr>
                <a:t>Perform the same function on all sub-problems.</a:t>
              </a:r>
            </a:p>
          </p:txBody>
        </p:sp>
        <p:sp>
          <p:nvSpPr>
            <p:cNvPr id="56" name="Freeform 55"/>
            <p:cNvSpPr>
              <a:spLocks/>
            </p:cNvSpPr>
            <p:nvPr/>
          </p:nvSpPr>
          <p:spPr bwMode="auto">
            <a:xfrm>
              <a:off x="6824232" y="2842985"/>
              <a:ext cx="273184" cy="448958"/>
            </a:xfrm>
            <a:custGeom>
              <a:avLst/>
              <a:gdLst>
                <a:gd name="T0" fmla="*/ 608 w 617"/>
                <a:gd name="T1" fmla="*/ 1014 h 1014"/>
                <a:gd name="T2" fmla="*/ 17 w 617"/>
                <a:gd name="T3" fmla="*/ 1014 h 1014"/>
                <a:gd name="T4" fmla="*/ 6 w 617"/>
                <a:gd name="T5" fmla="*/ 1014 h 1014"/>
                <a:gd name="T6" fmla="*/ 0 w 617"/>
                <a:gd name="T7" fmla="*/ 1009 h 1014"/>
                <a:gd name="T8" fmla="*/ 2 w 617"/>
                <a:gd name="T9" fmla="*/ 936 h 1014"/>
                <a:gd name="T10" fmla="*/ 11 w 617"/>
                <a:gd name="T11" fmla="*/ 862 h 1014"/>
                <a:gd name="T12" fmla="*/ 25 w 617"/>
                <a:gd name="T13" fmla="*/ 820 h 1014"/>
                <a:gd name="T14" fmla="*/ 56 w 617"/>
                <a:gd name="T15" fmla="*/ 764 h 1014"/>
                <a:gd name="T16" fmla="*/ 98 w 617"/>
                <a:gd name="T17" fmla="*/ 714 h 1014"/>
                <a:gd name="T18" fmla="*/ 167 w 617"/>
                <a:gd name="T19" fmla="*/ 651 h 1014"/>
                <a:gd name="T20" fmla="*/ 241 w 617"/>
                <a:gd name="T21" fmla="*/ 595 h 1014"/>
                <a:gd name="T22" fmla="*/ 361 w 617"/>
                <a:gd name="T23" fmla="*/ 498 h 1014"/>
                <a:gd name="T24" fmla="*/ 392 w 617"/>
                <a:gd name="T25" fmla="*/ 464 h 1014"/>
                <a:gd name="T26" fmla="*/ 431 w 617"/>
                <a:gd name="T27" fmla="*/ 409 h 1014"/>
                <a:gd name="T28" fmla="*/ 455 w 617"/>
                <a:gd name="T29" fmla="*/ 344 h 1014"/>
                <a:gd name="T30" fmla="*/ 461 w 617"/>
                <a:gd name="T31" fmla="*/ 287 h 1014"/>
                <a:gd name="T32" fmla="*/ 456 w 617"/>
                <a:gd name="T33" fmla="*/ 231 h 1014"/>
                <a:gd name="T34" fmla="*/ 440 w 617"/>
                <a:gd name="T35" fmla="*/ 184 h 1014"/>
                <a:gd name="T36" fmla="*/ 398 w 617"/>
                <a:gd name="T37" fmla="*/ 133 h 1014"/>
                <a:gd name="T38" fmla="*/ 333 w 617"/>
                <a:gd name="T39" fmla="*/ 103 h 1014"/>
                <a:gd name="T40" fmla="*/ 286 w 617"/>
                <a:gd name="T41" fmla="*/ 97 h 1014"/>
                <a:gd name="T42" fmla="*/ 219 w 617"/>
                <a:gd name="T43" fmla="*/ 103 h 1014"/>
                <a:gd name="T44" fmla="*/ 155 w 617"/>
                <a:gd name="T45" fmla="*/ 128 h 1014"/>
                <a:gd name="T46" fmla="*/ 98 w 617"/>
                <a:gd name="T47" fmla="*/ 164 h 1014"/>
                <a:gd name="T48" fmla="*/ 50 w 617"/>
                <a:gd name="T49" fmla="*/ 208 h 1014"/>
                <a:gd name="T50" fmla="*/ 39 w 617"/>
                <a:gd name="T51" fmla="*/ 214 h 1014"/>
                <a:gd name="T52" fmla="*/ 39 w 617"/>
                <a:gd name="T53" fmla="*/ 206 h 1014"/>
                <a:gd name="T54" fmla="*/ 41 w 617"/>
                <a:gd name="T55" fmla="*/ 95 h 1014"/>
                <a:gd name="T56" fmla="*/ 45 w 617"/>
                <a:gd name="T57" fmla="*/ 89 h 1014"/>
                <a:gd name="T58" fmla="*/ 108 w 617"/>
                <a:gd name="T59" fmla="*/ 44 h 1014"/>
                <a:gd name="T60" fmla="*/ 177 w 617"/>
                <a:gd name="T61" fmla="*/ 14 h 1014"/>
                <a:gd name="T62" fmla="*/ 226 w 617"/>
                <a:gd name="T63" fmla="*/ 3 h 1014"/>
                <a:gd name="T64" fmla="*/ 323 w 617"/>
                <a:gd name="T65" fmla="*/ 0 h 1014"/>
                <a:gd name="T66" fmla="*/ 381 w 617"/>
                <a:gd name="T67" fmla="*/ 9 h 1014"/>
                <a:gd name="T68" fmla="*/ 439 w 617"/>
                <a:gd name="T69" fmla="*/ 31 h 1014"/>
                <a:gd name="T70" fmla="*/ 500 w 617"/>
                <a:gd name="T71" fmla="*/ 72 h 1014"/>
                <a:gd name="T72" fmla="*/ 529 w 617"/>
                <a:gd name="T73" fmla="*/ 105 h 1014"/>
                <a:gd name="T74" fmla="*/ 553 w 617"/>
                <a:gd name="T75" fmla="*/ 145 h 1014"/>
                <a:gd name="T76" fmla="*/ 565 w 617"/>
                <a:gd name="T77" fmla="*/ 176 h 1014"/>
                <a:gd name="T78" fmla="*/ 576 w 617"/>
                <a:gd name="T79" fmla="*/ 228 h 1014"/>
                <a:gd name="T80" fmla="*/ 578 w 617"/>
                <a:gd name="T81" fmla="*/ 298 h 1014"/>
                <a:gd name="T82" fmla="*/ 570 w 617"/>
                <a:gd name="T83" fmla="*/ 355 h 1014"/>
                <a:gd name="T84" fmla="*/ 553 w 617"/>
                <a:gd name="T85" fmla="*/ 408 h 1014"/>
                <a:gd name="T86" fmla="*/ 520 w 617"/>
                <a:gd name="T87" fmla="*/ 472 h 1014"/>
                <a:gd name="T88" fmla="*/ 447 w 617"/>
                <a:gd name="T89" fmla="*/ 555 h 1014"/>
                <a:gd name="T90" fmla="*/ 381 w 617"/>
                <a:gd name="T91" fmla="*/ 608 h 1014"/>
                <a:gd name="T92" fmla="*/ 256 w 617"/>
                <a:gd name="T93" fmla="*/ 700 h 1014"/>
                <a:gd name="T94" fmla="*/ 203 w 617"/>
                <a:gd name="T95" fmla="*/ 744 h 1014"/>
                <a:gd name="T96" fmla="*/ 159 w 617"/>
                <a:gd name="T97" fmla="*/ 789 h 1014"/>
                <a:gd name="T98" fmla="*/ 141 w 617"/>
                <a:gd name="T99" fmla="*/ 817 h 1014"/>
                <a:gd name="T100" fmla="*/ 122 w 617"/>
                <a:gd name="T101" fmla="*/ 875 h 1014"/>
                <a:gd name="T102" fmla="*/ 120 w 617"/>
                <a:gd name="T103" fmla="*/ 906 h 1014"/>
                <a:gd name="T104" fmla="*/ 131 w 617"/>
                <a:gd name="T105" fmla="*/ 911 h 1014"/>
                <a:gd name="T106" fmla="*/ 142 w 617"/>
                <a:gd name="T107" fmla="*/ 911 h 1014"/>
                <a:gd name="T108" fmla="*/ 611 w 617"/>
                <a:gd name="T109" fmla="*/ 911 h 1014"/>
                <a:gd name="T110" fmla="*/ 617 w 617"/>
                <a:gd name="T111" fmla="*/ 926 h 1014"/>
                <a:gd name="T112" fmla="*/ 617 w 617"/>
                <a:gd name="T113" fmla="*/ 1000 h 1014"/>
                <a:gd name="T114" fmla="*/ 615 w 617"/>
                <a:gd name="T115"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 h="1014">
                  <a:moveTo>
                    <a:pt x="615" y="1014"/>
                  </a:moveTo>
                  <a:lnTo>
                    <a:pt x="615" y="1014"/>
                  </a:lnTo>
                  <a:lnTo>
                    <a:pt x="608" y="1014"/>
                  </a:lnTo>
                  <a:lnTo>
                    <a:pt x="600" y="1014"/>
                  </a:lnTo>
                  <a:lnTo>
                    <a:pt x="600" y="1014"/>
                  </a:lnTo>
                  <a:lnTo>
                    <a:pt x="17" y="1014"/>
                  </a:lnTo>
                  <a:lnTo>
                    <a:pt x="17" y="1014"/>
                  </a:lnTo>
                  <a:lnTo>
                    <a:pt x="6" y="1014"/>
                  </a:lnTo>
                  <a:lnTo>
                    <a:pt x="6" y="1014"/>
                  </a:lnTo>
                  <a:lnTo>
                    <a:pt x="2" y="1014"/>
                  </a:lnTo>
                  <a:lnTo>
                    <a:pt x="0" y="1012"/>
                  </a:lnTo>
                  <a:lnTo>
                    <a:pt x="0" y="1009"/>
                  </a:lnTo>
                  <a:lnTo>
                    <a:pt x="0" y="1009"/>
                  </a:lnTo>
                  <a:lnTo>
                    <a:pt x="0" y="972"/>
                  </a:lnTo>
                  <a:lnTo>
                    <a:pt x="2" y="936"/>
                  </a:lnTo>
                  <a:lnTo>
                    <a:pt x="5" y="898"/>
                  </a:lnTo>
                  <a:lnTo>
                    <a:pt x="6" y="881"/>
                  </a:lnTo>
                  <a:lnTo>
                    <a:pt x="11" y="862"/>
                  </a:lnTo>
                  <a:lnTo>
                    <a:pt x="11" y="862"/>
                  </a:lnTo>
                  <a:lnTo>
                    <a:pt x="17" y="841"/>
                  </a:lnTo>
                  <a:lnTo>
                    <a:pt x="25" y="820"/>
                  </a:lnTo>
                  <a:lnTo>
                    <a:pt x="34" y="801"/>
                  </a:lnTo>
                  <a:lnTo>
                    <a:pt x="44" y="783"/>
                  </a:lnTo>
                  <a:lnTo>
                    <a:pt x="56" y="764"/>
                  </a:lnTo>
                  <a:lnTo>
                    <a:pt x="69" y="747"/>
                  </a:lnTo>
                  <a:lnTo>
                    <a:pt x="83" y="730"/>
                  </a:lnTo>
                  <a:lnTo>
                    <a:pt x="98" y="714"/>
                  </a:lnTo>
                  <a:lnTo>
                    <a:pt x="98" y="714"/>
                  </a:lnTo>
                  <a:lnTo>
                    <a:pt x="131" y="681"/>
                  </a:lnTo>
                  <a:lnTo>
                    <a:pt x="167" y="651"/>
                  </a:lnTo>
                  <a:lnTo>
                    <a:pt x="203" y="623"/>
                  </a:lnTo>
                  <a:lnTo>
                    <a:pt x="241" y="595"/>
                  </a:lnTo>
                  <a:lnTo>
                    <a:pt x="241" y="595"/>
                  </a:lnTo>
                  <a:lnTo>
                    <a:pt x="303" y="548"/>
                  </a:lnTo>
                  <a:lnTo>
                    <a:pt x="333" y="525"/>
                  </a:lnTo>
                  <a:lnTo>
                    <a:pt x="361" y="498"/>
                  </a:lnTo>
                  <a:lnTo>
                    <a:pt x="361" y="498"/>
                  </a:lnTo>
                  <a:lnTo>
                    <a:pt x="378" y="481"/>
                  </a:lnTo>
                  <a:lnTo>
                    <a:pt x="392" y="464"/>
                  </a:lnTo>
                  <a:lnTo>
                    <a:pt x="406" y="447"/>
                  </a:lnTo>
                  <a:lnTo>
                    <a:pt x="420" y="428"/>
                  </a:lnTo>
                  <a:lnTo>
                    <a:pt x="431" y="409"/>
                  </a:lnTo>
                  <a:lnTo>
                    <a:pt x="440" y="389"/>
                  </a:lnTo>
                  <a:lnTo>
                    <a:pt x="448" y="367"/>
                  </a:lnTo>
                  <a:lnTo>
                    <a:pt x="455" y="344"/>
                  </a:lnTo>
                  <a:lnTo>
                    <a:pt x="455" y="344"/>
                  </a:lnTo>
                  <a:lnTo>
                    <a:pt x="459" y="316"/>
                  </a:lnTo>
                  <a:lnTo>
                    <a:pt x="461" y="287"/>
                  </a:lnTo>
                  <a:lnTo>
                    <a:pt x="461" y="259"/>
                  </a:lnTo>
                  <a:lnTo>
                    <a:pt x="459" y="245"/>
                  </a:lnTo>
                  <a:lnTo>
                    <a:pt x="456" y="231"/>
                  </a:lnTo>
                  <a:lnTo>
                    <a:pt x="456" y="231"/>
                  </a:lnTo>
                  <a:lnTo>
                    <a:pt x="450" y="206"/>
                  </a:lnTo>
                  <a:lnTo>
                    <a:pt x="440" y="184"/>
                  </a:lnTo>
                  <a:lnTo>
                    <a:pt x="428" y="164"/>
                  </a:lnTo>
                  <a:lnTo>
                    <a:pt x="414" y="147"/>
                  </a:lnTo>
                  <a:lnTo>
                    <a:pt x="398" y="133"/>
                  </a:lnTo>
                  <a:lnTo>
                    <a:pt x="378" y="120"/>
                  </a:lnTo>
                  <a:lnTo>
                    <a:pt x="356" y="111"/>
                  </a:lnTo>
                  <a:lnTo>
                    <a:pt x="333" y="103"/>
                  </a:lnTo>
                  <a:lnTo>
                    <a:pt x="333" y="103"/>
                  </a:lnTo>
                  <a:lnTo>
                    <a:pt x="309" y="98"/>
                  </a:lnTo>
                  <a:lnTo>
                    <a:pt x="286" y="97"/>
                  </a:lnTo>
                  <a:lnTo>
                    <a:pt x="264" y="97"/>
                  </a:lnTo>
                  <a:lnTo>
                    <a:pt x="241" y="100"/>
                  </a:lnTo>
                  <a:lnTo>
                    <a:pt x="219" y="103"/>
                  </a:lnTo>
                  <a:lnTo>
                    <a:pt x="198" y="111"/>
                  </a:lnTo>
                  <a:lnTo>
                    <a:pt x="177" y="119"/>
                  </a:lnTo>
                  <a:lnTo>
                    <a:pt x="155" y="128"/>
                  </a:lnTo>
                  <a:lnTo>
                    <a:pt x="155" y="128"/>
                  </a:lnTo>
                  <a:lnTo>
                    <a:pt x="127" y="145"/>
                  </a:lnTo>
                  <a:lnTo>
                    <a:pt x="98" y="164"/>
                  </a:lnTo>
                  <a:lnTo>
                    <a:pt x="73" y="184"/>
                  </a:lnTo>
                  <a:lnTo>
                    <a:pt x="50" y="208"/>
                  </a:lnTo>
                  <a:lnTo>
                    <a:pt x="50" y="208"/>
                  </a:lnTo>
                  <a:lnTo>
                    <a:pt x="42" y="216"/>
                  </a:lnTo>
                  <a:lnTo>
                    <a:pt x="42" y="216"/>
                  </a:lnTo>
                  <a:lnTo>
                    <a:pt x="39" y="214"/>
                  </a:lnTo>
                  <a:lnTo>
                    <a:pt x="39" y="211"/>
                  </a:lnTo>
                  <a:lnTo>
                    <a:pt x="39" y="206"/>
                  </a:lnTo>
                  <a:lnTo>
                    <a:pt x="39" y="206"/>
                  </a:lnTo>
                  <a:lnTo>
                    <a:pt x="39" y="105"/>
                  </a:lnTo>
                  <a:lnTo>
                    <a:pt x="39" y="105"/>
                  </a:lnTo>
                  <a:lnTo>
                    <a:pt x="41" y="95"/>
                  </a:lnTo>
                  <a:lnTo>
                    <a:pt x="42" y="92"/>
                  </a:lnTo>
                  <a:lnTo>
                    <a:pt x="45" y="89"/>
                  </a:lnTo>
                  <a:lnTo>
                    <a:pt x="45" y="89"/>
                  </a:lnTo>
                  <a:lnTo>
                    <a:pt x="66" y="72"/>
                  </a:lnTo>
                  <a:lnTo>
                    <a:pt x="86" y="56"/>
                  </a:lnTo>
                  <a:lnTo>
                    <a:pt x="108" y="44"/>
                  </a:lnTo>
                  <a:lnTo>
                    <a:pt x="130" y="31"/>
                  </a:lnTo>
                  <a:lnTo>
                    <a:pt x="152" y="22"/>
                  </a:lnTo>
                  <a:lnTo>
                    <a:pt x="177" y="14"/>
                  </a:lnTo>
                  <a:lnTo>
                    <a:pt x="200" y="8"/>
                  </a:lnTo>
                  <a:lnTo>
                    <a:pt x="226" y="3"/>
                  </a:lnTo>
                  <a:lnTo>
                    <a:pt x="226" y="3"/>
                  </a:lnTo>
                  <a:lnTo>
                    <a:pt x="266" y="0"/>
                  </a:lnTo>
                  <a:lnTo>
                    <a:pt x="305" y="0"/>
                  </a:lnTo>
                  <a:lnTo>
                    <a:pt x="323" y="0"/>
                  </a:lnTo>
                  <a:lnTo>
                    <a:pt x="342" y="1"/>
                  </a:lnTo>
                  <a:lnTo>
                    <a:pt x="362" y="5"/>
                  </a:lnTo>
                  <a:lnTo>
                    <a:pt x="381" y="9"/>
                  </a:lnTo>
                  <a:lnTo>
                    <a:pt x="381" y="9"/>
                  </a:lnTo>
                  <a:lnTo>
                    <a:pt x="411" y="19"/>
                  </a:lnTo>
                  <a:lnTo>
                    <a:pt x="439" y="31"/>
                  </a:lnTo>
                  <a:lnTo>
                    <a:pt x="465" y="45"/>
                  </a:lnTo>
                  <a:lnTo>
                    <a:pt x="489" y="62"/>
                  </a:lnTo>
                  <a:lnTo>
                    <a:pt x="500" y="72"/>
                  </a:lnTo>
                  <a:lnTo>
                    <a:pt x="511" y="83"/>
                  </a:lnTo>
                  <a:lnTo>
                    <a:pt x="520" y="94"/>
                  </a:lnTo>
                  <a:lnTo>
                    <a:pt x="529" y="105"/>
                  </a:lnTo>
                  <a:lnTo>
                    <a:pt x="537" y="117"/>
                  </a:lnTo>
                  <a:lnTo>
                    <a:pt x="545" y="131"/>
                  </a:lnTo>
                  <a:lnTo>
                    <a:pt x="553" y="145"/>
                  </a:lnTo>
                  <a:lnTo>
                    <a:pt x="559" y="159"/>
                  </a:lnTo>
                  <a:lnTo>
                    <a:pt x="559" y="159"/>
                  </a:lnTo>
                  <a:lnTo>
                    <a:pt x="565" y="176"/>
                  </a:lnTo>
                  <a:lnTo>
                    <a:pt x="570" y="194"/>
                  </a:lnTo>
                  <a:lnTo>
                    <a:pt x="573" y="211"/>
                  </a:lnTo>
                  <a:lnTo>
                    <a:pt x="576" y="228"/>
                  </a:lnTo>
                  <a:lnTo>
                    <a:pt x="578" y="262"/>
                  </a:lnTo>
                  <a:lnTo>
                    <a:pt x="578" y="298"/>
                  </a:lnTo>
                  <a:lnTo>
                    <a:pt x="578" y="298"/>
                  </a:lnTo>
                  <a:lnTo>
                    <a:pt x="576" y="317"/>
                  </a:lnTo>
                  <a:lnTo>
                    <a:pt x="573" y="337"/>
                  </a:lnTo>
                  <a:lnTo>
                    <a:pt x="570" y="355"/>
                  </a:lnTo>
                  <a:lnTo>
                    <a:pt x="565" y="373"/>
                  </a:lnTo>
                  <a:lnTo>
                    <a:pt x="559" y="391"/>
                  </a:lnTo>
                  <a:lnTo>
                    <a:pt x="553" y="408"/>
                  </a:lnTo>
                  <a:lnTo>
                    <a:pt x="547" y="425"/>
                  </a:lnTo>
                  <a:lnTo>
                    <a:pt x="539" y="441"/>
                  </a:lnTo>
                  <a:lnTo>
                    <a:pt x="520" y="472"/>
                  </a:lnTo>
                  <a:lnTo>
                    <a:pt x="498" y="500"/>
                  </a:lnTo>
                  <a:lnTo>
                    <a:pt x="473" y="528"/>
                  </a:lnTo>
                  <a:lnTo>
                    <a:pt x="447" y="555"/>
                  </a:lnTo>
                  <a:lnTo>
                    <a:pt x="447" y="555"/>
                  </a:lnTo>
                  <a:lnTo>
                    <a:pt x="414" y="583"/>
                  </a:lnTo>
                  <a:lnTo>
                    <a:pt x="381" y="608"/>
                  </a:lnTo>
                  <a:lnTo>
                    <a:pt x="312" y="658"/>
                  </a:lnTo>
                  <a:lnTo>
                    <a:pt x="312" y="658"/>
                  </a:lnTo>
                  <a:lnTo>
                    <a:pt x="256" y="700"/>
                  </a:lnTo>
                  <a:lnTo>
                    <a:pt x="230" y="722"/>
                  </a:lnTo>
                  <a:lnTo>
                    <a:pt x="203" y="744"/>
                  </a:lnTo>
                  <a:lnTo>
                    <a:pt x="203" y="744"/>
                  </a:lnTo>
                  <a:lnTo>
                    <a:pt x="187" y="758"/>
                  </a:lnTo>
                  <a:lnTo>
                    <a:pt x="173" y="773"/>
                  </a:lnTo>
                  <a:lnTo>
                    <a:pt x="159" y="789"/>
                  </a:lnTo>
                  <a:lnTo>
                    <a:pt x="148" y="806"/>
                  </a:lnTo>
                  <a:lnTo>
                    <a:pt x="148" y="806"/>
                  </a:lnTo>
                  <a:lnTo>
                    <a:pt x="141" y="817"/>
                  </a:lnTo>
                  <a:lnTo>
                    <a:pt x="136" y="828"/>
                  </a:lnTo>
                  <a:lnTo>
                    <a:pt x="127" y="851"/>
                  </a:lnTo>
                  <a:lnTo>
                    <a:pt x="122" y="875"/>
                  </a:lnTo>
                  <a:lnTo>
                    <a:pt x="120" y="900"/>
                  </a:lnTo>
                  <a:lnTo>
                    <a:pt x="120" y="900"/>
                  </a:lnTo>
                  <a:lnTo>
                    <a:pt x="120" y="906"/>
                  </a:lnTo>
                  <a:lnTo>
                    <a:pt x="122" y="909"/>
                  </a:lnTo>
                  <a:lnTo>
                    <a:pt x="125" y="911"/>
                  </a:lnTo>
                  <a:lnTo>
                    <a:pt x="131" y="911"/>
                  </a:lnTo>
                  <a:lnTo>
                    <a:pt x="131" y="911"/>
                  </a:lnTo>
                  <a:lnTo>
                    <a:pt x="142" y="911"/>
                  </a:lnTo>
                  <a:lnTo>
                    <a:pt x="142" y="911"/>
                  </a:lnTo>
                  <a:lnTo>
                    <a:pt x="600" y="911"/>
                  </a:lnTo>
                  <a:lnTo>
                    <a:pt x="600" y="911"/>
                  </a:lnTo>
                  <a:lnTo>
                    <a:pt x="611" y="911"/>
                  </a:lnTo>
                  <a:lnTo>
                    <a:pt x="615" y="912"/>
                  </a:lnTo>
                  <a:lnTo>
                    <a:pt x="617" y="917"/>
                  </a:lnTo>
                  <a:lnTo>
                    <a:pt x="617" y="926"/>
                  </a:lnTo>
                  <a:lnTo>
                    <a:pt x="617" y="926"/>
                  </a:lnTo>
                  <a:lnTo>
                    <a:pt x="617" y="1000"/>
                  </a:lnTo>
                  <a:lnTo>
                    <a:pt x="617" y="1000"/>
                  </a:lnTo>
                  <a:lnTo>
                    <a:pt x="617" y="1008"/>
                  </a:lnTo>
                  <a:lnTo>
                    <a:pt x="617" y="1011"/>
                  </a:lnTo>
                  <a:lnTo>
                    <a:pt x="615" y="1014"/>
                  </a:lnTo>
                  <a:lnTo>
                    <a:pt x="615" y="1014"/>
                  </a:lnTo>
                  <a:close/>
                </a:path>
              </a:pathLst>
            </a:custGeom>
            <a:solidFill>
              <a:schemeClr val="accent1">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IN" sz="1765">
                <a:solidFill>
                  <a:srgbClr val="000000"/>
                </a:solidFill>
              </a:endParaRPr>
            </a:p>
          </p:txBody>
        </p:sp>
      </p:grpSp>
      <p:grpSp>
        <p:nvGrpSpPr>
          <p:cNvPr id="20" name="Group 19"/>
          <p:cNvGrpSpPr/>
          <p:nvPr/>
        </p:nvGrpSpPr>
        <p:grpSpPr>
          <a:xfrm>
            <a:off x="6288368" y="4421889"/>
            <a:ext cx="5484989" cy="561211"/>
            <a:chOff x="6414463" y="4510061"/>
            <a:chExt cx="5594974" cy="572464"/>
          </a:xfrm>
        </p:grpSpPr>
        <p:sp>
          <p:nvSpPr>
            <p:cNvPr id="18" name="TextBox 17"/>
            <p:cNvSpPr txBox="1"/>
            <p:nvPr/>
          </p:nvSpPr>
          <p:spPr>
            <a:xfrm>
              <a:off x="6773543" y="4510061"/>
              <a:ext cx="5235894" cy="572464"/>
            </a:xfrm>
            <a:prstGeom prst="rect">
              <a:avLst/>
            </a:prstGeom>
            <a:solidFill>
              <a:schemeClr val="accent2"/>
            </a:solidFill>
            <a:ln>
              <a:noFill/>
            </a:ln>
          </p:spPr>
          <p:txBody>
            <a:bodyPr wrap="square" lIns="89642" tIns="143428" rIns="44821" bIns="143428" rtlCol="0">
              <a:spAutoFit/>
            </a:bodyPr>
            <a:lstStyle/>
            <a:p>
              <a:pPr defTabSz="914367"/>
              <a:r>
                <a:rPr lang="en-US" sz="1765" dirty="0">
                  <a:solidFill>
                    <a:srgbClr val="FFFFFF"/>
                  </a:solidFill>
                </a:rPr>
                <a:t>Combine the output from all sub-functions.</a:t>
              </a:r>
            </a:p>
          </p:txBody>
        </p:sp>
        <p:sp>
          <p:nvSpPr>
            <p:cNvPr id="57" name="Freeform 56"/>
            <p:cNvSpPr>
              <a:spLocks/>
            </p:cNvSpPr>
            <p:nvPr/>
          </p:nvSpPr>
          <p:spPr bwMode="auto">
            <a:xfrm>
              <a:off x="6414463" y="4567608"/>
              <a:ext cx="255916" cy="457370"/>
            </a:xfrm>
            <a:custGeom>
              <a:avLst/>
              <a:gdLst>
                <a:gd name="T0" fmla="*/ 37 w 578"/>
                <a:gd name="T1" fmla="*/ 63 h 1033"/>
                <a:gd name="T2" fmla="*/ 47 w 578"/>
                <a:gd name="T3" fmla="*/ 53 h 1033"/>
                <a:gd name="T4" fmla="*/ 151 w 578"/>
                <a:gd name="T5" fmla="*/ 13 h 1033"/>
                <a:gd name="T6" fmla="*/ 222 w 578"/>
                <a:gd name="T7" fmla="*/ 2 h 1033"/>
                <a:gd name="T8" fmla="*/ 317 w 578"/>
                <a:gd name="T9" fmla="*/ 5 h 1033"/>
                <a:gd name="T10" fmla="*/ 398 w 578"/>
                <a:gd name="T11" fmla="*/ 25 h 1033"/>
                <a:gd name="T12" fmla="*/ 470 w 578"/>
                <a:gd name="T13" fmla="*/ 71 h 1033"/>
                <a:gd name="T14" fmla="*/ 525 w 578"/>
                <a:gd name="T15" fmla="*/ 149 h 1033"/>
                <a:gd name="T16" fmla="*/ 540 w 578"/>
                <a:gd name="T17" fmla="*/ 222 h 1033"/>
                <a:gd name="T18" fmla="*/ 532 w 578"/>
                <a:gd name="T19" fmla="*/ 318 h 1033"/>
                <a:gd name="T20" fmla="*/ 512 w 578"/>
                <a:gd name="T21" fmla="*/ 371 h 1033"/>
                <a:gd name="T22" fmla="*/ 451 w 578"/>
                <a:gd name="T23" fmla="*/ 441 h 1033"/>
                <a:gd name="T24" fmla="*/ 390 w 578"/>
                <a:gd name="T25" fmla="*/ 477 h 1033"/>
                <a:gd name="T26" fmla="*/ 353 w 578"/>
                <a:gd name="T27" fmla="*/ 496 h 1033"/>
                <a:gd name="T28" fmla="*/ 395 w 578"/>
                <a:gd name="T29" fmla="*/ 505 h 1033"/>
                <a:gd name="T30" fmla="*/ 468 w 578"/>
                <a:gd name="T31" fmla="*/ 536 h 1033"/>
                <a:gd name="T32" fmla="*/ 514 w 578"/>
                <a:gd name="T33" fmla="*/ 574 h 1033"/>
                <a:gd name="T34" fmla="*/ 557 w 578"/>
                <a:gd name="T35" fmla="*/ 636 h 1033"/>
                <a:gd name="T36" fmla="*/ 576 w 578"/>
                <a:gd name="T37" fmla="*/ 711 h 1033"/>
                <a:gd name="T38" fmla="*/ 572 w 578"/>
                <a:gd name="T39" fmla="*/ 800 h 1033"/>
                <a:gd name="T40" fmla="*/ 522 w 578"/>
                <a:gd name="T41" fmla="*/ 907 h 1033"/>
                <a:gd name="T42" fmla="*/ 475 w 578"/>
                <a:gd name="T43" fmla="*/ 957 h 1033"/>
                <a:gd name="T44" fmla="*/ 411 w 578"/>
                <a:gd name="T45" fmla="*/ 996 h 1033"/>
                <a:gd name="T46" fmla="*/ 353 w 578"/>
                <a:gd name="T47" fmla="*/ 1018 h 1033"/>
                <a:gd name="T48" fmla="*/ 259 w 578"/>
                <a:gd name="T49" fmla="*/ 1033 h 1033"/>
                <a:gd name="T50" fmla="*/ 189 w 578"/>
                <a:gd name="T51" fmla="*/ 1033 h 1033"/>
                <a:gd name="T52" fmla="*/ 64 w 578"/>
                <a:gd name="T53" fmla="*/ 1010 h 1033"/>
                <a:gd name="T54" fmla="*/ 8 w 578"/>
                <a:gd name="T55" fmla="*/ 985 h 1033"/>
                <a:gd name="T56" fmla="*/ 0 w 578"/>
                <a:gd name="T57" fmla="*/ 971 h 1033"/>
                <a:gd name="T58" fmla="*/ 3 w 578"/>
                <a:gd name="T59" fmla="*/ 858 h 1033"/>
                <a:gd name="T60" fmla="*/ 36 w 578"/>
                <a:gd name="T61" fmla="*/ 882 h 1033"/>
                <a:gd name="T62" fmla="*/ 156 w 578"/>
                <a:gd name="T63" fmla="*/ 928 h 1033"/>
                <a:gd name="T64" fmla="*/ 253 w 578"/>
                <a:gd name="T65" fmla="*/ 935 h 1033"/>
                <a:gd name="T66" fmla="*/ 342 w 578"/>
                <a:gd name="T67" fmla="*/ 916 h 1033"/>
                <a:gd name="T68" fmla="*/ 392 w 578"/>
                <a:gd name="T69" fmla="*/ 888 h 1033"/>
                <a:gd name="T70" fmla="*/ 428 w 578"/>
                <a:gd name="T71" fmla="*/ 850 h 1033"/>
                <a:gd name="T72" fmla="*/ 457 w 578"/>
                <a:gd name="T73" fmla="*/ 782 h 1033"/>
                <a:gd name="T74" fmla="*/ 456 w 578"/>
                <a:gd name="T75" fmla="*/ 702 h 1033"/>
                <a:gd name="T76" fmla="*/ 443 w 578"/>
                <a:gd name="T77" fmla="*/ 660 h 1033"/>
                <a:gd name="T78" fmla="*/ 401 w 578"/>
                <a:gd name="T79" fmla="*/ 607 h 1033"/>
                <a:gd name="T80" fmla="*/ 358 w 578"/>
                <a:gd name="T81" fmla="*/ 578 h 1033"/>
                <a:gd name="T82" fmla="*/ 244 w 578"/>
                <a:gd name="T83" fmla="*/ 552 h 1033"/>
                <a:gd name="T84" fmla="*/ 114 w 578"/>
                <a:gd name="T85" fmla="*/ 549 h 1033"/>
                <a:gd name="T86" fmla="*/ 100 w 578"/>
                <a:gd name="T87" fmla="*/ 544 h 1033"/>
                <a:gd name="T88" fmla="*/ 100 w 578"/>
                <a:gd name="T89" fmla="*/ 461 h 1033"/>
                <a:gd name="T90" fmla="*/ 111 w 578"/>
                <a:gd name="T91" fmla="*/ 450 h 1033"/>
                <a:gd name="T92" fmla="*/ 222 w 578"/>
                <a:gd name="T93" fmla="*/ 450 h 1033"/>
                <a:gd name="T94" fmla="*/ 311 w 578"/>
                <a:gd name="T95" fmla="*/ 432 h 1033"/>
                <a:gd name="T96" fmla="*/ 389 w 578"/>
                <a:gd name="T97" fmla="*/ 380 h 1033"/>
                <a:gd name="T98" fmla="*/ 423 w 578"/>
                <a:gd name="T99" fmla="*/ 291 h 1033"/>
                <a:gd name="T100" fmla="*/ 422 w 578"/>
                <a:gd name="T101" fmla="*/ 235 h 1033"/>
                <a:gd name="T102" fmla="*/ 406 w 578"/>
                <a:gd name="T103" fmla="*/ 178 h 1033"/>
                <a:gd name="T104" fmla="*/ 358 w 578"/>
                <a:gd name="T105" fmla="*/ 127 h 1033"/>
                <a:gd name="T106" fmla="*/ 297 w 578"/>
                <a:gd name="T107" fmla="*/ 103 h 1033"/>
                <a:gd name="T108" fmla="*/ 192 w 578"/>
                <a:gd name="T109" fmla="*/ 102 h 1033"/>
                <a:gd name="T110" fmla="*/ 115 w 578"/>
                <a:gd name="T111" fmla="*/ 124 h 1033"/>
                <a:gd name="T112" fmla="*/ 37 w 578"/>
                <a:gd name="T113" fmla="*/ 169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 h="1033">
                  <a:moveTo>
                    <a:pt x="37" y="169"/>
                  </a:moveTo>
                  <a:lnTo>
                    <a:pt x="37" y="169"/>
                  </a:lnTo>
                  <a:lnTo>
                    <a:pt x="37" y="63"/>
                  </a:lnTo>
                  <a:lnTo>
                    <a:pt x="37" y="63"/>
                  </a:lnTo>
                  <a:lnTo>
                    <a:pt x="39" y="60"/>
                  </a:lnTo>
                  <a:lnTo>
                    <a:pt x="40" y="57"/>
                  </a:lnTo>
                  <a:lnTo>
                    <a:pt x="47" y="53"/>
                  </a:lnTo>
                  <a:lnTo>
                    <a:pt x="47" y="53"/>
                  </a:lnTo>
                  <a:lnTo>
                    <a:pt x="72" y="41"/>
                  </a:lnTo>
                  <a:lnTo>
                    <a:pt x="97" y="30"/>
                  </a:lnTo>
                  <a:lnTo>
                    <a:pt x="123" y="21"/>
                  </a:lnTo>
                  <a:lnTo>
                    <a:pt x="151" y="13"/>
                  </a:lnTo>
                  <a:lnTo>
                    <a:pt x="151" y="13"/>
                  </a:lnTo>
                  <a:lnTo>
                    <a:pt x="175" y="8"/>
                  </a:lnTo>
                  <a:lnTo>
                    <a:pt x="198" y="5"/>
                  </a:lnTo>
                  <a:lnTo>
                    <a:pt x="222" y="2"/>
                  </a:lnTo>
                  <a:lnTo>
                    <a:pt x="245" y="0"/>
                  </a:lnTo>
                  <a:lnTo>
                    <a:pt x="270" y="0"/>
                  </a:lnTo>
                  <a:lnTo>
                    <a:pt x="293" y="2"/>
                  </a:lnTo>
                  <a:lnTo>
                    <a:pt x="317" y="5"/>
                  </a:lnTo>
                  <a:lnTo>
                    <a:pt x="342" y="8"/>
                  </a:lnTo>
                  <a:lnTo>
                    <a:pt x="342" y="8"/>
                  </a:lnTo>
                  <a:lnTo>
                    <a:pt x="370" y="16"/>
                  </a:lnTo>
                  <a:lnTo>
                    <a:pt x="398" y="25"/>
                  </a:lnTo>
                  <a:lnTo>
                    <a:pt x="425" y="39"/>
                  </a:lnTo>
                  <a:lnTo>
                    <a:pt x="450" y="55"/>
                  </a:lnTo>
                  <a:lnTo>
                    <a:pt x="450" y="55"/>
                  </a:lnTo>
                  <a:lnTo>
                    <a:pt x="470" y="71"/>
                  </a:lnTo>
                  <a:lnTo>
                    <a:pt x="487" y="89"/>
                  </a:lnTo>
                  <a:lnTo>
                    <a:pt x="503" y="108"/>
                  </a:lnTo>
                  <a:lnTo>
                    <a:pt x="515" y="128"/>
                  </a:lnTo>
                  <a:lnTo>
                    <a:pt x="525" y="149"/>
                  </a:lnTo>
                  <a:lnTo>
                    <a:pt x="532" y="172"/>
                  </a:lnTo>
                  <a:lnTo>
                    <a:pt x="539" y="196"/>
                  </a:lnTo>
                  <a:lnTo>
                    <a:pt x="540" y="222"/>
                  </a:lnTo>
                  <a:lnTo>
                    <a:pt x="540" y="222"/>
                  </a:lnTo>
                  <a:lnTo>
                    <a:pt x="542" y="253"/>
                  </a:lnTo>
                  <a:lnTo>
                    <a:pt x="539" y="286"/>
                  </a:lnTo>
                  <a:lnTo>
                    <a:pt x="536" y="302"/>
                  </a:lnTo>
                  <a:lnTo>
                    <a:pt x="532" y="318"/>
                  </a:lnTo>
                  <a:lnTo>
                    <a:pt x="528" y="333"/>
                  </a:lnTo>
                  <a:lnTo>
                    <a:pt x="523" y="349"/>
                  </a:lnTo>
                  <a:lnTo>
                    <a:pt x="523" y="349"/>
                  </a:lnTo>
                  <a:lnTo>
                    <a:pt x="512" y="371"/>
                  </a:lnTo>
                  <a:lnTo>
                    <a:pt x="500" y="391"/>
                  </a:lnTo>
                  <a:lnTo>
                    <a:pt x="486" y="410"/>
                  </a:lnTo>
                  <a:lnTo>
                    <a:pt x="470" y="425"/>
                  </a:lnTo>
                  <a:lnTo>
                    <a:pt x="451" y="441"/>
                  </a:lnTo>
                  <a:lnTo>
                    <a:pt x="432" y="455"/>
                  </a:lnTo>
                  <a:lnTo>
                    <a:pt x="412" y="466"/>
                  </a:lnTo>
                  <a:lnTo>
                    <a:pt x="390" y="477"/>
                  </a:lnTo>
                  <a:lnTo>
                    <a:pt x="390" y="477"/>
                  </a:lnTo>
                  <a:lnTo>
                    <a:pt x="367" y="485"/>
                  </a:lnTo>
                  <a:lnTo>
                    <a:pt x="343" y="494"/>
                  </a:lnTo>
                  <a:lnTo>
                    <a:pt x="343" y="494"/>
                  </a:lnTo>
                  <a:lnTo>
                    <a:pt x="353" y="496"/>
                  </a:lnTo>
                  <a:lnTo>
                    <a:pt x="361" y="497"/>
                  </a:lnTo>
                  <a:lnTo>
                    <a:pt x="376" y="500"/>
                  </a:lnTo>
                  <a:lnTo>
                    <a:pt x="376" y="500"/>
                  </a:lnTo>
                  <a:lnTo>
                    <a:pt x="395" y="505"/>
                  </a:lnTo>
                  <a:lnTo>
                    <a:pt x="415" y="511"/>
                  </a:lnTo>
                  <a:lnTo>
                    <a:pt x="432" y="518"/>
                  </a:lnTo>
                  <a:lnTo>
                    <a:pt x="451" y="527"/>
                  </a:lnTo>
                  <a:lnTo>
                    <a:pt x="468" y="536"/>
                  </a:lnTo>
                  <a:lnTo>
                    <a:pt x="484" y="547"/>
                  </a:lnTo>
                  <a:lnTo>
                    <a:pt x="500" y="560"/>
                  </a:lnTo>
                  <a:lnTo>
                    <a:pt x="514" y="574"/>
                  </a:lnTo>
                  <a:lnTo>
                    <a:pt x="514" y="574"/>
                  </a:lnTo>
                  <a:lnTo>
                    <a:pt x="528" y="588"/>
                  </a:lnTo>
                  <a:lnTo>
                    <a:pt x="539" y="603"/>
                  </a:lnTo>
                  <a:lnTo>
                    <a:pt x="550" y="619"/>
                  </a:lnTo>
                  <a:lnTo>
                    <a:pt x="557" y="636"/>
                  </a:lnTo>
                  <a:lnTo>
                    <a:pt x="565" y="653"/>
                  </a:lnTo>
                  <a:lnTo>
                    <a:pt x="570" y="672"/>
                  </a:lnTo>
                  <a:lnTo>
                    <a:pt x="575" y="691"/>
                  </a:lnTo>
                  <a:lnTo>
                    <a:pt x="576" y="711"/>
                  </a:lnTo>
                  <a:lnTo>
                    <a:pt x="576" y="711"/>
                  </a:lnTo>
                  <a:lnTo>
                    <a:pt x="578" y="743"/>
                  </a:lnTo>
                  <a:lnTo>
                    <a:pt x="576" y="772"/>
                  </a:lnTo>
                  <a:lnTo>
                    <a:pt x="572" y="800"/>
                  </a:lnTo>
                  <a:lnTo>
                    <a:pt x="564" y="828"/>
                  </a:lnTo>
                  <a:lnTo>
                    <a:pt x="553" y="857"/>
                  </a:lnTo>
                  <a:lnTo>
                    <a:pt x="539" y="882"/>
                  </a:lnTo>
                  <a:lnTo>
                    <a:pt x="522" y="907"/>
                  </a:lnTo>
                  <a:lnTo>
                    <a:pt x="503" y="932"/>
                  </a:lnTo>
                  <a:lnTo>
                    <a:pt x="503" y="932"/>
                  </a:lnTo>
                  <a:lnTo>
                    <a:pt x="489" y="944"/>
                  </a:lnTo>
                  <a:lnTo>
                    <a:pt x="475" y="957"/>
                  </a:lnTo>
                  <a:lnTo>
                    <a:pt x="459" y="968"/>
                  </a:lnTo>
                  <a:lnTo>
                    <a:pt x="443" y="978"/>
                  </a:lnTo>
                  <a:lnTo>
                    <a:pt x="428" y="988"/>
                  </a:lnTo>
                  <a:lnTo>
                    <a:pt x="411" y="996"/>
                  </a:lnTo>
                  <a:lnTo>
                    <a:pt x="393" y="1003"/>
                  </a:lnTo>
                  <a:lnTo>
                    <a:pt x="375" y="1010"/>
                  </a:lnTo>
                  <a:lnTo>
                    <a:pt x="375" y="1010"/>
                  </a:lnTo>
                  <a:lnTo>
                    <a:pt x="353" y="1018"/>
                  </a:lnTo>
                  <a:lnTo>
                    <a:pt x="329" y="1024"/>
                  </a:lnTo>
                  <a:lnTo>
                    <a:pt x="306" y="1027"/>
                  </a:lnTo>
                  <a:lnTo>
                    <a:pt x="283" y="1030"/>
                  </a:lnTo>
                  <a:lnTo>
                    <a:pt x="259" y="1033"/>
                  </a:lnTo>
                  <a:lnTo>
                    <a:pt x="236" y="1033"/>
                  </a:lnTo>
                  <a:lnTo>
                    <a:pt x="212" y="1033"/>
                  </a:lnTo>
                  <a:lnTo>
                    <a:pt x="189" y="1033"/>
                  </a:lnTo>
                  <a:lnTo>
                    <a:pt x="189" y="1033"/>
                  </a:lnTo>
                  <a:lnTo>
                    <a:pt x="158" y="1030"/>
                  </a:lnTo>
                  <a:lnTo>
                    <a:pt x="126" y="1025"/>
                  </a:lnTo>
                  <a:lnTo>
                    <a:pt x="95" y="1019"/>
                  </a:lnTo>
                  <a:lnTo>
                    <a:pt x="64" y="1010"/>
                  </a:lnTo>
                  <a:lnTo>
                    <a:pt x="64" y="1010"/>
                  </a:lnTo>
                  <a:lnTo>
                    <a:pt x="36" y="999"/>
                  </a:lnTo>
                  <a:lnTo>
                    <a:pt x="8" y="985"/>
                  </a:lnTo>
                  <a:lnTo>
                    <a:pt x="8" y="985"/>
                  </a:lnTo>
                  <a:lnTo>
                    <a:pt x="3" y="982"/>
                  </a:lnTo>
                  <a:lnTo>
                    <a:pt x="1" y="978"/>
                  </a:lnTo>
                  <a:lnTo>
                    <a:pt x="0" y="975"/>
                  </a:lnTo>
                  <a:lnTo>
                    <a:pt x="0" y="971"/>
                  </a:lnTo>
                  <a:lnTo>
                    <a:pt x="0" y="971"/>
                  </a:lnTo>
                  <a:lnTo>
                    <a:pt x="0" y="860"/>
                  </a:lnTo>
                  <a:lnTo>
                    <a:pt x="0" y="860"/>
                  </a:lnTo>
                  <a:lnTo>
                    <a:pt x="3" y="858"/>
                  </a:lnTo>
                  <a:lnTo>
                    <a:pt x="5" y="860"/>
                  </a:lnTo>
                  <a:lnTo>
                    <a:pt x="9" y="863"/>
                  </a:lnTo>
                  <a:lnTo>
                    <a:pt x="9" y="863"/>
                  </a:lnTo>
                  <a:lnTo>
                    <a:pt x="36" y="882"/>
                  </a:lnTo>
                  <a:lnTo>
                    <a:pt x="65" y="897"/>
                  </a:lnTo>
                  <a:lnTo>
                    <a:pt x="94" y="910"/>
                  </a:lnTo>
                  <a:lnTo>
                    <a:pt x="125" y="921"/>
                  </a:lnTo>
                  <a:lnTo>
                    <a:pt x="156" y="928"/>
                  </a:lnTo>
                  <a:lnTo>
                    <a:pt x="187" y="933"/>
                  </a:lnTo>
                  <a:lnTo>
                    <a:pt x="220" y="935"/>
                  </a:lnTo>
                  <a:lnTo>
                    <a:pt x="253" y="935"/>
                  </a:lnTo>
                  <a:lnTo>
                    <a:pt x="253" y="935"/>
                  </a:lnTo>
                  <a:lnTo>
                    <a:pt x="283" y="932"/>
                  </a:lnTo>
                  <a:lnTo>
                    <a:pt x="312" y="925"/>
                  </a:lnTo>
                  <a:lnTo>
                    <a:pt x="328" y="922"/>
                  </a:lnTo>
                  <a:lnTo>
                    <a:pt x="342" y="916"/>
                  </a:lnTo>
                  <a:lnTo>
                    <a:pt x="356" y="910"/>
                  </a:lnTo>
                  <a:lnTo>
                    <a:pt x="368" y="903"/>
                  </a:lnTo>
                  <a:lnTo>
                    <a:pt x="368" y="903"/>
                  </a:lnTo>
                  <a:lnTo>
                    <a:pt x="392" y="888"/>
                  </a:lnTo>
                  <a:lnTo>
                    <a:pt x="403" y="878"/>
                  </a:lnTo>
                  <a:lnTo>
                    <a:pt x="412" y="871"/>
                  </a:lnTo>
                  <a:lnTo>
                    <a:pt x="420" y="861"/>
                  </a:lnTo>
                  <a:lnTo>
                    <a:pt x="428" y="850"/>
                  </a:lnTo>
                  <a:lnTo>
                    <a:pt x="436" y="841"/>
                  </a:lnTo>
                  <a:lnTo>
                    <a:pt x="442" y="830"/>
                  </a:lnTo>
                  <a:lnTo>
                    <a:pt x="451" y="807"/>
                  </a:lnTo>
                  <a:lnTo>
                    <a:pt x="457" y="782"/>
                  </a:lnTo>
                  <a:lnTo>
                    <a:pt x="459" y="755"/>
                  </a:lnTo>
                  <a:lnTo>
                    <a:pt x="459" y="727"/>
                  </a:lnTo>
                  <a:lnTo>
                    <a:pt x="459" y="727"/>
                  </a:lnTo>
                  <a:lnTo>
                    <a:pt x="456" y="702"/>
                  </a:lnTo>
                  <a:lnTo>
                    <a:pt x="454" y="689"/>
                  </a:lnTo>
                  <a:lnTo>
                    <a:pt x="450" y="677"/>
                  </a:lnTo>
                  <a:lnTo>
                    <a:pt x="450" y="677"/>
                  </a:lnTo>
                  <a:lnTo>
                    <a:pt x="443" y="660"/>
                  </a:lnTo>
                  <a:lnTo>
                    <a:pt x="436" y="644"/>
                  </a:lnTo>
                  <a:lnTo>
                    <a:pt x="425" y="630"/>
                  </a:lnTo>
                  <a:lnTo>
                    <a:pt x="414" y="618"/>
                  </a:lnTo>
                  <a:lnTo>
                    <a:pt x="401" y="607"/>
                  </a:lnTo>
                  <a:lnTo>
                    <a:pt x="389" y="596"/>
                  </a:lnTo>
                  <a:lnTo>
                    <a:pt x="373" y="586"/>
                  </a:lnTo>
                  <a:lnTo>
                    <a:pt x="358" y="578"/>
                  </a:lnTo>
                  <a:lnTo>
                    <a:pt x="358" y="578"/>
                  </a:lnTo>
                  <a:lnTo>
                    <a:pt x="331" y="569"/>
                  </a:lnTo>
                  <a:lnTo>
                    <a:pt x="301" y="561"/>
                  </a:lnTo>
                  <a:lnTo>
                    <a:pt x="273" y="555"/>
                  </a:lnTo>
                  <a:lnTo>
                    <a:pt x="244" y="552"/>
                  </a:lnTo>
                  <a:lnTo>
                    <a:pt x="244" y="552"/>
                  </a:lnTo>
                  <a:lnTo>
                    <a:pt x="211" y="549"/>
                  </a:lnTo>
                  <a:lnTo>
                    <a:pt x="178" y="549"/>
                  </a:lnTo>
                  <a:lnTo>
                    <a:pt x="114" y="549"/>
                  </a:lnTo>
                  <a:lnTo>
                    <a:pt x="114" y="549"/>
                  </a:lnTo>
                  <a:lnTo>
                    <a:pt x="104" y="549"/>
                  </a:lnTo>
                  <a:lnTo>
                    <a:pt x="101" y="547"/>
                  </a:lnTo>
                  <a:lnTo>
                    <a:pt x="100" y="544"/>
                  </a:lnTo>
                  <a:lnTo>
                    <a:pt x="100" y="535"/>
                  </a:lnTo>
                  <a:lnTo>
                    <a:pt x="100" y="535"/>
                  </a:lnTo>
                  <a:lnTo>
                    <a:pt x="100" y="461"/>
                  </a:lnTo>
                  <a:lnTo>
                    <a:pt x="100" y="461"/>
                  </a:lnTo>
                  <a:lnTo>
                    <a:pt x="100" y="455"/>
                  </a:lnTo>
                  <a:lnTo>
                    <a:pt x="101" y="452"/>
                  </a:lnTo>
                  <a:lnTo>
                    <a:pt x="104" y="452"/>
                  </a:lnTo>
                  <a:lnTo>
                    <a:pt x="111" y="450"/>
                  </a:lnTo>
                  <a:lnTo>
                    <a:pt x="111" y="450"/>
                  </a:lnTo>
                  <a:lnTo>
                    <a:pt x="192" y="450"/>
                  </a:lnTo>
                  <a:lnTo>
                    <a:pt x="192" y="450"/>
                  </a:lnTo>
                  <a:lnTo>
                    <a:pt x="222" y="450"/>
                  </a:lnTo>
                  <a:lnTo>
                    <a:pt x="251" y="446"/>
                  </a:lnTo>
                  <a:lnTo>
                    <a:pt x="281" y="441"/>
                  </a:lnTo>
                  <a:lnTo>
                    <a:pt x="311" y="432"/>
                  </a:lnTo>
                  <a:lnTo>
                    <a:pt x="311" y="432"/>
                  </a:lnTo>
                  <a:lnTo>
                    <a:pt x="334" y="422"/>
                  </a:lnTo>
                  <a:lnTo>
                    <a:pt x="354" y="410"/>
                  </a:lnTo>
                  <a:lnTo>
                    <a:pt x="373" y="396"/>
                  </a:lnTo>
                  <a:lnTo>
                    <a:pt x="389" y="380"/>
                  </a:lnTo>
                  <a:lnTo>
                    <a:pt x="401" y="361"/>
                  </a:lnTo>
                  <a:lnTo>
                    <a:pt x="412" y="341"/>
                  </a:lnTo>
                  <a:lnTo>
                    <a:pt x="418" y="318"/>
                  </a:lnTo>
                  <a:lnTo>
                    <a:pt x="423" y="291"/>
                  </a:lnTo>
                  <a:lnTo>
                    <a:pt x="423" y="291"/>
                  </a:lnTo>
                  <a:lnTo>
                    <a:pt x="425" y="272"/>
                  </a:lnTo>
                  <a:lnTo>
                    <a:pt x="423" y="253"/>
                  </a:lnTo>
                  <a:lnTo>
                    <a:pt x="422" y="235"/>
                  </a:lnTo>
                  <a:lnTo>
                    <a:pt x="418" y="216"/>
                  </a:lnTo>
                  <a:lnTo>
                    <a:pt x="418" y="216"/>
                  </a:lnTo>
                  <a:lnTo>
                    <a:pt x="414" y="197"/>
                  </a:lnTo>
                  <a:lnTo>
                    <a:pt x="406" y="178"/>
                  </a:lnTo>
                  <a:lnTo>
                    <a:pt x="397" y="163"/>
                  </a:lnTo>
                  <a:lnTo>
                    <a:pt x="386" y="149"/>
                  </a:lnTo>
                  <a:lnTo>
                    <a:pt x="373" y="136"/>
                  </a:lnTo>
                  <a:lnTo>
                    <a:pt x="358" y="127"/>
                  </a:lnTo>
                  <a:lnTo>
                    <a:pt x="342" y="118"/>
                  </a:lnTo>
                  <a:lnTo>
                    <a:pt x="323" y="111"/>
                  </a:lnTo>
                  <a:lnTo>
                    <a:pt x="323" y="111"/>
                  </a:lnTo>
                  <a:lnTo>
                    <a:pt x="297" y="103"/>
                  </a:lnTo>
                  <a:lnTo>
                    <a:pt x="270" y="100"/>
                  </a:lnTo>
                  <a:lnTo>
                    <a:pt x="244" y="99"/>
                  </a:lnTo>
                  <a:lnTo>
                    <a:pt x="217" y="99"/>
                  </a:lnTo>
                  <a:lnTo>
                    <a:pt x="192" y="102"/>
                  </a:lnTo>
                  <a:lnTo>
                    <a:pt x="165" y="107"/>
                  </a:lnTo>
                  <a:lnTo>
                    <a:pt x="140" y="114"/>
                  </a:lnTo>
                  <a:lnTo>
                    <a:pt x="115" y="124"/>
                  </a:lnTo>
                  <a:lnTo>
                    <a:pt x="115" y="124"/>
                  </a:lnTo>
                  <a:lnTo>
                    <a:pt x="95" y="133"/>
                  </a:lnTo>
                  <a:lnTo>
                    <a:pt x="76" y="144"/>
                  </a:lnTo>
                  <a:lnTo>
                    <a:pt x="58" y="157"/>
                  </a:lnTo>
                  <a:lnTo>
                    <a:pt x="37" y="169"/>
                  </a:lnTo>
                  <a:lnTo>
                    <a:pt x="37" y="169"/>
                  </a:lnTo>
                  <a:close/>
                </a:path>
              </a:pathLst>
            </a:custGeom>
            <a:solidFill>
              <a:schemeClr val="accent2">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IN" sz="1765">
                <a:solidFill>
                  <a:srgbClr val="FFFFFF"/>
                </a:solidFill>
              </a:endParaRPr>
            </a:p>
          </p:txBody>
        </p:sp>
      </p:grpSp>
      <p:grpSp>
        <p:nvGrpSpPr>
          <p:cNvPr id="7" name="Group 6"/>
          <p:cNvGrpSpPr/>
          <p:nvPr/>
        </p:nvGrpSpPr>
        <p:grpSpPr>
          <a:xfrm>
            <a:off x="6640390" y="1905226"/>
            <a:ext cx="4080758" cy="543108"/>
            <a:chOff x="7200580" y="2009338"/>
            <a:chExt cx="4162586" cy="553998"/>
          </a:xfrm>
        </p:grpSpPr>
        <p:sp>
          <p:nvSpPr>
            <p:cNvPr id="4" name="Rectangle 3"/>
            <p:cNvSpPr/>
            <p:nvPr/>
          </p:nvSpPr>
          <p:spPr bwMode="auto">
            <a:xfrm>
              <a:off x="7200580" y="2140594"/>
              <a:ext cx="746306" cy="4227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8" name="Right Arrow 7"/>
            <p:cNvSpPr/>
            <p:nvPr/>
          </p:nvSpPr>
          <p:spPr bwMode="auto">
            <a:xfrm>
              <a:off x="8049228" y="2259553"/>
              <a:ext cx="616585" cy="203935"/>
            </a:xfrm>
            <a:prstGeom prst="right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9" name="Rectangle 8"/>
            <p:cNvSpPr/>
            <p:nvPr/>
          </p:nvSpPr>
          <p:spPr bwMode="auto">
            <a:xfrm>
              <a:off x="8768155"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11" name="Rectangle 10"/>
            <p:cNvSpPr/>
            <p:nvPr/>
          </p:nvSpPr>
          <p:spPr bwMode="auto">
            <a:xfrm>
              <a:off x="9300302"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12" name="Rectangle 11"/>
            <p:cNvSpPr/>
            <p:nvPr/>
          </p:nvSpPr>
          <p:spPr bwMode="auto">
            <a:xfrm>
              <a:off x="9832450"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2353" dirty="0">
                <a:solidFill>
                  <a:srgbClr val="FFFFFF"/>
                </a:solidFill>
              </a:endParaRPr>
            </a:p>
          </p:txBody>
        </p:sp>
        <p:sp>
          <p:nvSpPr>
            <p:cNvPr id="13" name="TextBox 12"/>
            <p:cNvSpPr txBox="1"/>
            <p:nvPr/>
          </p:nvSpPr>
          <p:spPr>
            <a:xfrm>
              <a:off x="10348465" y="2009338"/>
              <a:ext cx="1014701" cy="553998"/>
            </a:xfrm>
            <a:prstGeom prst="rect">
              <a:avLst/>
            </a:prstGeom>
            <a:noFill/>
          </p:spPr>
          <p:txBody>
            <a:bodyPr wrap="none" lIns="0" tIns="0" rIns="0" bIns="0" rtlCol="0">
              <a:spAutoFit/>
            </a:bodyPr>
            <a:lstStyle/>
            <a:p>
              <a:pPr defTabSz="914367"/>
              <a:r>
                <a:rPr lang="en-US" sz="3529" dirty="0">
                  <a:solidFill>
                    <a:srgbClr val="68217A"/>
                  </a:solidFill>
                </a:rPr>
                <a:t>………</a:t>
              </a:r>
            </a:p>
          </p:txBody>
        </p:sp>
      </p:grpSp>
      <p:grpSp>
        <p:nvGrpSpPr>
          <p:cNvPr id="62" name="Group 61"/>
          <p:cNvGrpSpPr/>
          <p:nvPr/>
        </p:nvGrpSpPr>
        <p:grpSpPr>
          <a:xfrm>
            <a:off x="6388636" y="1278915"/>
            <a:ext cx="5384721" cy="561211"/>
            <a:chOff x="6943778" y="1370469"/>
            <a:chExt cx="5492696" cy="572464"/>
          </a:xfrm>
        </p:grpSpPr>
        <p:sp>
          <p:nvSpPr>
            <p:cNvPr id="3" name="TextBox 2"/>
            <p:cNvSpPr txBox="1"/>
            <p:nvPr/>
          </p:nvSpPr>
          <p:spPr>
            <a:xfrm>
              <a:off x="7200579" y="1370469"/>
              <a:ext cx="5235895" cy="572464"/>
            </a:xfrm>
            <a:prstGeom prst="rect">
              <a:avLst/>
            </a:prstGeom>
            <a:solidFill>
              <a:schemeClr val="accent3"/>
            </a:solidFill>
            <a:ln>
              <a:noFill/>
            </a:ln>
          </p:spPr>
          <p:txBody>
            <a:bodyPr wrap="square" lIns="89642" tIns="143428" rIns="44821" bIns="143428" rtlCol="0">
              <a:spAutoFit/>
            </a:bodyPr>
            <a:lstStyle/>
            <a:p>
              <a:pPr marL="230321" indent="-230321" defTabSz="914367"/>
              <a:r>
                <a:rPr lang="en-US" sz="1765" dirty="0">
                  <a:solidFill>
                    <a:srgbClr val="FFFFFF"/>
                  </a:solidFill>
                </a:rPr>
                <a:t>Divide a large problem into sub-problems.</a:t>
              </a:r>
            </a:p>
          </p:txBody>
        </p:sp>
        <p:sp>
          <p:nvSpPr>
            <p:cNvPr id="58" name="Freeform 57"/>
            <p:cNvSpPr>
              <a:spLocks/>
            </p:cNvSpPr>
            <p:nvPr/>
          </p:nvSpPr>
          <p:spPr bwMode="auto">
            <a:xfrm>
              <a:off x="6943778" y="1430894"/>
              <a:ext cx="153638" cy="451614"/>
            </a:xfrm>
            <a:custGeom>
              <a:avLst/>
              <a:gdLst>
                <a:gd name="T0" fmla="*/ 231 w 347"/>
                <a:gd name="T1" fmla="*/ 161 h 1020"/>
                <a:gd name="T2" fmla="*/ 178 w 347"/>
                <a:gd name="T3" fmla="*/ 198 h 1020"/>
                <a:gd name="T4" fmla="*/ 122 w 347"/>
                <a:gd name="T5" fmla="*/ 229 h 1020"/>
                <a:gd name="T6" fmla="*/ 64 w 347"/>
                <a:gd name="T7" fmla="*/ 256 h 1020"/>
                <a:gd name="T8" fmla="*/ 3 w 347"/>
                <a:gd name="T9" fmla="*/ 276 h 1020"/>
                <a:gd name="T10" fmla="*/ 2 w 347"/>
                <a:gd name="T11" fmla="*/ 273 h 1020"/>
                <a:gd name="T12" fmla="*/ 0 w 347"/>
                <a:gd name="T13" fmla="*/ 264 h 1020"/>
                <a:gd name="T14" fmla="*/ 0 w 347"/>
                <a:gd name="T15" fmla="*/ 172 h 1020"/>
                <a:gd name="T16" fmla="*/ 0 w 347"/>
                <a:gd name="T17" fmla="*/ 165 h 1020"/>
                <a:gd name="T18" fmla="*/ 7 w 347"/>
                <a:gd name="T19" fmla="*/ 159 h 1020"/>
                <a:gd name="T20" fmla="*/ 11 w 347"/>
                <a:gd name="T21" fmla="*/ 157 h 1020"/>
                <a:gd name="T22" fmla="*/ 78 w 347"/>
                <a:gd name="T23" fmla="*/ 132 h 1020"/>
                <a:gd name="T24" fmla="*/ 144 w 347"/>
                <a:gd name="T25" fmla="*/ 103 h 1020"/>
                <a:gd name="T26" fmla="*/ 205 w 347"/>
                <a:gd name="T27" fmla="*/ 68 h 1020"/>
                <a:gd name="T28" fmla="*/ 266 w 347"/>
                <a:gd name="T29" fmla="*/ 29 h 1020"/>
                <a:gd name="T30" fmla="*/ 296 w 347"/>
                <a:gd name="T31" fmla="*/ 4 h 1020"/>
                <a:gd name="T32" fmla="*/ 302 w 347"/>
                <a:gd name="T33" fmla="*/ 1 h 1020"/>
                <a:gd name="T34" fmla="*/ 308 w 347"/>
                <a:gd name="T35" fmla="*/ 0 h 1020"/>
                <a:gd name="T36" fmla="*/ 339 w 347"/>
                <a:gd name="T37" fmla="*/ 0 h 1020"/>
                <a:gd name="T38" fmla="*/ 346 w 347"/>
                <a:gd name="T39" fmla="*/ 1 h 1020"/>
                <a:gd name="T40" fmla="*/ 347 w 347"/>
                <a:gd name="T41" fmla="*/ 7 h 1020"/>
                <a:gd name="T42" fmla="*/ 347 w 347"/>
                <a:gd name="T43" fmla="*/ 18 h 1020"/>
                <a:gd name="T44" fmla="*/ 347 w 347"/>
                <a:gd name="T45" fmla="*/ 1003 h 1020"/>
                <a:gd name="T46" fmla="*/ 347 w 347"/>
                <a:gd name="T47" fmla="*/ 1012 h 1020"/>
                <a:gd name="T48" fmla="*/ 344 w 347"/>
                <a:gd name="T49" fmla="*/ 1018 h 1020"/>
                <a:gd name="T50" fmla="*/ 339 w 347"/>
                <a:gd name="T51" fmla="*/ 1020 h 1020"/>
                <a:gd name="T52" fmla="*/ 328 w 347"/>
                <a:gd name="T53" fmla="*/ 1020 h 1020"/>
                <a:gd name="T54" fmla="*/ 242 w 347"/>
                <a:gd name="T55" fmla="*/ 1020 h 1020"/>
                <a:gd name="T56" fmla="*/ 233 w 347"/>
                <a:gd name="T57" fmla="*/ 1018 h 1020"/>
                <a:gd name="T58" fmla="*/ 231 w 347"/>
                <a:gd name="T59" fmla="*/ 1011 h 1020"/>
                <a:gd name="T60" fmla="*/ 231 w 347"/>
                <a:gd name="T61" fmla="*/ 1000 h 1020"/>
                <a:gd name="T62" fmla="*/ 231 w 347"/>
                <a:gd name="T63" fmla="*/ 181 h 1020"/>
                <a:gd name="T64" fmla="*/ 231 w 347"/>
                <a:gd name="T65" fmla="*/ 161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1020">
                  <a:moveTo>
                    <a:pt x="231" y="161"/>
                  </a:moveTo>
                  <a:lnTo>
                    <a:pt x="231" y="161"/>
                  </a:lnTo>
                  <a:lnTo>
                    <a:pt x="205" y="181"/>
                  </a:lnTo>
                  <a:lnTo>
                    <a:pt x="178" y="198"/>
                  </a:lnTo>
                  <a:lnTo>
                    <a:pt x="150" y="215"/>
                  </a:lnTo>
                  <a:lnTo>
                    <a:pt x="122" y="229"/>
                  </a:lnTo>
                  <a:lnTo>
                    <a:pt x="92" y="243"/>
                  </a:lnTo>
                  <a:lnTo>
                    <a:pt x="64" y="256"/>
                  </a:lnTo>
                  <a:lnTo>
                    <a:pt x="33" y="267"/>
                  </a:lnTo>
                  <a:lnTo>
                    <a:pt x="3" y="276"/>
                  </a:lnTo>
                  <a:lnTo>
                    <a:pt x="3" y="276"/>
                  </a:lnTo>
                  <a:lnTo>
                    <a:pt x="2" y="273"/>
                  </a:lnTo>
                  <a:lnTo>
                    <a:pt x="0" y="270"/>
                  </a:lnTo>
                  <a:lnTo>
                    <a:pt x="0" y="264"/>
                  </a:lnTo>
                  <a:lnTo>
                    <a:pt x="0" y="264"/>
                  </a:lnTo>
                  <a:lnTo>
                    <a:pt x="0" y="172"/>
                  </a:lnTo>
                  <a:lnTo>
                    <a:pt x="0" y="172"/>
                  </a:lnTo>
                  <a:lnTo>
                    <a:pt x="0" y="165"/>
                  </a:lnTo>
                  <a:lnTo>
                    <a:pt x="3" y="162"/>
                  </a:lnTo>
                  <a:lnTo>
                    <a:pt x="7" y="159"/>
                  </a:lnTo>
                  <a:lnTo>
                    <a:pt x="11" y="157"/>
                  </a:lnTo>
                  <a:lnTo>
                    <a:pt x="11" y="157"/>
                  </a:lnTo>
                  <a:lnTo>
                    <a:pt x="46" y="145"/>
                  </a:lnTo>
                  <a:lnTo>
                    <a:pt x="78" y="132"/>
                  </a:lnTo>
                  <a:lnTo>
                    <a:pt x="111" y="118"/>
                  </a:lnTo>
                  <a:lnTo>
                    <a:pt x="144" y="103"/>
                  </a:lnTo>
                  <a:lnTo>
                    <a:pt x="175" y="86"/>
                  </a:lnTo>
                  <a:lnTo>
                    <a:pt x="205" y="68"/>
                  </a:lnTo>
                  <a:lnTo>
                    <a:pt x="236" y="50"/>
                  </a:lnTo>
                  <a:lnTo>
                    <a:pt x="266" y="29"/>
                  </a:lnTo>
                  <a:lnTo>
                    <a:pt x="266" y="29"/>
                  </a:lnTo>
                  <a:lnTo>
                    <a:pt x="296" y="4"/>
                  </a:lnTo>
                  <a:lnTo>
                    <a:pt x="296" y="4"/>
                  </a:lnTo>
                  <a:lnTo>
                    <a:pt x="302" y="1"/>
                  </a:lnTo>
                  <a:lnTo>
                    <a:pt x="308" y="0"/>
                  </a:lnTo>
                  <a:lnTo>
                    <a:pt x="308" y="0"/>
                  </a:lnTo>
                  <a:lnTo>
                    <a:pt x="339" y="0"/>
                  </a:lnTo>
                  <a:lnTo>
                    <a:pt x="339" y="0"/>
                  </a:lnTo>
                  <a:lnTo>
                    <a:pt x="344" y="0"/>
                  </a:lnTo>
                  <a:lnTo>
                    <a:pt x="346" y="1"/>
                  </a:lnTo>
                  <a:lnTo>
                    <a:pt x="347" y="4"/>
                  </a:lnTo>
                  <a:lnTo>
                    <a:pt x="347" y="7"/>
                  </a:lnTo>
                  <a:lnTo>
                    <a:pt x="347" y="7"/>
                  </a:lnTo>
                  <a:lnTo>
                    <a:pt x="347" y="18"/>
                  </a:lnTo>
                  <a:lnTo>
                    <a:pt x="347" y="18"/>
                  </a:lnTo>
                  <a:lnTo>
                    <a:pt x="347" y="1003"/>
                  </a:lnTo>
                  <a:lnTo>
                    <a:pt x="347" y="1003"/>
                  </a:lnTo>
                  <a:lnTo>
                    <a:pt x="347" y="1012"/>
                  </a:lnTo>
                  <a:lnTo>
                    <a:pt x="346" y="1017"/>
                  </a:lnTo>
                  <a:lnTo>
                    <a:pt x="344" y="1018"/>
                  </a:lnTo>
                  <a:lnTo>
                    <a:pt x="342" y="1020"/>
                  </a:lnTo>
                  <a:lnTo>
                    <a:pt x="339" y="1020"/>
                  </a:lnTo>
                  <a:lnTo>
                    <a:pt x="328" y="1020"/>
                  </a:lnTo>
                  <a:lnTo>
                    <a:pt x="328" y="1020"/>
                  </a:lnTo>
                  <a:lnTo>
                    <a:pt x="242" y="1020"/>
                  </a:lnTo>
                  <a:lnTo>
                    <a:pt x="242" y="1020"/>
                  </a:lnTo>
                  <a:lnTo>
                    <a:pt x="236" y="1020"/>
                  </a:lnTo>
                  <a:lnTo>
                    <a:pt x="233" y="1018"/>
                  </a:lnTo>
                  <a:lnTo>
                    <a:pt x="231" y="1015"/>
                  </a:lnTo>
                  <a:lnTo>
                    <a:pt x="231" y="1011"/>
                  </a:lnTo>
                  <a:lnTo>
                    <a:pt x="231" y="1011"/>
                  </a:lnTo>
                  <a:lnTo>
                    <a:pt x="231" y="1000"/>
                  </a:lnTo>
                  <a:lnTo>
                    <a:pt x="231" y="1000"/>
                  </a:lnTo>
                  <a:lnTo>
                    <a:pt x="231" y="181"/>
                  </a:lnTo>
                  <a:lnTo>
                    <a:pt x="231" y="181"/>
                  </a:lnTo>
                  <a:lnTo>
                    <a:pt x="231" y="161"/>
                  </a:lnTo>
                  <a:lnTo>
                    <a:pt x="231" y="161"/>
                  </a:lnTo>
                  <a:close/>
                </a:path>
              </a:pathLst>
            </a:custGeom>
            <a:solidFill>
              <a:schemeClr val="accent3">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IN" sz="1765">
                <a:solidFill>
                  <a:srgbClr val="000000"/>
                </a:solidFill>
              </a:endParaRPr>
            </a:p>
          </p:txBody>
        </p:sp>
      </p:grpSp>
    </p:spTree>
    <p:extLst>
      <p:ext uri="{BB962C8B-B14F-4D97-AF65-F5344CB8AC3E}">
        <p14:creationId xmlns:p14="http://schemas.microsoft.com/office/powerpoint/2010/main" val="129987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par>
                          <p:cTn id="31" fill="hold">
                            <p:stCondLst>
                              <p:cond delay="2500"/>
                            </p:stCondLst>
                            <p:childTnLst>
                              <p:par>
                                <p:cTn id="32" presetID="47" presetClass="entr" presetSubtype="0"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 calcmode="lin" valueType="num">
                                      <p:cBhvr>
                                        <p:cTn id="35" dur="500" fill="hold"/>
                                        <p:tgtEl>
                                          <p:spTgt spid="65"/>
                                        </p:tgtEl>
                                        <p:attrNameLst>
                                          <p:attrName>ppt_x</p:attrName>
                                        </p:attrNameLst>
                                      </p:cBhvr>
                                      <p:tavLst>
                                        <p:tav tm="0">
                                          <p:val>
                                            <p:strVal val="#ppt_x"/>
                                          </p:val>
                                        </p:tav>
                                        <p:tav tm="100000">
                                          <p:val>
                                            <p:strVal val="#ppt_x"/>
                                          </p:val>
                                        </p:tav>
                                      </p:tavLst>
                                    </p:anim>
                                    <p:anim calcmode="lin" valueType="num">
                                      <p:cBhvr>
                                        <p:cTn id="36" dur="500" fill="hold"/>
                                        <p:tgtEl>
                                          <p:spTgt spid="6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16" presetClass="entr" presetSubtype="42"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outHorizontal)">
                                      <p:cBhvr>
                                        <p:cTn id="40" dur="1000"/>
                                        <p:tgtEl>
                                          <p:spTgt spid="1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1000"/>
                                        <p:tgtEl>
                                          <p:spTgt spid="4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1500"/>
                            </p:stCondLst>
                            <p:childTnLst>
                              <p:par>
                                <p:cTn id="55" presetID="47" presetClass="entr" presetSubtype="0"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anim calcmode="lin" valueType="num">
                                      <p:cBhvr>
                                        <p:cTn id="58" dur="500" fill="hold"/>
                                        <p:tgtEl>
                                          <p:spTgt spid="66"/>
                                        </p:tgtEl>
                                        <p:attrNameLst>
                                          <p:attrName>ppt_x</p:attrName>
                                        </p:attrNameLst>
                                      </p:cBhvr>
                                      <p:tavLst>
                                        <p:tav tm="0">
                                          <p:val>
                                            <p:strVal val="#ppt_x"/>
                                          </p:val>
                                        </p:tav>
                                        <p:tav tm="100000">
                                          <p:val>
                                            <p:strVal val="#ppt_x"/>
                                          </p:val>
                                        </p:tav>
                                      </p:tavLst>
                                    </p:anim>
                                    <p:anim calcmode="lin" valueType="num">
                                      <p:cBhvr>
                                        <p:cTn id="59" dur="500" fill="hold"/>
                                        <p:tgtEl>
                                          <p:spTgt spid="6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2500"/>
                            </p:stCondLst>
                            <p:childTnLst>
                              <p:par>
                                <p:cTn id="65" presetID="16" presetClass="entr" presetSubtype="42"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Horizontal)">
                                      <p:cBhvr>
                                        <p:cTn id="67" dur="1000"/>
                                        <p:tgtEl>
                                          <p:spTgt spid="55"/>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animBg="1"/>
      <p:bldP spid="31" grpId="0" animBg="1"/>
      <p:bldP spid="32" grpId="0" animBg="1"/>
      <p:bldP spid="5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Apache Storm: What is it?</a:t>
            </a:r>
          </a:p>
        </p:txBody>
      </p:sp>
      <p:sp>
        <p:nvSpPr>
          <p:cNvPr id="3" name="Slide Number Placeholder 2"/>
          <p:cNvSpPr>
            <a:spLocks noGrp="1"/>
          </p:cNvSpPr>
          <p:nvPr>
            <p:ph type="sldNum" sz="quarter" idx="11"/>
          </p:nvPr>
        </p:nvSpPr>
        <p:spPr/>
        <p:txBody>
          <a:bodyPr/>
          <a:lstStyle/>
          <a:p>
            <a:fld id="{F8A0AC42-AA1D-4944-8D96-660DE70C7E1B}" type="slidenum">
              <a:rPr lang="en-IN"/>
              <a:pPr/>
              <a:t>70</a:t>
            </a:fld>
            <a:endParaRPr lang="en-IN" dirty="0"/>
          </a:p>
        </p:txBody>
      </p:sp>
      <p:grpSp>
        <p:nvGrpSpPr>
          <p:cNvPr id="13" name="Group 12"/>
          <p:cNvGrpSpPr/>
          <p:nvPr/>
        </p:nvGrpSpPr>
        <p:grpSpPr>
          <a:xfrm>
            <a:off x="4285045" y="1964814"/>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Easy to program</a:t>
              </a:r>
            </a:p>
            <a:p>
              <a:pPr marL="0" lvl="1" defTabSz="913770" fontAlgn="base">
                <a:spcBef>
                  <a:spcPts val="196"/>
                </a:spcBef>
                <a:spcAft>
                  <a:spcPts val="196"/>
                </a:spcAft>
                <a:buClr>
                  <a:srgbClr val="68217A">
                    <a:lumMod val="50000"/>
                  </a:srgbClr>
                </a:buClr>
                <a:tabLst>
                  <a:tab pos="645523" algn="l"/>
                </a:tabLst>
              </a:pPr>
              <a:r>
                <a:rPr lang="en-US" sz="1765" dirty="0">
                  <a:solidFill>
                    <a:srgbClr val="505050"/>
                  </a:solidFill>
                  <a:ea typeface="Segoe UI" pitchFamily="34" charset="0"/>
                  <a:cs typeface="Segoe UI" pitchFamily="34" charset="0"/>
                </a:rPr>
                <a:t> Hides complexity of distributing computing</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285045" y="4607174"/>
            <a:ext cx="3659262" cy="1264377"/>
            <a:chOff x="465139" y="2736625"/>
            <a:chExt cx="3732638" cy="1289730"/>
          </a:xfrm>
        </p:grpSpPr>
        <p:grpSp>
          <p:nvGrpSpPr>
            <p:cNvPr id="187" name="Group 186"/>
            <p:cNvGrpSpPr/>
            <p:nvPr/>
          </p:nvGrpSpPr>
          <p:grpSpPr>
            <a:xfrm>
              <a:off x="520342" y="3037947"/>
              <a:ext cx="726712" cy="687086"/>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a:solidFill>
                    <a:srgbClr val="FFFFFF"/>
                  </a:solidFill>
                </a:endParaRPr>
              </a:p>
            </p:txBody>
          </p:sp>
        </p:grpSp>
        <p:sp>
          <p:nvSpPr>
            <p:cNvPr id="68" name="TextBox 67"/>
            <p:cNvSpPr txBox="1"/>
            <p:nvPr/>
          </p:nvSpPr>
          <p:spPr>
            <a:xfrm>
              <a:off x="465139" y="2736625"/>
              <a:ext cx="3732638"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Fault Tolerant</a:t>
              </a:r>
            </a:p>
            <a:p>
              <a:pPr marL="0" lvl="1" defTabSz="913770" fontAlgn="base">
                <a:spcBef>
                  <a:spcPts val="196"/>
                </a:spcBef>
                <a:spcAft>
                  <a:spcPts val="196"/>
                </a:spcAft>
                <a:buClr>
                  <a:srgbClr val="68217A">
                    <a:lumMod val="50000"/>
                  </a:srgbClr>
                </a:buClr>
                <a:tabLst>
                  <a:tab pos="645523" algn="l"/>
                </a:tabLst>
              </a:pPr>
              <a:r>
                <a:rPr lang="en-US" sz="1765" dirty="0">
                  <a:solidFill>
                    <a:srgbClr val="505050"/>
                  </a:solidFill>
                  <a:ea typeface="Segoe UI" pitchFamily="34" charset="0"/>
                  <a:cs typeface="Segoe UI" pitchFamily="34" charset="0"/>
                </a:rPr>
                <a:t>Resilient to node and software failure</a:t>
              </a:r>
            </a:p>
          </p:txBody>
        </p:sp>
        <p:cxnSp>
          <p:nvCxnSpPr>
            <p:cNvPr id="79" name="Straight Connector 78"/>
            <p:cNvCxnSpPr/>
            <p:nvPr/>
          </p:nvCxnSpPr>
          <p:spPr>
            <a:xfrm>
              <a:off x="131603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8114094" y="1964814"/>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Fast</a:t>
              </a:r>
            </a:p>
            <a:p>
              <a:pPr marL="0" lvl="1" defTabSz="913770" fontAlgn="base">
                <a:spcBef>
                  <a:spcPts val="196"/>
                </a:spcBef>
                <a:spcAft>
                  <a:spcPts val="196"/>
                </a:spcAft>
                <a:buClr>
                  <a:srgbClr val="68217A">
                    <a:lumMod val="50000"/>
                  </a:srgbClr>
                </a:buClr>
                <a:tabLst>
                  <a:tab pos="645523" algn="l"/>
                </a:tabLst>
              </a:pPr>
              <a:r>
                <a:rPr lang="en-US" sz="1765" dirty="0">
                  <a:solidFill>
                    <a:srgbClr val="505050"/>
                  </a:solidFill>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4607174"/>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Scalable</a:t>
              </a:r>
            </a:p>
            <a:p>
              <a:pPr marL="0" lvl="1" defTabSz="913770" fontAlgn="base">
                <a:spcBef>
                  <a:spcPts val="196"/>
                </a:spcBef>
                <a:spcAft>
                  <a:spcPts val="196"/>
                </a:spcAft>
                <a:buClr>
                  <a:srgbClr val="68217A">
                    <a:lumMod val="50000"/>
                  </a:srgbClr>
                </a:buClr>
                <a:tabLst>
                  <a:tab pos="645523" algn="l"/>
                </a:tabLst>
              </a:pPr>
              <a:r>
                <a:rPr lang="en-US" sz="1765" dirty="0">
                  <a:solidFill>
                    <a:srgbClr val="505050"/>
                  </a:solidFill>
                  <a:ea typeface="Segoe UI" pitchFamily="34" charset="0"/>
                  <a:cs typeface="Segoe UI" pitchFamily="34" charset="0"/>
                </a:rPr>
                <a:t>Scale with the nodes of a cluster. </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4644481"/>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353" dirty="0">
                    <a:solidFill>
                      <a:srgbClr val="505050"/>
                    </a:solidFill>
                    <a:latin typeface="Segoe UI Semibold" panose="020B0702040204020203" pitchFamily="34" charset="0"/>
                    <a:ea typeface="Segoe UI" pitchFamily="34" charset="0"/>
                    <a:cs typeface="Segoe UI Semibold" panose="020B0702040204020203" pitchFamily="34" charset="0"/>
                  </a:rPr>
                  <a:t>Reliable</a:t>
                </a:r>
              </a:p>
              <a:p>
                <a:pPr marL="0" lvl="1" defTabSz="913770" fontAlgn="base">
                  <a:spcBef>
                    <a:spcPts val="196"/>
                  </a:spcBef>
                  <a:spcAft>
                    <a:spcPts val="196"/>
                  </a:spcAft>
                  <a:buClr>
                    <a:srgbClr val="68217A">
                      <a:lumMod val="50000"/>
                    </a:srgbClr>
                  </a:buClr>
                  <a:tabLst>
                    <a:tab pos="645523" algn="l"/>
                  </a:tabLst>
                </a:pPr>
                <a:r>
                  <a:rPr lang="en-US" sz="1765" dirty="0">
                    <a:solidFill>
                      <a:srgbClr val="505050"/>
                    </a:solidFill>
                    <a:ea typeface="Segoe UI" pitchFamily="34" charset="0"/>
                    <a:cs typeface="Segoe UI" pitchFamily="34" charset="0"/>
                  </a:rPr>
                  <a:t>Guaranteed at least-once semantics</a:t>
                </a:r>
              </a:p>
            </p:txBody>
          </p:sp>
          <p:pic>
            <p:nvPicPr>
              <p:cNvPr id="4" name="Picture 3"/>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8295848" y="3897270"/>
                <a:ext cx="778338" cy="812626"/>
              </a:xfrm>
              <a:prstGeom prst="rect">
                <a:avLst/>
              </a:prstGeom>
            </p:spPr>
          </p:pic>
        </p:grpSp>
      </p:grpSp>
      <p:grpSp>
        <p:nvGrpSpPr>
          <p:cNvPr id="10" name="Group 9"/>
          <p:cNvGrpSpPr/>
          <p:nvPr/>
        </p:nvGrpSpPr>
        <p:grpSpPr>
          <a:xfrm>
            <a:off x="268926" y="1964814"/>
            <a:ext cx="4721073" cy="1264377"/>
            <a:chOff x="136743" y="2225803"/>
            <a:chExt cx="5361954" cy="1289730"/>
          </a:xfrm>
        </p:grpSpPr>
        <p:grpSp>
          <p:nvGrpSpPr>
            <p:cNvPr id="15" name="Group 14"/>
            <p:cNvGrpSpPr/>
            <p:nvPr/>
          </p:nvGrpSpPr>
          <p:grpSpPr>
            <a:xfrm>
              <a:off x="465138" y="2225803"/>
              <a:ext cx="5033559" cy="1289730"/>
              <a:chOff x="465138" y="1293814"/>
              <a:chExt cx="5033559" cy="1289730"/>
            </a:xfrm>
          </p:grpSpPr>
          <p:sp>
            <p:nvSpPr>
              <p:cNvPr id="38" name="TextBox 37"/>
              <p:cNvSpPr txBox="1"/>
              <p:nvPr/>
            </p:nvSpPr>
            <p:spPr>
              <a:xfrm>
                <a:off x="465138" y="1293814"/>
                <a:ext cx="5033559" cy="1289730"/>
              </a:xfrm>
              <a:prstGeom prst="rect">
                <a:avLst/>
              </a:prstGeom>
              <a:noFill/>
              <a:ln w="3175">
                <a:noFill/>
              </a:ln>
            </p:spPr>
            <p:txBody>
              <a:bodyPr wrap="square" lIns="986067" tIns="44821" rIns="89642" bIns="44821" rtlCol="0" anchor="ctr">
                <a:noAutofit/>
              </a:bodyPr>
              <a:lstStyle/>
              <a:p>
                <a:pPr marL="0" lvl="1" defTabSz="913770" fontAlgn="base">
                  <a:spcBef>
                    <a:spcPts val="588"/>
                  </a:spcBef>
                  <a:buClr>
                    <a:srgbClr val="68217A">
                      <a:lumMod val="50000"/>
                    </a:srgbClr>
                  </a:buClr>
                  <a:tabLst>
                    <a:tab pos="645523" algn="l"/>
                  </a:tabLst>
                </a:pPr>
                <a:r>
                  <a:rPr lang="en-IN" sz="2000" b="1" dirty="0">
                    <a:solidFill>
                      <a:srgbClr val="505050"/>
                    </a:solidFill>
                    <a:latin typeface="Segoe UI Semibold" panose="020B0702040204020203" pitchFamily="34" charset="0"/>
                    <a:ea typeface="Segoe UI" pitchFamily="34" charset="0"/>
                    <a:cs typeface="Segoe UI Semibold" panose="020B0702040204020203" pitchFamily="34" charset="0"/>
                  </a:rPr>
                  <a:t>Use cases:</a:t>
                </a:r>
              </a:p>
              <a:p>
                <a:pPr marL="0" lvl="1" defTabSz="913770" fontAlgn="base">
                  <a:spcBef>
                    <a:spcPts val="588"/>
                  </a:spcBef>
                  <a:buClr>
                    <a:srgbClr val="68217A">
                      <a:lumMod val="50000"/>
                    </a:srgbClr>
                  </a:buClr>
                  <a:tabLst>
                    <a:tab pos="645523" algn="l"/>
                  </a:tabLst>
                </a:pPr>
                <a:r>
                  <a:rPr lang="en-IN" sz="1765" dirty="0">
                    <a:solidFill>
                      <a:srgbClr val="505050"/>
                    </a:solidFill>
                    <a:ea typeface="Segoe UI" pitchFamily="34" charset="0"/>
                    <a:cs typeface="Segoe UI" pitchFamily="34" charset="0"/>
                  </a:rPr>
                  <a:t>Streaming data analysis</a:t>
                </a:r>
              </a:p>
              <a:p>
                <a:pPr marL="0" lvl="1" defTabSz="913770" fontAlgn="base">
                  <a:spcBef>
                    <a:spcPts val="588"/>
                  </a:spcBef>
                  <a:buClr>
                    <a:srgbClr val="68217A">
                      <a:lumMod val="50000"/>
                    </a:srgbClr>
                  </a:buClr>
                  <a:tabLst>
                    <a:tab pos="645523" algn="l"/>
                  </a:tabLst>
                </a:pPr>
                <a:r>
                  <a:rPr lang="en-IN" sz="1765" dirty="0">
                    <a:solidFill>
                      <a:srgbClr val="505050"/>
                    </a:solidFill>
                    <a:ea typeface="Segoe UI" pitchFamily="34" charset="0"/>
                    <a:cs typeface="Segoe UI" pitchFamily="34" charset="0"/>
                  </a:rPr>
                  <a:t>Distributed RPC</a:t>
                </a:r>
              </a:p>
              <a:p>
                <a:pPr marL="0" lvl="1" defTabSz="913770" fontAlgn="base">
                  <a:spcBef>
                    <a:spcPts val="588"/>
                  </a:spcBef>
                  <a:buClr>
                    <a:srgbClr val="68217A">
                      <a:lumMod val="50000"/>
                    </a:srgbClr>
                  </a:buClr>
                  <a:tabLst>
                    <a:tab pos="645523" algn="l"/>
                  </a:tabLst>
                </a:pPr>
                <a:r>
                  <a:rPr lang="en-IN" sz="1765" dirty="0">
                    <a:solidFill>
                      <a:srgbClr val="505050"/>
                    </a:solidFill>
                    <a:ea typeface="Segoe UI" pitchFamily="34" charset="0"/>
                    <a:cs typeface="Segoe UI" pitchFamily="34" charset="0"/>
                  </a:rPr>
                  <a:t>Continuous Computation</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36743" y="2442186"/>
              <a:ext cx="1235309" cy="988247"/>
              <a:chOff x="1287757" y="5441066"/>
              <a:chExt cx="1235309" cy="988247"/>
            </a:xfrm>
          </p:grpSpPr>
          <p:pic>
            <p:nvPicPr>
              <p:cNvPr id="6" name="Picture 5"/>
              <p:cNvPicPr>
                <a:picLocks noChangeAspect="1"/>
              </p:cNvPicPr>
              <p:nvPr/>
            </p:nvPicPr>
            <p:blipFill>
              <a:blip r:embed="rId3">
                <a:clrChange>
                  <a:clrFrom>
                    <a:srgbClr val="F2F2F2"/>
                  </a:clrFrom>
                  <a:clrTo>
                    <a:srgbClr val="F2F2F2">
                      <a:alpha val="0"/>
                    </a:srgbClr>
                  </a:clrTo>
                </a:clrChange>
                <a:duotone>
                  <a:schemeClr val="accent3">
                    <a:shade val="45000"/>
                    <a:satMod val="135000"/>
                  </a:schemeClr>
                  <a:prstClr val="white"/>
                </a:duotone>
              </a:blip>
              <a:stretch>
                <a:fillRect/>
              </a:stretch>
            </p:blipFill>
            <p:spPr>
              <a:xfrm>
                <a:off x="1287757" y="5441066"/>
                <a:ext cx="1235309" cy="988247"/>
              </a:xfrm>
              <a:prstGeom prst="rect">
                <a:avLst/>
              </a:prstGeom>
            </p:spPr>
          </p:pic>
          <p:grpSp>
            <p:nvGrpSpPr>
              <p:cNvPr id="8" name="Group 7"/>
              <p:cNvGrpSpPr/>
              <p:nvPr/>
            </p:nvGrpSpPr>
            <p:grpSpPr>
              <a:xfrm>
                <a:off x="2096309" y="5904915"/>
                <a:ext cx="235149" cy="269566"/>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US" sz="1372" dirty="0">
                    <a:solidFill>
                      <a:srgbClr val="505050"/>
                    </a:solidFill>
                    <a:ea typeface="Segoe UI" pitchFamily="34" charset="0"/>
                    <a:cs typeface="Segoe UI" pitchFamily="34" charset="0"/>
                  </a:endParaRPr>
                </a:p>
              </p:txBody>
            </p:sp>
          </p:grpSp>
          <p:grpSp>
            <p:nvGrpSpPr>
              <p:cNvPr id="51" name="Group 50"/>
              <p:cNvGrpSpPr/>
              <p:nvPr/>
            </p:nvGrpSpPr>
            <p:grpSpPr>
              <a:xfrm>
                <a:off x="1670262" y="5529945"/>
                <a:ext cx="235149" cy="269566"/>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US" sz="1372" dirty="0">
                    <a:solidFill>
                      <a:srgbClr val="505050"/>
                    </a:solidFill>
                    <a:ea typeface="Segoe UI" pitchFamily="34" charset="0"/>
                    <a:cs typeface="Segoe UI" pitchFamily="34" charset="0"/>
                  </a:endParaRPr>
                </a:p>
              </p:txBody>
            </p:sp>
          </p:grpSp>
          <p:grpSp>
            <p:nvGrpSpPr>
              <p:cNvPr id="54" name="Group 53"/>
              <p:cNvGrpSpPr/>
              <p:nvPr/>
            </p:nvGrpSpPr>
            <p:grpSpPr>
              <a:xfrm>
                <a:off x="1935481" y="5466213"/>
                <a:ext cx="235149" cy="269566"/>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US" sz="1372" dirty="0">
                    <a:solidFill>
                      <a:srgbClr val="505050"/>
                    </a:solidFill>
                    <a:ea typeface="Segoe UI" pitchFamily="34" charset="0"/>
                    <a:cs typeface="Segoe UI" pitchFamily="34" charset="0"/>
                  </a:endParaRPr>
                </a:p>
              </p:txBody>
            </p:sp>
          </p:grpSp>
          <p:grpSp>
            <p:nvGrpSpPr>
              <p:cNvPr id="57" name="Group 56"/>
              <p:cNvGrpSpPr/>
              <p:nvPr/>
            </p:nvGrpSpPr>
            <p:grpSpPr>
              <a:xfrm>
                <a:off x="2111698" y="5618875"/>
                <a:ext cx="235149" cy="269566"/>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US" sz="1372" dirty="0">
                    <a:solidFill>
                      <a:srgbClr val="505050"/>
                    </a:solidFill>
                    <a:ea typeface="Segoe UI" pitchFamily="34" charset="0"/>
                    <a:cs typeface="Segoe UI" pitchFamily="34" charset="0"/>
                  </a:endParaRPr>
                </a:p>
              </p:txBody>
            </p:sp>
          </p:grpSp>
        </p:grpSp>
      </p:grpSp>
      <p:pic>
        <p:nvPicPr>
          <p:cNvPr id="27650" name="Picture 2" descr="http://www.ajboggs.com/wp-content/uploads/2012/05/apach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370" y="3573307"/>
            <a:ext cx="1307465" cy="72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9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198335" y="1269455"/>
            <a:ext cx="1769294" cy="5074482"/>
            <a:chOff x="6322624" y="1294414"/>
            <a:chExt cx="1804772" cy="5176236"/>
          </a:xfrm>
        </p:grpSpPr>
        <p:sp>
          <p:nvSpPr>
            <p:cNvPr id="143" name="Rectangle 142"/>
            <p:cNvSpPr/>
            <p:nvPr/>
          </p:nvSpPr>
          <p:spPr bwMode="auto">
            <a:xfrm>
              <a:off x="6326028" y="2020446"/>
              <a:ext cx="1801368" cy="445020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22624"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Transformation</a:t>
              </a:r>
            </a:p>
          </p:txBody>
        </p:sp>
      </p:grpSp>
      <p:grpSp>
        <p:nvGrpSpPr>
          <p:cNvPr id="237" name="Group 236"/>
          <p:cNvGrpSpPr/>
          <p:nvPr/>
        </p:nvGrpSpPr>
        <p:grpSpPr>
          <a:xfrm>
            <a:off x="2367488" y="1269455"/>
            <a:ext cx="1769294" cy="5074482"/>
            <a:chOff x="2414961" y="1294414"/>
            <a:chExt cx="1804772" cy="5176236"/>
          </a:xfrm>
        </p:grpSpPr>
        <p:sp>
          <p:nvSpPr>
            <p:cNvPr id="141" name="Rectangle 140"/>
            <p:cNvSpPr/>
            <p:nvPr/>
          </p:nvSpPr>
          <p:spPr bwMode="auto">
            <a:xfrm>
              <a:off x="2418365" y="2020446"/>
              <a:ext cx="1801368" cy="44502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414961"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Collection</a:t>
              </a:r>
            </a:p>
          </p:txBody>
        </p:sp>
      </p:grpSp>
      <p:grpSp>
        <p:nvGrpSpPr>
          <p:cNvPr id="241" name="Group 240"/>
          <p:cNvGrpSpPr/>
          <p:nvPr/>
        </p:nvGrpSpPr>
        <p:grpSpPr>
          <a:xfrm>
            <a:off x="9978644" y="1269455"/>
            <a:ext cx="1769294" cy="5073237"/>
            <a:chOff x="10178736" y="1294414"/>
            <a:chExt cx="1804772" cy="5174966"/>
          </a:xfrm>
        </p:grpSpPr>
        <p:sp>
          <p:nvSpPr>
            <p:cNvPr id="145" name="Rectangle 144"/>
            <p:cNvSpPr/>
            <p:nvPr/>
          </p:nvSpPr>
          <p:spPr bwMode="auto">
            <a:xfrm>
              <a:off x="10182140" y="2019176"/>
              <a:ext cx="1801368" cy="44502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178736"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Presentation and action</a:t>
              </a:r>
            </a:p>
          </p:txBody>
        </p:sp>
      </p:grpSp>
      <p:sp>
        <p:nvSpPr>
          <p:cNvPr id="134" name="Right Arrow 133"/>
          <p:cNvSpPr/>
          <p:nvPr/>
        </p:nvSpPr>
        <p:spPr bwMode="auto">
          <a:xfrm>
            <a:off x="9733103" y="1493498"/>
            <a:ext cx="378737" cy="268851"/>
          </a:xfrm>
          <a:prstGeom prst="rightArrow">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238" name="Group 237"/>
          <p:cNvGrpSpPr/>
          <p:nvPr/>
        </p:nvGrpSpPr>
        <p:grpSpPr>
          <a:xfrm>
            <a:off x="4277327" y="1269455"/>
            <a:ext cx="1769294" cy="5074482"/>
            <a:chOff x="4363096" y="1294414"/>
            <a:chExt cx="1804772" cy="5176236"/>
          </a:xfrm>
        </p:grpSpPr>
        <p:sp>
          <p:nvSpPr>
            <p:cNvPr id="142" name="Rectangle 141"/>
            <p:cNvSpPr/>
            <p:nvPr/>
          </p:nvSpPr>
          <p:spPr bwMode="auto">
            <a:xfrm>
              <a:off x="4366500" y="2020446"/>
              <a:ext cx="1801368" cy="44502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6" name="Rectangle 135"/>
            <p:cNvSpPr/>
            <p:nvPr/>
          </p:nvSpPr>
          <p:spPr bwMode="auto">
            <a:xfrm>
              <a:off x="4363096"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Event Queuing System</a:t>
              </a:r>
            </a:p>
          </p:txBody>
        </p:sp>
      </p:grpSp>
      <p:grpSp>
        <p:nvGrpSpPr>
          <p:cNvPr id="240" name="Group 239"/>
          <p:cNvGrpSpPr/>
          <p:nvPr/>
        </p:nvGrpSpPr>
        <p:grpSpPr>
          <a:xfrm>
            <a:off x="8097005" y="1269455"/>
            <a:ext cx="1769294" cy="5073237"/>
            <a:chOff x="8259366" y="1294414"/>
            <a:chExt cx="1804772" cy="5174966"/>
          </a:xfrm>
        </p:grpSpPr>
        <p:sp>
          <p:nvSpPr>
            <p:cNvPr id="144" name="Rectangle 143"/>
            <p:cNvSpPr/>
            <p:nvPr/>
          </p:nvSpPr>
          <p:spPr bwMode="auto">
            <a:xfrm>
              <a:off x="8262770" y="2019176"/>
              <a:ext cx="1801368" cy="44502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259366"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Long-term storage</a:t>
              </a:r>
            </a:p>
          </p:txBody>
        </p:sp>
      </p:grpSp>
      <p:sp>
        <p:nvSpPr>
          <p:cNvPr id="137" name="Right Arrow 136"/>
          <p:cNvSpPr/>
          <p:nvPr/>
        </p:nvSpPr>
        <p:spPr bwMode="auto">
          <a:xfrm>
            <a:off x="4003587" y="1493498"/>
            <a:ext cx="406937" cy="268851"/>
          </a:xfrm>
          <a:prstGeom prst="rightArrow">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Apache Storm and Event Hubs</a:t>
            </a:r>
          </a:p>
        </p:txBody>
      </p:sp>
      <p:sp>
        <p:nvSpPr>
          <p:cNvPr id="133" name="Left-Right Arrow 132"/>
          <p:cNvSpPr/>
          <p:nvPr/>
        </p:nvSpPr>
        <p:spPr bwMode="auto">
          <a:xfrm>
            <a:off x="7823264" y="1493498"/>
            <a:ext cx="406937" cy="268851"/>
          </a:xfrm>
          <a:prstGeom prst="leftRightArrow">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6" name="Freeform 145"/>
          <p:cNvSpPr/>
          <p:nvPr/>
        </p:nvSpPr>
        <p:spPr bwMode="auto">
          <a:xfrm>
            <a:off x="2369074" y="1656499"/>
            <a:ext cx="7280630" cy="4753097"/>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bg1">
              <a:alpha val="76000"/>
            </a:scheme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dirty="0" err="1">
              <a:solidFill>
                <a:srgbClr val="505050"/>
              </a:solidFill>
              <a:ea typeface="Segoe UI" pitchFamily="34" charset="0"/>
              <a:cs typeface="Segoe UI" pitchFamily="34" charset="0"/>
            </a:endParaRPr>
          </a:p>
        </p:txBody>
      </p:sp>
      <p:grpSp>
        <p:nvGrpSpPr>
          <p:cNvPr id="233" name="Group 232"/>
          <p:cNvGrpSpPr/>
          <p:nvPr/>
        </p:nvGrpSpPr>
        <p:grpSpPr>
          <a:xfrm>
            <a:off x="10172839" y="2194299"/>
            <a:ext cx="1452561" cy="3999445"/>
            <a:chOff x="10376825" y="2237803"/>
            <a:chExt cx="1481688" cy="4079642"/>
          </a:xfrm>
        </p:grpSpPr>
        <p:grpSp>
          <p:nvGrpSpPr>
            <p:cNvPr id="23" name="Group 22"/>
            <p:cNvGrpSpPr/>
            <p:nvPr/>
          </p:nvGrpSpPr>
          <p:grpSpPr>
            <a:xfrm>
              <a:off x="10488761" y="3365781"/>
              <a:ext cx="1257816" cy="664891"/>
              <a:chOff x="10572234" y="3133565"/>
              <a:chExt cx="1257816" cy="664891"/>
            </a:xfrm>
          </p:grpSpPr>
          <p:sp>
            <p:nvSpPr>
              <p:cNvPr id="209" name="Freeform 8"/>
              <p:cNvSpPr>
                <a:spLocks noChangeAspect="1" noEditPoints="1"/>
              </p:cNvSpPr>
              <p:nvPr/>
            </p:nvSpPr>
            <p:spPr bwMode="black">
              <a:xfrm>
                <a:off x="11011316" y="3133565"/>
                <a:ext cx="379652" cy="37955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1"/>
              </a:solidFill>
              <a:ln>
                <a:noFill/>
              </a:ln>
            </p:spPr>
            <p:txBody>
              <a:bodyPr vert="horz" wrap="square" lIns="80664" tIns="40332" rIns="80664" bIns="40332" numCol="1" anchor="t" anchorCtr="0" compatLnSpc="1">
                <a:prstTxWarp prst="textNoShape">
                  <a:avLst/>
                </a:prstTxWarp>
              </a:bodyPr>
              <a:lstStyle/>
              <a:p>
                <a:pPr defTabSz="914367"/>
                <a:endParaRPr lang="en-US" sz="1567" dirty="0">
                  <a:solidFill>
                    <a:srgbClr val="000000"/>
                  </a:solidFill>
                </a:endParaRPr>
              </a:p>
            </p:txBody>
          </p:sp>
          <p:sp>
            <p:nvSpPr>
              <p:cNvPr id="210" name="TextBox 209"/>
              <p:cNvSpPr txBox="1"/>
              <p:nvPr/>
            </p:nvSpPr>
            <p:spPr>
              <a:xfrm>
                <a:off x="10572234" y="3613790"/>
                <a:ext cx="1257816" cy="184666"/>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367">
                  <a:lnSpc>
                    <a:spcPct val="100000"/>
                  </a:lnSpc>
                </a:pPr>
                <a:r>
                  <a:rPr lang="en-US" sz="1176" dirty="0">
                    <a:solidFill>
                      <a:srgbClr val="505050"/>
                    </a:solidFill>
                  </a:rPr>
                  <a:t>Search and query</a:t>
                </a:r>
              </a:p>
            </p:txBody>
          </p:sp>
        </p:grpSp>
        <p:grpSp>
          <p:nvGrpSpPr>
            <p:cNvPr id="25" name="Group 24"/>
            <p:cNvGrpSpPr/>
            <p:nvPr/>
          </p:nvGrpSpPr>
          <p:grpSpPr>
            <a:xfrm>
              <a:off x="10409768" y="4378899"/>
              <a:ext cx="1406373" cy="696278"/>
              <a:chOff x="10452140" y="4322614"/>
              <a:chExt cx="1406373" cy="696278"/>
            </a:xfrm>
          </p:grpSpPr>
          <p:sp>
            <p:nvSpPr>
              <p:cNvPr id="211" name="Freeform 32"/>
              <p:cNvSpPr>
                <a:spLocks noEditPoints="1"/>
              </p:cNvSpPr>
              <p:nvPr/>
            </p:nvSpPr>
            <p:spPr bwMode="auto">
              <a:xfrm>
                <a:off x="10924197" y="4322614"/>
                <a:ext cx="462258" cy="439992"/>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defTabSz="914367"/>
                <a:endParaRPr lang="en-US" sz="1765">
                  <a:solidFill>
                    <a:srgbClr val="000000"/>
                  </a:solidFill>
                </a:endParaRPr>
              </a:p>
            </p:txBody>
          </p:sp>
          <p:sp>
            <p:nvSpPr>
              <p:cNvPr id="212" name="TextBox 211"/>
              <p:cNvSpPr txBox="1"/>
              <p:nvPr/>
            </p:nvSpPr>
            <p:spPr>
              <a:xfrm>
                <a:off x="10452140" y="4834226"/>
                <a:ext cx="1406373" cy="184666"/>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367">
                  <a:lnSpc>
                    <a:spcPct val="100000"/>
                  </a:lnSpc>
                </a:pPr>
                <a:r>
                  <a:rPr lang="en-US" sz="1176" dirty="0">
                    <a:solidFill>
                      <a:srgbClr val="505050"/>
                    </a:solidFill>
                  </a:rPr>
                  <a:t>Data analytics (Excel)</a:t>
                </a:r>
              </a:p>
            </p:txBody>
          </p:sp>
        </p:grpSp>
        <p:grpSp>
          <p:nvGrpSpPr>
            <p:cNvPr id="22" name="Group 21"/>
            <p:cNvGrpSpPr/>
            <p:nvPr/>
          </p:nvGrpSpPr>
          <p:grpSpPr>
            <a:xfrm>
              <a:off x="10547224" y="2237803"/>
              <a:ext cx="1140890" cy="798217"/>
              <a:chOff x="10576605" y="2128300"/>
              <a:chExt cx="1140890" cy="798217"/>
            </a:xfrm>
          </p:grpSpPr>
          <p:sp>
            <p:nvSpPr>
              <p:cNvPr id="213" name="Freeform 27"/>
              <p:cNvSpPr>
                <a:spLocks noChangeAspect="1" noEditPoints="1"/>
              </p:cNvSpPr>
              <p:nvPr/>
            </p:nvSpPr>
            <p:spPr bwMode="black">
              <a:xfrm>
                <a:off x="10866947" y="2128300"/>
                <a:ext cx="560206" cy="36087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89617" tIns="44808" rIns="89617" bIns="44808" numCol="1" anchor="t" anchorCtr="0" compatLnSpc="1">
                <a:prstTxWarp prst="textNoShape">
                  <a:avLst/>
                </a:prstTxWarp>
              </a:bodyPr>
              <a:lstStyle/>
              <a:p>
                <a:pPr defTabSz="914367"/>
                <a:endParaRPr lang="en-US" sz="1765">
                  <a:solidFill>
                    <a:srgbClr val="000000"/>
                  </a:solidFill>
                </a:endParaRPr>
              </a:p>
            </p:txBody>
          </p:sp>
          <p:sp>
            <p:nvSpPr>
              <p:cNvPr id="214" name="TextBox 213"/>
              <p:cNvSpPr txBox="1"/>
              <p:nvPr/>
            </p:nvSpPr>
            <p:spPr>
              <a:xfrm>
                <a:off x="10576605" y="2557185"/>
                <a:ext cx="1140890" cy="36933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367">
                  <a:lnSpc>
                    <a:spcPct val="100000"/>
                  </a:lnSpc>
                </a:pPr>
                <a:r>
                  <a:rPr lang="en-US" sz="1176" dirty="0">
                    <a:solidFill>
                      <a:srgbClr val="505050"/>
                    </a:solidFill>
                  </a:rPr>
                  <a:t>Web/thick client </a:t>
                </a:r>
                <a:br>
                  <a:rPr lang="en-US" sz="1176" dirty="0">
                    <a:solidFill>
                      <a:srgbClr val="505050"/>
                    </a:solidFill>
                  </a:rPr>
                </a:br>
                <a:r>
                  <a:rPr lang="en-US" sz="1176" dirty="0">
                    <a:solidFill>
                      <a:srgbClr val="505050"/>
                    </a:solidFill>
                  </a:rPr>
                  <a:t>dashboards</a:t>
                </a:r>
              </a:p>
            </p:txBody>
          </p:sp>
        </p:grpSp>
        <p:grpSp>
          <p:nvGrpSpPr>
            <p:cNvPr id="31" name="Group 30"/>
            <p:cNvGrpSpPr/>
            <p:nvPr/>
          </p:nvGrpSpPr>
          <p:grpSpPr>
            <a:xfrm>
              <a:off x="10376825" y="5423405"/>
              <a:ext cx="1481688" cy="894040"/>
              <a:chOff x="10376825" y="5423405"/>
              <a:chExt cx="1481688" cy="894040"/>
            </a:xfrm>
          </p:grpSpPr>
          <p:sp>
            <p:nvSpPr>
              <p:cNvPr id="81" name="TextBox 80"/>
              <p:cNvSpPr txBox="1"/>
              <p:nvPr/>
            </p:nvSpPr>
            <p:spPr>
              <a:xfrm>
                <a:off x="10376825" y="6132779"/>
                <a:ext cx="1481688" cy="18466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367">
                  <a:lnSpc>
                    <a:spcPct val="100000"/>
                  </a:lnSpc>
                </a:pPr>
                <a:r>
                  <a:rPr lang="en-US" sz="1176" dirty="0">
                    <a:solidFill>
                      <a:srgbClr val="505050"/>
                    </a:solidFill>
                  </a:rPr>
                  <a:t>Devices to take action</a:t>
                </a:r>
              </a:p>
            </p:txBody>
          </p:sp>
          <p:sp>
            <p:nvSpPr>
              <p:cNvPr id="99" name="TextBox 98"/>
              <p:cNvSpPr txBox="1"/>
              <p:nvPr/>
            </p:nvSpPr>
            <p:spPr>
              <a:xfrm>
                <a:off x="10779884" y="5925525"/>
                <a:ext cx="675570" cy="18466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367">
                  <a:lnSpc>
                    <a:spcPct val="100000"/>
                  </a:lnSpc>
                </a:pPr>
                <a:r>
                  <a:rPr lang="en-US" sz="1176" dirty="0">
                    <a:solidFill>
                      <a:srgbClr val="505050"/>
                    </a:solidFill>
                  </a:rPr>
                  <a:t>Event hub</a:t>
                </a:r>
              </a:p>
            </p:txBody>
          </p:sp>
          <p:grpSp>
            <p:nvGrpSpPr>
              <p:cNvPr id="178" name="Group 177"/>
              <p:cNvGrpSpPr/>
              <p:nvPr/>
            </p:nvGrpSpPr>
            <p:grpSpPr>
              <a:xfrm>
                <a:off x="10863891" y="5423405"/>
                <a:ext cx="507556" cy="422962"/>
                <a:chOff x="10407690" y="6565900"/>
                <a:chExt cx="918249" cy="774700"/>
              </a:xfrm>
              <a:solidFill>
                <a:schemeClr val="accent6"/>
              </a:solidFill>
            </p:grpSpPr>
            <p:grpSp>
              <p:nvGrpSpPr>
                <p:cNvPr id="179" name="Group 178"/>
                <p:cNvGrpSpPr/>
                <p:nvPr/>
              </p:nvGrpSpPr>
              <p:grpSpPr>
                <a:xfrm>
                  <a:off x="10407690" y="6565900"/>
                  <a:ext cx="918249" cy="205801"/>
                  <a:chOff x="10452140" y="6610350"/>
                  <a:chExt cx="918249" cy="205801"/>
                </a:xfrm>
                <a:grpFill/>
              </p:grpSpPr>
              <p:sp>
                <p:nvSpPr>
                  <p:cNvPr id="193" name="Rectangle 192"/>
                  <p:cNvSpPr/>
                  <p:nvPr/>
                </p:nvSpPr>
                <p:spPr bwMode="auto">
                  <a:xfrm>
                    <a:off x="10452140" y="66103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98" name="Rectangle 197"/>
                  <p:cNvSpPr/>
                  <p:nvPr/>
                </p:nvSpPr>
                <p:spPr bwMode="auto">
                  <a:xfrm>
                    <a:off x="10452141" y="6610350"/>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99" name="Rectangle 198"/>
                  <p:cNvSpPr/>
                  <p:nvPr/>
                </p:nvSpPr>
                <p:spPr bwMode="auto">
                  <a:xfrm>
                    <a:off x="11245924" y="6610350"/>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180" name="Group 179"/>
                <p:cNvGrpSpPr/>
                <p:nvPr/>
              </p:nvGrpSpPr>
              <p:grpSpPr>
                <a:xfrm>
                  <a:off x="10407690" y="6739951"/>
                  <a:ext cx="918249" cy="600649"/>
                  <a:chOff x="10407690" y="6739951"/>
                  <a:chExt cx="918249" cy="600649"/>
                </a:xfrm>
                <a:grpFill/>
              </p:grpSpPr>
              <p:grpSp>
                <p:nvGrpSpPr>
                  <p:cNvPr id="182" name="Group 181"/>
                  <p:cNvGrpSpPr/>
                  <p:nvPr/>
                </p:nvGrpSpPr>
                <p:grpSpPr>
                  <a:xfrm>
                    <a:off x="10407690" y="7134799"/>
                    <a:ext cx="918249" cy="205801"/>
                    <a:chOff x="10452140" y="6988749"/>
                    <a:chExt cx="918249" cy="205801"/>
                  </a:xfrm>
                  <a:grpFill/>
                </p:grpSpPr>
                <p:sp>
                  <p:nvSpPr>
                    <p:cNvPr id="190" name="Rectangle 189"/>
                    <p:cNvSpPr/>
                    <p:nvPr/>
                  </p:nvSpPr>
                  <p:spPr bwMode="auto">
                    <a:xfrm>
                      <a:off x="10452140" y="70802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91" name="Rectangle 190"/>
                    <p:cNvSpPr/>
                    <p:nvPr/>
                  </p:nvSpPr>
                  <p:spPr bwMode="auto">
                    <a:xfrm>
                      <a:off x="10452141" y="6988749"/>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92" name="Rectangle 191"/>
                    <p:cNvSpPr/>
                    <p:nvPr/>
                  </p:nvSpPr>
                  <p:spPr bwMode="auto">
                    <a:xfrm>
                      <a:off x="11245924" y="6988749"/>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183" name="Rectangle 182"/>
                  <p:cNvSpPr/>
                  <p:nvPr/>
                </p:nvSpPr>
                <p:spPr bwMode="auto">
                  <a:xfrm>
                    <a:off x="10648118" y="673995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4" name="Rectangle 183"/>
                  <p:cNvSpPr/>
                  <p:nvPr/>
                </p:nvSpPr>
                <p:spPr bwMode="auto">
                  <a:xfrm>
                    <a:off x="10648118" y="689807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6" name="Rectangle 185"/>
                  <p:cNvSpPr/>
                  <p:nvPr/>
                </p:nvSpPr>
                <p:spPr bwMode="auto">
                  <a:xfrm>
                    <a:off x="10648118" y="7055835"/>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7" name="Rectangle 186"/>
                  <p:cNvSpPr/>
                  <p:nvPr/>
                </p:nvSpPr>
                <p:spPr bwMode="auto">
                  <a:xfrm>
                    <a:off x="10833137" y="697594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8" name="Rectangle 187"/>
                  <p:cNvSpPr/>
                  <p:nvPr/>
                </p:nvSpPr>
                <p:spPr bwMode="auto">
                  <a:xfrm>
                    <a:off x="10833137" y="6819846"/>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9" name="Rectangle 188"/>
                  <p:cNvSpPr/>
                  <p:nvPr/>
                </p:nvSpPr>
                <p:spPr bwMode="auto">
                  <a:xfrm>
                    <a:off x="11018157" y="6916390"/>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sp>
        <p:nvSpPr>
          <p:cNvPr id="229" name="Right Arrow 228"/>
          <p:cNvSpPr/>
          <p:nvPr/>
        </p:nvSpPr>
        <p:spPr bwMode="auto">
          <a:xfrm>
            <a:off x="11303829" y="5263674"/>
            <a:ext cx="741287" cy="627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0" rIns="0" bIns="0" numCol="1" spcCol="0" rtlCol="0" fromWordArt="0" anchor="ctr" anchorCtr="0" forceAA="0" compatLnSpc="1">
            <a:prstTxWarp prst="textNoShape">
              <a:avLst/>
            </a:prstTxWarp>
            <a:noAutofit/>
          </a:bodyPr>
          <a:lstStyle/>
          <a:p>
            <a:pPr defTabSz="913751"/>
            <a:endParaRPr lang="en-US" sz="1174" dirty="0">
              <a:solidFill>
                <a:srgbClr val="FFFFFF"/>
              </a:solidFill>
              <a:ea typeface="Segoe UI" pitchFamily="34" charset="0"/>
              <a:cs typeface="Segoe UI" pitchFamily="34" charset="0"/>
            </a:endParaRPr>
          </a:p>
        </p:txBody>
      </p:sp>
      <p:sp>
        <p:nvSpPr>
          <p:cNvPr id="140" name="Right Arrow 139"/>
          <p:cNvSpPr/>
          <p:nvPr/>
        </p:nvSpPr>
        <p:spPr bwMode="auto">
          <a:xfrm>
            <a:off x="2093748" y="1493498"/>
            <a:ext cx="406937" cy="268851"/>
          </a:xfrm>
          <a:prstGeom prst="rightArrow">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236" name="Group 235"/>
          <p:cNvGrpSpPr/>
          <p:nvPr/>
        </p:nvGrpSpPr>
        <p:grpSpPr>
          <a:xfrm>
            <a:off x="457650" y="1269455"/>
            <a:ext cx="1769294" cy="5074482"/>
            <a:chOff x="466826" y="1294414"/>
            <a:chExt cx="1804772" cy="5176236"/>
          </a:xfrm>
        </p:grpSpPr>
        <p:sp>
          <p:nvSpPr>
            <p:cNvPr id="24" name="Rectangle 23"/>
            <p:cNvSpPr/>
            <p:nvPr/>
          </p:nvSpPr>
          <p:spPr bwMode="auto">
            <a:xfrm>
              <a:off x="466826" y="2020446"/>
              <a:ext cx="1804772" cy="44502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466826" y="1294414"/>
              <a:ext cx="1804772" cy="7313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defTabSz="913751"/>
              <a:r>
                <a:rPr lang="en-US" sz="1765" dirty="0">
                  <a:solidFill>
                    <a:srgbClr val="FFFFFF"/>
                  </a:solidFill>
                  <a:ea typeface="Segoe UI" pitchFamily="34" charset="0"/>
                  <a:cs typeface="Segoe UI" pitchFamily="34" charset="0"/>
                </a:rPr>
                <a:t>Event producers</a:t>
              </a:r>
            </a:p>
          </p:txBody>
        </p:sp>
      </p:grpSp>
      <p:grpSp>
        <p:nvGrpSpPr>
          <p:cNvPr id="3" name="Group 2"/>
          <p:cNvGrpSpPr/>
          <p:nvPr/>
        </p:nvGrpSpPr>
        <p:grpSpPr>
          <a:xfrm>
            <a:off x="726309" y="2194301"/>
            <a:ext cx="1235314" cy="4052880"/>
            <a:chOff x="740872" y="2237804"/>
            <a:chExt cx="1260085" cy="4134149"/>
          </a:xfrm>
        </p:grpSpPr>
        <p:grpSp>
          <p:nvGrpSpPr>
            <p:cNvPr id="204" name="Group 203"/>
            <p:cNvGrpSpPr/>
            <p:nvPr/>
          </p:nvGrpSpPr>
          <p:grpSpPr>
            <a:xfrm>
              <a:off x="954133" y="2237804"/>
              <a:ext cx="833562" cy="824988"/>
              <a:chOff x="772141" y="2384443"/>
              <a:chExt cx="833798" cy="825222"/>
            </a:xfrm>
            <a:solidFill>
              <a:schemeClr val="accent6"/>
            </a:solidFill>
          </p:grpSpPr>
          <p:sp>
            <p:nvSpPr>
              <p:cNvPr id="202" name="Freeform 34"/>
              <p:cNvSpPr>
                <a:spLocks noChangeAspect="1" noEditPoints="1"/>
              </p:cNvSpPr>
              <p:nvPr/>
            </p:nvSpPr>
            <p:spPr bwMode="auto">
              <a:xfrm>
                <a:off x="914917" y="2384443"/>
                <a:ext cx="548241" cy="539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defTabSz="914367"/>
                <a:endParaRPr lang="en-US" sz="1765">
                  <a:solidFill>
                    <a:srgbClr val="000000"/>
                  </a:solidFill>
                </a:endParaRPr>
              </a:p>
            </p:txBody>
          </p:sp>
          <p:sp>
            <p:nvSpPr>
              <p:cNvPr id="203" name="TextBox 202"/>
              <p:cNvSpPr txBox="1"/>
              <p:nvPr/>
            </p:nvSpPr>
            <p:spPr>
              <a:xfrm>
                <a:off x="772141" y="3024947"/>
                <a:ext cx="833798" cy="184718"/>
              </a:xfrm>
              <a:prstGeom prst="rect">
                <a:avLst/>
              </a:prstGeom>
              <a:noFill/>
            </p:spPr>
            <p:txBody>
              <a:bodyPr wrap="none" lIns="0" tIns="0" rIns="0" bIns="0" rtlCol="0">
                <a:spAutoFit/>
              </a:bodyPr>
              <a:lstStyle/>
              <a:p>
                <a:pPr algn="ctr" defTabSz="914367">
                  <a:spcAft>
                    <a:spcPts val="588"/>
                  </a:spcAft>
                </a:pPr>
                <a:r>
                  <a:rPr lang="en-US" sz="1176" dirty="0">
                    <a:solidFill>
                      <a:srgbClr val="505050"/>
                    </a:solidFill>
                  </a:rPr>
                  <a:t>Applications</a:t>
                </a:r>
              </a:p>
            </p:txBody>
          </p:sp>
        </p:grpSp>
        <p:grpSp>
          <p:nvGrpSpPr>
            <p:cNvPr id="14" name="Group 13"/>
            <p:cNvGrpSpPr/>
            <p:nvPr/>
          </p:nvGrpSpPr>
          <p:grpSpPr>
            <a:xfrm>
              <a:off x="740872" y="5598217"/>
              <a:ext cx="1260085" cy="773736"/>
              <a:chOff x="703443" y="5569642"/>
              <a:chExt cx="1260085" cy="773736"/>
            </a:xfrm>
          </p:grpSpPr>
          <p:sp>
            <p:nvSpPr>
              <p:cNvPr id="102" name="TextBox 101"/>
              <p:cNvSpPr txBox="1"/>
              <p:nvPr/>
            </p:nvSpPr>
            <p:spPr>
              <a:xfrm>
                <a:off x="703443" y="6128255"/>
                <a:ext cx="1260085" cy="215123"/>
              </a:xfrm>
              <a:prstGeom prst="rect">
                <a:avLst/>
              </a:prstGeom>
              <a:noFill/>
            </p:spPr>
            <p:txBody>
              <a:bodyPr wrap="square" lIns="0" tIns="0" rIns="0" bIns="0" rtlCol="0">
                <a:spAutoFit/>
              </a:bodyPr>
              <a:lstStyle/>
              <a:p>
                <a:pPr algn="ctr" defTabSz="914367"/>
                <a:r>
                  <a:rPr lang="en-US" sz="1370" dirty="0">
                    <a:solidFill>
                      <a:srgbClr val="505050"/>
                    </a:solidFill>
                  </a:rPr>
                  <a:t>Web and social</a:t>
                </a:r>
              </a:p>
            </p:txBody>
          </p:sp>
          <p:grpSp>
            <p:nvGrpSpPr>
              <p:cNvPr id="13" name="Group 12"/>
              <p:cNvGrpSpPr/>
              <p:nvPr/>
            </p:nvGrpSpPr>
            <p:grpSpPr>
              <a:xfrm>
                <a:off x="949772" y="5569642"/>
                <a:ext cx="767426" cy="428520"/>
                <a:chOff x="1157890" y="5857031"/>
                <a:chExt cx="754467" cy="356127"/>
              </a:xfrm>
              <a:solidFill>
                <a:schemeClr val="accent6"/>
              </a:solidFill>
            </p:grpSpPr>
            <p:sp>
              <p:nvSpPr>
                <p:cNvPr id="106" name="Freeform 30"/>
                <p:cNvSpPr>
                  <a:spLocks noChangeAspect="1" noEditPoints="1"/>
                </p:cNvSpPr>
                <p:nvPr/>
              </p:nvSpPr>
              <p:spPr bwMode="auto">
                <a:xfrm>
                  <a:off x="1157890" y="5870448"/>
                  <a:ext cx="312592"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sp>
              <p:nvSpPr>
                <p:cNvPr id="108" name="Freeform 13"/>
                <p:cNvSpPr>
                  <a:spLocks noChangeAspect="1" noEditPoints="1"/>
                </p:cNvSpPr>
                <p:nvPr/>
              </p:nvSpPr>
              <p:spPr bwMode="black">
                <a:xfrm>
                  <a:off x="1503079"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78" tIns="41139" rIns="82278" bIns="41139" numCol="1" rtlCol="0" anchor="ctr" anchorCtr="0" compatLnSpc="1">
                  <a:prstTxWarp prst="textNoShape">
                    <a:avLst/>
                  </a:prstTxWarp>
                </a:bodyPr>
                <a:lstStyle/>
                <a:p>
                  <a:pPr defTabSz="740456"/>
                  <a:endParaRPr lang="en-US">
                    <a:solidFill>
                      <a:srgbClr val="000000">
                        <a:lumMod val="50000"/>
                      </a:srgbClr>
                    </a:solidFill>
                  </a:endParaRPr>
                </a:p>
              </p:txBody>
            </p:sp>
          </p:grpSp>
        </p:grpSp>
        <p:grpSp>
          <p:nvGrpSpPr>
            <p:cNvPr id="17" name="Group 16"/>
            <p:cNvGrpSpPr/>
            <p:nvPr/>
          </p:nvGrpSpPr>
          <p:grpSpPr>
            <a:xfrm>
              <a:off x="956929" y="3425484"/>
              <a:ext cx="827970" cy="816036"/>
              <a:chOff x="956929" y="3497264"/>
              <a:chExt cx="827970" cy="816036"/>
            </a:xfrm>
          </p:grpSpPr>
          <p:grpSp>
            <p:nvGrpSpPr>
              <p:cNvPr id="11" name="Group 10"/>
              <p:cNvGrpSpPr/>
              <p:nvPr/>
            </p:nvGrpSpPr>
            <p:grpSpPr>
              <a:xfrm>
                <a:off x="956929" y="3497264"/>
                <a:ext cx="827970" cy="520658"/>
                <a:chOff x="681416" y="4028239"/>
                <a:chExt cx="634251" cy="379977"/>
              </a:xfrm>
              <a:solidFill>
                <a:schemeClr val="accent6"/>
              </a:solidFill>
            </p:grpSpPr>
            <p:sp>
              <p:nvSpPr>
                <p:cNvPr id="12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chemeClr val="accent1"/>
                </a:solidFill>
                <a:ln>
                  <a:noFill/>
                </a:ln>
              </p:spPr>
              <p:txBody>
                <a:bodyPr vert="horz" wrap="square" lIns="91410" tIns="45706" rIns="91410" bIns="45706" numCol="1" anchor="t" anchorCtr="0" compatLnSpc="1">
                  <a:prstTxWarp prst="textNoShape">
                    <a:avLst/>
                  </a:prstTxWarp>
                </a:bodyPr>
                <a:lstStyle/>
                <a:p>
                  <a:pPr defTabSz="913833"/>
                  <a:endParaRPr lang="en-US" sz="1700" dirty="0">
                    <a:solidFill>
                      <a:srgbClr val="000000"/>
                    </a:solidFill>
                  </a:endParaRPr>
                </a:p>
              </p:txBody>
            </p:sp>
            <p:sp>
              <p:nvSpPr>
                <p:cNvPr id="12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defTabSz="914367"/>
                  <a:endParaRPr lang="en-US">
                    <a:solidFill>
                      <a:srgbClr val="000000"/>
                    </a:solidFill>
                  </a:endParaRPr>
                </a:p>
              </p:txBody>
            </p:sp>
            <p:sp>
              <p:nvSpPr>
                <p:cNvPr id="12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78" tIns="41139" rIns="82278" bIns="41139" numCol="1" rtlCol="0" anchor="ctr" anchorCtr="0" compatLnSpc="1">
                  <a:prstTxWarp prst="textNoShape">
                    <a:avLst/>
                  </a:prstTxWarp>
                </a:bodyPr>
                <a:lstStyle/>
                <a:p>
                  <a:pPr defTabSz="740456"/>
                  <a:endParaRPr lang="en-US" dirty="0">
                    <a:solidFill>
                      <a:srgbClr val="000000">
                        <a:lumMod val="50000"/>
                      </a:srgbClr>
                    </a:solidFill>
                  </a:endParaRPr>
                </a:p>
              </p:txBody>
            </p:sp>
          </p:grpSp>
          <p:sp>
            <p:nvSpPr>
              <p:cNvPr id="123" name="TextBox 122"/>
              <p:cNvSpPr txBox="1"/>
              <p:nvPr/>
            </p:nvSpPr>
            <p:spPr>
              <a:xfrm>
                <a:off x="1113632" y="4128634"/>
                <a:ext cx="514563" cy="184666"/>
              </a:xfrm>
              <a:prstGeom prst="rect">
                <a:avLst/>
              </a:prstGeom>
              <a:noFill/>
            </p:spPr>
            <p:txBody>
              <a:bodyPr wrap="none" lIns="0" tIns="0" rIns="0" bIns="0" rtlCol="0">
                <a:spAutoFit/>
              </a:bodyPr>
              <a:lstStyle/>
              <a:p>
                <a:pPr algn="ctr" defTabSz="914367">
                  <a:spcAft>
                    <a:spcPts val="588"/>
                  </a:spcAft>
                </a:pPr>
                <a:r>
                  <a:rPr lang="en-US" sz="1176" dirty="0">
                    <a:solidFill>
                      <a:srgbClr val="505050"/>
                    </a:solidFill>
                  </a:rPr>
                  <a:t>Devices</a:t>
                </a:r>
              </a:p>
            </p:txBody>
          </p:sp>
        </p:grpSp>
        <p:grpSp>
          <p:nvGrpSpPr>
            <p:cNvPr id="15" name="Group 14"/>
            <p:cNvGrpSpPr/>
            <p:nvPr/>
          </p:nvGrpSpPr>
          <p:grpSpPr>
            <a:xfrm>
              <a:off x="1007451" y="4604214"/>
              <a:ext cx="726927" cy="631310"/>
              <a:chOff x="994286" y="4579189"/>
              <a:chExt cx="726927" cy="631310"/>
            </a:xfrm>
          </p:grpSpPr>
          <p:sp>
            <p:nvSpPr>
              <p:cNvPr id="125" name="TextBox 124"/>
              <p:cNvSpPr txBox="1"/>
              <p:nvPr/>
            </p:nvSpPr>
            <p:spPr>
              <a:xfrm>
                <a:off x="994286" y="5025833"/>
                <a:ext cx="726927" cy="184666"/>
              </a:xfrm>
              <a:prstGeom prst="rect">
                <a:avLst/>
              </a:prstGeom>
              <a:noFill/>
            </p:spPr>
            <p:txBody>
              <a:bodyPr wrap="square" lIns="0" tIns="0" rIns="0" bIns="0" rtlCol="0">
                <a:spAutoFit/>
              </a:bodyPr>
              <a:lstStyle/>
              <a:p>
                <a:pPr algn="ctr" defTabSz="914367"/>
                <a:r>
                  <a:rPr lang="en-US" sz="1176" dirty="0">
                    <a:solidFill>
                      <a:srgbClr val="505050"/>
                    </a:solidFill>
                  </a:rPr>
                  <a:t>Sensors</a:t>
                </a:r>
              </a:p>
            </p:txBody>
          </p:sp>
          <p:grpSp>
            <p:nvGrpSpPr>
              <p:cNvPr id="126" name="Group 125"/>
              <p:cNvGrpSpPr/>
              <p:nvPr/>
            </p:nvGrpSpPr>
            <p:grpSpPr>
              <a:xfrm>
                <a:off x="1007450" y="4579189"/>
                <a:ext cx="700598" cy="349068"/>
                <a:chOff x="5416547" y="3144838"/>
                <a:chExt cx="1352553" cy="565150"/>
              </a:xfrm>
              <a:solidFill>
                <a:schemeClr val="accent6"/>
              </a:solidFill>
            </p:grpSpPr>
            <p:sp>
              <p:nvSpPr>
                <p:cNvPr id="127"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sp>
              <p:nvSpPr>
                <p:cNvPr id="128"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sp>
              <p:nvSpPr>
                <p:cNvPr id="129"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sp>
              <p:nvSpPr>
                <p:cNvPr id="135"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endParaRPr>
                </a:p>
              </p:txBody>
            </p:sp>
          </p:grpSp>
        </p:grpSp>
      </p:grpSp>
      <p:sp>
        <p:nvSpPr>
          <p:cNvPr id="219" name="Right Arrow 218"/>
          <p:cNvSpPr/>
          <p:nvPr/>
        </p:nvSpPr>
        <p:spPr bwMode="auto">
          <a:xfrm>
            <a:off x="8240367" y="2139059"/>
            <a:ext cx="1482572" cy="627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0" rIns="0" bIns="0" numCol="1" spcCol="0" rtlCol="0" fromWordArt="0" anchor="ctr" anchorCtr="0" forceAA="0" compatLnSpc="1">
            <a:prstTxWarp prst="textNoShape">
              <a:avLst/>
            </a:prstTxWarp>
            <a:noAutofit/>
          </a:bodyPr>
          <a:lstStyle/>
          <a:p>
            <a:pPr defTabSz="913751"/>
            <a:r>
              <a:rPr lang="en-US" sz="1174" dirty="0">
                <a:solidFill>
                  <a:srgbClr val="FFFFFF"/>
                </a:solidFill>
                <a:ea typeface="Segoe UI" pitchFamily="34" charset="0"/>
                <a:cs typeface="Segoe UI" pitchFamily="34" charset="0"/>
              </a:rPr>
              <a:t>Live Dashboards</a:t>
            </a:r>
          </a:p>
        </p:txBody>
      </p:sp>
      <p:grpSp>
        <p:nvGrpSpPr>
          <p:cNvPr id="26" name="Group 25"/>
          <p:cNvGrpSpPr/>
          <p:nvPr/>
        </p:nvGrpSpPr>
        <p:grpSpPr>
          <a:xfrm>
            <a:off x="8240366" y="3345528"/>
            <a:ext cx="1482571" cy="1676557"/>
            <a:chOff x="8405602" y="3412116"/>
            <a:chExt cx="1512300" cy="1710175"/>
          </a:xfrm>
        </p:grpSpPr>
        <p:grpSp>
          <p:nvGrpSpPr>
            <p:cNvPr id="231" name="Group 230"/>
            <p:cNvGrpSpPr/>
            <p:nvPr/>
          </p:nvGrpSpPr>
          <p:grpSpPr>
            <a:xfrm>
              <a:off x="8405602" y="3412116"/>
              <a:ext cx="1512300" cy="701306"/>
              <a:chOff x="8208565" y="3351613"/>
              <a:chExt cx="1773237" cy="822312"/>
            </a:xfrm>
          </p:grpSpPr>
          <p:sp>
            <p:nvSpPr>
              <p:cNvPr id="101" name="Rectangle 100"/>
              <p:cNvSpPr/>
              <p:nvPr/>
            </p:nvSpPr>
            <p:spPr bwMode="auto">
              <a:xfrm>
                <a:off x="8251412" y="3770364"/>
                <a:ext cx="1687543" cy="403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51" fontAlgn="base">
                  <a:spcBef>
                    <a:spcPct val="0"/>
                  </a:spcBef>
                  <a:spcAft>
                    <a:spcPct val="0"/>
                  </a:spcAft>
                </a:pPr>
                <a:r>
                  <a:rPr lang="en-US" sz="1176" dirty="0">
                    <a:solidFill>
                      <a:srgbClr val="505050"/>
                    </a:solidFill>
                    <a:ea typeface="Segoe UI" pitchFamily="34" charset="0"/>
                    <a:cs typeface="Segoe UI" pitchFamily="34" charset="0"/>
                  </a:rPr>
                  <a:t>Apache HBase on</a:t>
                </a:r>
              </a:p>
              <a:p>
                <a:pPr algn="ctr" defTabSz="913751" fontAlgn="base">
                  <a:spcBef>
                    <a:spcPct val="0"/>
                  </a:spcBef>
                  <a:spcAft>
                    <a:spcPct val="0"/>
                  </a:spcAft>
                </a:pPr>
                <a:r>
                  <a:rPr lang="en-US" sz="1176" dirty="0">
                    <a:solidFill>
                      <a:srgbClr val="505050"/>
                    </a:solidFill>
                    <a:ea typeface="Segoe UI" pitchFamily="34" charset="0"/>
                    <a:cs typeface="Segoe UI" pitchFamily="34" charset="0"/>
                  </a:rPr>
                  <a:t>HDInsight</a:t>
                </a:r>
              </a:p>
            </p:txBody>
          </p:sp>
          <p:grpSp>
            <p:nvGrpSpPr>
              <p:cNvPr id="230" name="Group 229"/>
              <p:cNvGrpSpPr/>
              <p:nvPr/>
            </p:nvGrpSpPr>
            <p:grpSpPr>
              <a:xfrm>
                <a:off x="8208565" y="3351613"/>
                <a:ext cx="1773237" cy="366347"/>
                <a:chOff x="8208565" y="3351613"/>
                <a:chExt cx="1773237" cy="366347"/>
              </a:xfrm>
            </p:grpSpPr>
            <p:pic>
              <p:nvPicPr>
                <p:cNvPr id="98" name="Picture 9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62727" y="3416616"/>
                  <a:ext cx="1219075" cy="301344"/>
                </a:xfrm>
                <a:prstGeom prst="rect">
                  <a:avLst/>
                </a:prstGeom>
                <a:noFill/>
              </p:spPr>
            </p:pic>
            <p:sp>
              <p:nvSpPr>
                <p:cNvPr id="96" name="Freeform 95"/>
                <p:cNvSpPr>
                  <a:spLocks/>
                </p:cNvSpPr>
                <p:nvPr/>
              </p:nvSpPr>
              <p:spPr bwMode="auto">
                <a:xfrm>
                  <a:off x="8208565" y="3351613"/>
                  <a:ext cx="470045" cy="36634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7030A0"/>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grpSp>
        <p:sp>
          <p:nvSpPr>
            <p:cNvPr id="87" name="Rectangle 86"/>
            <p:cNvSpPr/>
            <p:nvPr/>
          </p:nvSpPr>
          <p:spPr bwMode="auto">
            <a:xfrm>
              <a:off x="8673057" y="4331703"/>
              <a:ext cx="1171904" cy="790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r>
                <a:rPr lang="en-US" sz="1176" dirty="0" err="1">
                  <a:solidFill>
                    <a:srgbClr val="505050"/>
                  </a:solidFill>
                  <a:ea typeface="Segoe UI" pitchFamily="34" charset="0"/>
                  <a:cs typeface="Segoe UI" pitchFamily="34" charset="0"/>
                </a:rPr>
                <a:t>DocumentDB</a:t>
              </a:r>
              <a:endParaRPr lang="en-US" sz="1176" dirty="0">
                <a:solidFill>
                  <a:srgbClr val="505050"/>
                </a:solidFill>
              </a:endParaRPr>
            </a:p>
            <a:p>
              <a:pPr defTabSz="914367"/>
              <a:r>
                <a:rPr lang="en-US" sz="1176" dirty="0" err="1">
                  <a:solidFill>
                    <a:srgbClr val="505050"/>
                  </a:solidFill>
                </a:rPr>
                <a:t>Solr</a:t>
              </a:r>
              <a:r>
                <a:rPr lang="en-US" sz="1176" dirty="0">
                  <a:solidFill>
                    <a:srgbClr val="505050"/>
                  </a:solidFill>
                </a:rPr>
                <a:t> Azure </a:t>
              </a:r>
              <a:br>
                <a:rPr lang="en-US" sz="1176" dirty="0">
                  <a:solidFill>
                    <a:srgbClr val="505050"/>
                  </a:solidFill>
                </a:rPr>
              </a:br>
              <a:r>
                <a:rPr lang="en-US" sz="1176" dirty="0">
                  <a:solidFill>
                    <a:srgbClr val="505050"/>
                  </a:solidFill>
                </a:rPr>
                <a:t>Search</a:t>
              </a:r>
              <a:r>
                <a:rPr lang="en-US" sz="1176" dirty="0">
                  <a:solidFill>
                    <a:srgbClr val="505050"/>
                  </a:solidFill>
                  <a:cs typeface="Segoe UI" pitchFamily="34" charset="0"/>
                </a:rPr>
                <a:t> </a:t>
              </a:r>
            </a:p>
            <a:p>
              <a:pPr defTabSz="914367"/>
              <a:r>
                <a:rPr lang="en-US" sz="1176" dirty="0" err="1">
                  <a:solidFill>
                    <a:srgbClr val="505050"/>
                  </a:solidFill>
                  <a:cs typeface="Segoe UI" pitchFamily="34" charset="0"/>
                </a:rPr>
                <a:t>MongoDB</a:t>
              </a:r>
              <a:r>
                <a:rPr lang="en-US" sz="1176" dirty="0">
                  <a:solidFill>
                    <a:srgbClr val="505050"/>
                  </a:solidFill>
                  <a:cs typeface="Segoe UI" pitchFamily="34" charset="0"/>
                </a:rPr>
                <a:t> SQL </a:t>
              </a:r>
              <a:endParaRPr lang="en-US" sz="1176" dirty="0">
                <a:solidFill>
                  <a:srgbClr val="505050"/>
                </a:solidFill>
              </a:endParaRPr>
            </a:p>
          </p:txBody>
        </p:sp>
      </p:grpSp>
      <p:cxnSp>
        <p:nvCxnSpPr>
          <p:cNvPr id="12" name="Straight Arrow Connector 11"/>
          <p:cNvCxnSpPr/>
          <p:nvPr/>
        </p:nvCxnSpPr>
        <p:spPr>
          <a:xfrm flipV="1">
            <a:off x="1928809" y="4239828"/>
            <a:ext cx="2452146" cy="942966"/>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8808" y="3751931"/>
            <a:ext cx="647314" cy="0"/>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27270" y="3444004"/>
            <a:ext cx="1329230" cy="2697202"/>
            <a:chOff x="2679952" y="3512566"/>
            <a:chExt cx="1355884" cy="2751287"/>
          </a:xfrm>
        </p:grpSpPr>
        <p:grpSp>
          <p:nvGrpSpPr>
            <p:cNvPr id="195" name="Group 194"/>
            <p:cNvGrpSpPr/>
            <p:nvPr/>
          </p:nvGrpSpPr>
          <p:grpSpPr>
            <a:xfrm>
              <a:off x="2923947" y="3512566"/>
              <a:ext cx="1111889" cy="896774"/>
              <a:chOff x="2579112" y="3492574"/>
              <a:chExt cx="1678389" cy="1353674"/>
            </a:xfrm>
          </p:grpSpPr>
          <p:sp>
            <p:nvSpPr>
              <p:cNvPr id="181" name="TextBox 180"/>
              <p:cNvSpPr txBox="1"/>
              <p:nvPr/>
            </p:nvSpPr>
            <p:spPr>
              <a:xfrm>
                <a:off x="2640545" y="4288744"/>
                <a:ext cx="1616956" cy="557504"/>
              </a:xfrm>
              <a:prstGeom prst="rect">
                <a:avLst/>
              </a:prstGeom>
              <a:noFill/>
            </p:spPr>
            <p:txBody>
              <a:bodyPr wrap="none" lIns="0" tIns="0" rIns="0" bIns="0" rtlCol="0">
                <a:spAutoFit/>
              </a:bodyPr>
              <a:lstStyle/>
              <a:p>
                <a:pPr defTabSz="914367">
                  <a:spcAft>
                    <a:spcPts val="588"/>
                  </a:spcAft>
                </a:pPr>
                <a:r>
                  <a:rPr lang="en-US" sz="1176" dirty="0">
                    <a:solidFill>
                      <a:srgbClr val="505050"/>
                    </a:solidFill>
                  </a:rPr>
                  <a:t>Cloud gateways</a:t>
                </a:r>
                <a:br>
                  <a:rPr lang="en-US" sz="1176" dirty="0">
                    <a:solidFill>
                      <a:srgbClr val="505050"/>
                    </a:solidFill>
                  </a:rPr>
                </a:br>
                <a:r>
                  <a:rPr lang="en-US" sz="1176" dirty="0">
                    <a:solidFill>
                      <a:srgbClr val="505050"/>
                    </a:soli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endParaRPr>
              </a:p>
            </p:txBody>
          </p:sp>
        </p:grpSp>
        <p:grpSp>
          <p:nvGrpSpPr>
            <p:cNvPr id="197" name="Group 196"/>
            <p:cNvGrpSpPr/>
            <p:nvPr/>
          </p:nvGrpSpPr>
          <p:grpSpPr>
            <a:xfrm>
              <a:off x="2679952" y="5770205"/>
              <a:ext cx="1275487" cy="493648"/>
              <a:chOff x="2734513" y="5493100"/>
              <a:chExt cx="1275848" cy="493788"/>
            </a:xfrm>
          </p:grpSpPr>
          <p:sp>
            <p:nvSpPr>
              <p:cNvPr id="185" name="TextBox 184"/>
              <p:cNvSpPr txBox="1"/>
              <p:nvPr/>
            </p:nvSpPr>
            <p:spPr>
              <a:xfrm>
                <a:off x="3291840" y="5573748"/>
                <a:ext cx="718521" cy="369437"/>
              </a:xfrm>
              <a:prstGeom prst="rect">
                <a:avLst/>
              </a:prstGeom>
              <a:noFill/>
            </p:spPr>
            <p:txBody>
              <a:bodyPr wrap="square" lIns="0" tIns="0" rIns="0" bIns="0" rtlCol="0">
                <a:spAutoFit/>
              </a:bodyPr>
              <a:lstStyle/>
              <a:p>
                <a:pPr defTabSz="914367">
                  <a:spcAft>
                    <a:spcPts val="588"/>
                  </a:spcAft>
                </a:pPr>
                <a:r>
                  <a:rPr lang="en-US" sz="1176" dirty="0">
                    <a:solidFill>
                      <a:srgbClr val="505050"/>
                    </a:solidFill>
                  </a:rPr>
                  <a:t>Field </a:t>
                </a:r>
                <a:br>
                  <a:rPr lang="en-US" sz="1176" dirty="0">
                    <a:solidFill>
                      <a:srgbClr val="505050"/>
                    </a:solidFill>
                  </a:rPr>
                </a:br>
                <a:r>
                  <a:rPr lang="en-US" sz="1176" dirty="0">
                    <a:solidFill>
                      <a:srgbClr val="505050"/>
                    </a:solidFill>
                  </a:rPr>
                  <a:t>gateways</a:t>
                </a:r>
              </a:p>
            </p:txBody>
          </p:sp>
          <p:sp>
            <p:nvSpPr>
              <p:cNvPr id="196" name="Freeform 58"/>
              <p:cNvSpPr>
                <a:spLocks noChangeAspect="1" noEditPoints="1"/>
              </p:cNvSpPr>
              <p:nvPr/>
            </p:nvSpPr>
            <p:spPr bwMode="black">
              <a:xfrm>
                <a:off x="2734513" y="5493100"/>
                <a:ext cx="460702" cy="493788"/>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4" tIns="40332" rIns="80664" bIns="40332" numCol="1" anchor="t" anchorCtr="0" compatLnSpc="1">
                <a:prstTxWarp prst="textNoShape">
                  <a:avLst/>
                </a:prstTxWarp>
              </a:bodyPr>
              <a:lstStyle/>
              <a:p>
                <a:pPr defTabSz="914367"/>
                <a:endParaRPr lang="en-US" sz="1567">
                  <a:solidFill>
                    <a:srgbClr val="000000"/>
                  </a:solidFill>
                </a:endParaRPr>
              </a:p>
            </p:txBody>
          </p:sp>
        </p:grpSp>
      </p:grpSp>
      <p:cxnSp>
        <p:nvCxnSpPr>
          <p:cNvPr id="10" name="Straight Arrow Connector 9"/>
          <p:cNvCxnSpPr/>
          <p:nvPr/>
        </p:nvCxnSpPr>
        <p:spPr>
          <a:xfrm>
            <a:off x="3748874" y="3751931"/>
            <a:ext cx="647314" cy="0"/>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220833" y="4433844"/>
            <a:ext cx="1243273" cy="1074931"/>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4372045" y="3654398"/>
            <a:ext cx="1579860" cy="1914247"/>
            <a:chOff x="4459713" y="3727180"/>
            <a:chExt cx="1611539" cy="1952632"/>
          </a:xfrm>
        </p:grpSpPr>
        <p:grpSp>
          <p:nvGrpSpPr>
            <p:cNvPr id="30" name="Group 29"/>
            <p:cNvGrpSpPr/>
            <p:nvPr/>
          </p:nvGrpSpPr>
          <p:grpSpPr>
            <a:xfrm>
              <a:off x="4459713" y="4651186"/>
              <a:ext cx="1611539" cy="1028626"/>
              <a:chOff x="4458707" y="4651186"/>
              <a:chExt cx="1611539" cy="1028626"/>
            </a:xfrm>
          </p:grpSpPr>
          <p:sp>
            <p:nvSpPr>
              <p:cNvPr id="76" name="Rectangle 75"/>
              <p:cNvSpPr/>
              <p:nvPr/>
            </p:nvSpPr>
            <p:spPr bwMode="auto">
              <a:xfrm>
                <a:off x="4458707" y="5310480"/>
                <a:ext cx="161153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67"/>
                <a:r>
                  <a:rPr lang="en-US" sz="1176" dirty="0">
                    <a:solidFill>
                      <a:srgbClr val="505050"/>
                    </a:solidFill>
                    <a:ea typeface="Segoe UI" pitchFamily="34" charset="0"/>
                    <a:cs typeface="Segoe UI" pitchFamily="34" charset="0"/>
                  </a:rPr>
                  <a:t>Kafka/</a:t>
                </a:r>
                <a:r>
                  <a:rPr lang="en-US" sz="1176" dirty="0" err="1">
                    <a:solidFill>
                      <a:srgbClr val="505050"/>
                    </a:solidFill>
                  </a:rPr>
                  <a:t>RabbitMQ</a:t>
                </a:r>
                <a:r>
                  <a:rPr lang="en-US" sz="1176" dirty="0">
                    <a:solidFill>
                      <a:srgbClr val="505050"/>
                    </a:solidFill>
                  </a:rPr>
                  <a:t>/</a:t>
                </a:r>
              </a:p>
              <a:p>
                <a:pPr algn="ctr" defTabSz="914367"/>
                <a:r>
                  <a:rPr lang="en-US" sz="1176" dirty="0" err="1">
                    <a:solidFill>
                      <a:srgbClr val="505050"/>
                    </a:solidFill>
                  </a:rPr>
                  <a:t>ActiveMQ</a:t>
                </a:r>
                <a:endParaRPr lang="en-US" sz="1176" dirty="0">
                  <a:solidFill>
                    <a:srgbClr val="505050"/>
                  </a:solidFill>
                  <a:ea typeface="Segoe UI" pitchFamily="34" charset="0"/>
                  <a:cs typeface="Segoe UI" pitchFamily="34" charset="0"/>
                </a:endParaRPr>
              </a:p>
            </p:txBody>
          </p:sp>
          <p:grpSp>
            <p:nvGrpSpPr>
              <p:cNvPr id="82" name="Group 81"/>
              <p:cNvGrpSpPr/>
              <p:nvPr/>
            </p:nvGrpSpPr>
            <p:grpSpPr>
              <a:xfrm>
                <a:off x="5108817" y="4651186"/>
                <a:ext cx="311318" cy="546009"/>
                <a:chOff x="4678589" y="4672516"/>
                <a:chExt cx="402849" cy="706544"/>
              </a:xfrm>
            </p:grpSpPr>
            <p:sp>
              <p:nvSpPr>
                <p:cNvPr id="2" name="Oval 1"/>
                <p:cNvSpPr/>
                <p:nvPr/>
              </p:nvSpPr>
              <p:spPr bwMode="auto">
                <a:xfrm>
                  <a:off x="4678589" y="4925204"/>
                  <a:ext cx="201168" cy="201168"/>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2" name="Oval 91"/>
                <p:cNvSpPr/>
                <p:nvPr/>
              </p:nvSpPr>
              <p:spPr bwMode="auto">
                <a:xfrm>
                  <a:off x="4944278" y="5144975"/>
                  <a:ext cx="137160" cy="137160"/>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79" name="Group 78"/>
                <p:cNvGrpSpPr/>
                <p:nvPr/>
              </p:nvGrpSpPr>
              <p:grpSpPr>
                <a:xfrm>
                  <a:off x="4686778" y="4672516"/>
                  <a:ext cx="385134" cy="706544"/>
                  <a:chOff x="4710593" y="4672516"/>
                  <a:chExt cx="385134" cy="706544"/>
                </a:xfrm>
              </p:grpSpPr>
              <p:sp>
                <p:nvSpPr>
                  <p:cNvPr id="90" name="Oval 89"/>
                  <p:cNvSpPr/>
                  <p:nvPr/>
                </p:nvSpPr>
                <p:spPr bwMode="auto">
                  <a:xfrm>
                    <a:off x="4710593" y="4672516"/>
                    <a:ext cx="137160" cy="137160"/>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1" name="Oval 90"/>
                  <p:cNvSpPr/>
                  <p:nvPr/>
                </p:nvSpPr>
                <p:spPr bwMode="auto">
                  <a:xfrm>
                    <a:off x="4958567" y="4767057"/>
                    <a:ext cx="137160" cy="137160"/>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3" name="Oval 92"/>
                  <p:cNvSpPr/>
                  <p:nvPr/>
                </p:nvSpPr>
                <p:spPr bwMode="auto">
                  <a:xfrm>
                    <a:off x="4710593" y="5241900"/>
                    <a:ext cx="137160" cy="137160"/>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cxnSp>
                <p:nvCxnSpPr>
                  <p:cNvPr id="5" name="Straight Connector 4"/>
                  <p:cNvCxnSpPr>
                    <a:stCxn id="2" idx="0"/>
                    <a:endCxn id="90" idx="4"/>
                  </p:cNvCxnSpPr>
                  <p:nvPr/>
                </p:nvCxnSpPr>
                <p:spPr>
                  <a:xfrm flipV="1">
                    <a:off x="4779173" y="4809677"/>
                    <a:ext cx="0" cy="115527"/>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2" idx="7"/>
                    <a:endCxn id="91" idx="3"/>
                  </p:cNvCxnSpPr>
                  <p:nvPr/>
                </p:nvCxnSpPr>
                <p:spPr>
                  <a:xfrm flipV="1">
                    <a:off x="4874112" y="4884130"/>
                    <a:ext cx="104542" cy="70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2" idx="5"/>
                    <a:endCxn id="92" idx="1"/>
                  </p:cNvCxnSpPr>
                  <p:nvPr/>
                </p:nvCxnSpPr>
                <p:spPr>
                  <a:xfrm>
                    <a:off x="4874112" y="5096912"/>
                    <a:ext cx="114068" cy="681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93" idx="0"/>
                    <a:endCxn id="2" idx="4"/>
                  </p:cNvCxnSpPr>
                  <p:nvPr/>
                </p:nvCxnSpPr>
                <p:spPr>
                  <a:xfrm flipV="1">
                    <a:off x="4779173" y="5126372"/>
                    <a:ext cx="0" cy="115528"/>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8" name="Group 27"/>
            <p:cNvGrpSpPr/>
            <p:nvPr/>
          </p:nvGrpSpPr>
          <p:grpSpPr>
            <a:xfrm>
              <a:off x="4496194" y="3727180"/>
              <a:ext cx="1538577" cy="814981"/>
              <a:chOff x="4495188" y="3727180"/>
              <a:chExt cx="1538577" cy="814981"/>
            </a:xfrm>
          </p:grpSpPr>
          <p:sp>
            <p:nvSpPr>
              <p:cNvPr id="80" name="Oval 79"/>
              <p:cNvSpPr/>
              <p:nvPr/>
            </p:nvSpPr>
            <p:spPr bwMode="auto">
              <a:xfrm>
                <a:off x="4495188" y="4132095"/>
                <a:ext cx="1538577" cy="41006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0" numCol="1" spcCol="0" rtlCol="0" fromWordArt="0" anchor="t" anchorCtr="0" forceAA="0" compatLnSpc="1">
                <a:prstTxWarp prst="textNoShape">
                  <a:avLst/>
                </a:prstTxWarp>
                <a:noAutofit/>
              </a:bodyPr>
              <a:lstStyle/>
              <a:p>
                <a:pPr algn="ctr" defTabSz="913751" fontAlgn="base">
                  <a:spcBef>
                    <a:spcPct val="0"/>
                  </a:spcBef>
                  <a:spcAft>
                    <a:spcPct val="0"/>
                  </a:spcAft>
                </a:pPr>
                <a:r>
                  <a:rPr lang="en-US" sz="1176" dirty="0">
                    <a:solidFill>
                      <a:srgbClr val="505050"/>
                    </a:solidFill>
                    <a:ea typeface="Segoe UI" pitchFamily="34" charset="0"/>
                    <a:cs typeface="Segoe UI" pitchFamily="34" charset="0"/>
                  </a:rPr>
                  <a:t>Event hubs</a:t>
                </a:r>
              </a:p>
            </p:txBody>
          </p:sp>
          <p:grpSp>
            <p:nvGrpSpPr>
              <p:cNvPr id="200" name="Group 199"/>
              <p:cNvGrpSpPr/>
              <p:nvPr/>
            </p:nvGrpSpPr>
            <p:grpSpPr>
              <a:xfrm>
                <a:off x="5010698" y="3727180"/>
                <a:ext cx="507556" cy="422962"/>
                <a:chOff x="10407690" y="6565900"/>
                <a:chExt cx="918249" cy="774700"/>
              </a:xfrm>
              <a:solidFill>
                <a:schemeClr val="accent6"/>
              </a:solidFill>
            </p:grpSpPr>
            <p:grpSp>
              <p:nvGrpSpPr>
                <p:cNvPr id="201" name="Group 200"/>
                <p:cNvGrpSpPr/>
                <p:nvPr/>
              </p:nvGrpSpPr>
              <p:grpSpPr>
                <a:xfrm>
                  <a:off x="10407690" y="6565900"/>
                  <a:ext cx="918249" cy="205801"/>
                  <a:chOff x="10452140" y="6610350"/>
                  <a:chExt cx="918249" cy="205801"/>
                </a:xfrm>
                <a:grpFill/>
              </p:grpSpPr>
              <p:sp>
                <p:nvSpPr>
                  <p:cNvPr id="224" name="Rectangle 223"/>
                  <p:cNvSpPr/>
                  <p:nvPr/>
                </p:nvSpPr>
                <p:spPr bwMode="auto">
                  <a:xfrm>
                    <a:off x="10452140" y="66103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25" name="Rectangle 224"/>
                  <p:cNvSpPr/>
                  <p:nvPr/>
                </p:nvSpPr>
                <p:spPr bwMode="auto">
                  <a:xfrm>
                    <a:off x="10452141" y="6610350"/>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26" name="Rectangle 225"/>
                  <p:cNvSpPr/>
                  <p:nvPr/>
                </p:nvSpPr>
                <p:spPr bwMode="auto">
                  <a:xfrm>
                    <a:off x="11245924" y="6610350"/>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205" name="Group 204"/>
                <p:cNvGrpSpPr/>
                <p:nvPr/>
              </p:nvGrpSpPr>
              <p:grpSpPr>
                <a:xfrm>
                  <a:off x="10407690" y="6739951"/>
                  <a:ext cx="918249" cy="600649"/>
                  <a:chOff x="10407690" y="6739951"/>
                  <a:chExt cx="918249" cy="600649"/>
                </a:xfrm>
                <a:grpFill/>
              </p:grpSpPr>
              <p:grpSp>
                <p:nvGrpSpPr>
                  <p:cNvPr id="206" name="Group 205"/>
                  <p:cNvGrpSpPr/>
                  <p:nvPr/>
                </p:nvGrpSpPr>
                <p:grpSpPr>
                  <a:xfrm>
                    <a:off x="10407690" y="7134799"/>
                    <a:ext cx="918249" cy="205801"/>
                    <a:chOff x="10452140" y="6988749"/>
                    <a:chExt cx="918249" cy="205801"/>
                  </a:xfrm>
                  <a:grpFill/>
                </p:grpSpPr>
                <p:sp>
                  <p:nvSpPr>
                    <p:cNvPr id="221" name="Rectangle 220"/>
                    <p:cNvSpPr/>
                    <p:nvPr/>
                  </p:nvSpPr>
                  <p:spPr bwMode="auto">
                    <a:xfrm>
                      <a:off x="10452140" y="70802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22" name="Rectangle 221"/>
                    <p:cNvSpPr/>
                    <p:nvPr/>
                  </p:nvSpPr>
                  <p:spPr bwMode="auto">
                    <a:xfrm>
                      <a:off x="10452141" y="6988749"/>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23" name="Rectangle 222"/>
                    <p:cNvSpPr/>
                    <p:nvPr/>
                  </p:nvSpPr>
                  <p:spPr bwMode="auto">
                    <a:xfrm>
                      <a:off x="11245924" y="6988749"/>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207" name="Rectangle 206"/>
                  <p:cNvSpPr/>
                  <p:nvPr/>
                </p:nvSpPr>
                <p:spPr bwMode="auto">
                  <a:xfrm>
                    <a:off x="10648118" y="673995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08" name="Rectangle 207"/>
                  <p:cNvSpPr/>
                  <p:nvPr/>
                </p:nvSpPr>
                <p:spPr bwMode="auto">
                  <a:xfrm>
                    <a:off x="10648118" y="689807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15" name="Rectangle 214"/>
                  <p:cNvSpPr/>
                  <p:nvPr/>
                </p:nvSpPr>
                <p:spPr bwMode="auto">
                  <a:xfrm>
                    <a:off x="10648118" y="7055835"/>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16" name="Rectangle 215"/>
                  <p:cNvSpPr/>
                  <p:nvPr/>
                </p:nvSpPr>
                <p:spPr bwMode="auto">
                  <a:xfrm>
                    <a:off x="10833137" y="697594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17" name="Rectangle 216"/>
                  <p:cNvSpPr/>
                  <p:nvPr/>
                </p:nvSpPr>
                <p:spPr bwMode="auto">
                  <a:xfrm>
                    <a:off x="10833137" y="6819846"/>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20" name="Rectangle 219"/>
                  <p:cNvSpPr/>
                  <p:nvPr/>
                </p:nvSpPr>
                <p:spPr bwMode="auto">
                  <a:xfrm>
                    <a:off x="11018157" y="6916390"/>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grpSp>
        <p:nvGrpSpPr>
          <p:cNvPr id="27" name="Group 26"/>
          <p:cNvGrpSpPr/>
          <p:nvPr/>
        </p:nvGrpSpPr>
        <p:grpSpPr>
          <a:xfrm>
            <a:off x="6369966" y="1975573"/>
            <a:ext cx="1426034" cy="3862723"/>
            <a:chOff x="6497696" y="2014690"/>
            <a:chExt cx="1454629" cy="3940179"/>
          </a:xfrm>
        </p:grpSpPr>
        <p:grpSp>
          <p:nvGrpSpPr>
            <p:cNvPr id="242" name="Group 241"/>
            <p:cNvGrpSpPr/>
            <p:nvPr/>
          </p:nvGrpSpPr>
          <p:grpSpPr>
            <a:xfrm>
              <a:off x="6685092" y="2014690"/>
              <a:ext cx="1079837" cy="852251"/>
              <a:chOff x="6830679" y="2014690"/>
              <a:chExt cx="1079837" cy="852251"/>
            </a:xfrm>
          </p:grpSpPr>
          <p:sp>
            <p:nvSpPr>
              <p:cNvPr id="89" name="Rectangle 88"/>
              <p:cNvSpPr/>
              <p:nvPr/>
            </p:nvSpPr>
            <p:spPr bwMode="auto">
              <a:xfrm>
                <a:off x="6830679" y="2680835"/>
                <a:ext cx="1079837" cy="1861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r>
                  <a:rPr lang="en-US" sz="1176" dirty="0">
                    <a:solidFill>
                      <a:srgbClr val="505050"/>
                    </a:solidFill>
                    <a:ea typeface="Segoe UI" pitchFamily="34" charset="0"/>
                    <a:cs typeface="Segoe UI" pitchFamily="34" charset="0"/>
                  </a:rPr>
                  <a:t>Azure ML</a:t>
                </a: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481" b="100000" l="308" r="100000"/>
                        </a14:imgEffect>
                      </a14:imgLayer>
                    </a14:imgProps>
                  </a:ext>
                </a:extLst>
              </a:blip>
              <a:stretch>
                <a:fillRect/>
              </a:stretch>
            </p:blipFill>
            <p:spPr>
              <a:xfrm>
                <a:off x="6843004" y="2014690"/>
                <a:ext cx="1055186" cy="675320"/>
              </a:xfrm>
              <a:prstGeom prst="rect">
                <a:avLst/>
              </a:prstGeom>
              <a:noFill/>
              <a:ln>
                <a:noFill/>
              </a:ln>
            </p:spPr>
          </p:pic>
        </p:grpSp>
        <p:grpSp>
          <p:nvGrpSpPr>
            <p:cNvPr id="243" name="Group 242"/>
            <p:cNvGrpSpPr/>
            <p:nvPr/>
          </p:nvGrpSpPr>
          <p:grpSpPr>
            <a:xfrm>
              <a:off x="6497696" y="5176376"/>
              <a:ext cx="1454629" cy="778493"/>
              <a:chOff x="6576857" y="5176376"/>
              <a:chExt cx="1454629" cy="778493"/>
            </a:xfrm>
          </p:grpSpPr>
          <p:grpSp>
            <p:nvGrpSpPr>
              <p:cNvPr id="171" name="Group 170"/>
              <p:cNvGrpSpPr/>
              <p:nvPr/>
            </p:nvGrpSpPr>
            <p:grpSpPr>
              <a:xfrm>
                <a:off x="6698935" y="5176376"/>
                <a:ext cx="1210470" cy="428750"/>
                <a:chOff x="6549004" y="5079838"/>
                <a:chExt cx="1210809" cy="428871"/>
              </a:xfrm>
            </p:grpSpPr>
            <p:sp>
              <p:nvSpPr>
                <p:cNvPr id="158" name="Freeform 87"/>
                <p:cNvSpPr>
                  <a:spLocks noChangeAspect="1" noEditPoints="1"/>
                </p:cNvSpPr>
                <p:nvPr/>
              </p:nvSpPr>
              <p:spPr bwMode="black">
                <a:xfrm flipH="1">
                  <a:off x="6549004" y="5079838"/>
                  <a:ext cx="527171" cy="428871"/>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000000"/>
                    </a:solidFill>
                  </a:endParaRPr>
                </a:p>
              </p:txBody>
            </p:sp>
            <p:sp>
              <p:nvSpPr>
                <p:cNvPr id="170" name="TextBox 169"/>
                <p:cNvSpPr txBox="1"/>
                <p:nvPr/>
              </p:nvSpPr>
              <p:spPr>
                <a:xfrm>
                  <a:off x="7169935" y="5121122"/>
                  <a:ext cx="589878" cy="369436"/>
                </a:xfrm>
                <a:prstGeom prst="rect">
                  <a:avLst/>
                </a:prstGeom>
                <a:noFill/>
              </p:spPr>
              <p:txBody>
                <a:bodyPr wrap="none" lIns="0" tIns="0" rIns="0" bIns="0" rtlCol="0">
                  <a:spAutoFit/>
                </a:bodyPr>
                <a:lstStyle/>
                <a:p>
                  <a:pPr defTabSz="914367">
                    <a:spcAft>
                      <a:spcPts val="588"/>
                    </a:spcAft>
                  </a:pPr>
                  <a:r>
                    <a:rPr lang="en-US" sz="1176" dirty="0">
                      <a:solidFill>
                        <a:srgbClr val="505050"/>
                      </a:solidFill>
                    </a:rPr>
                    <a:t>Storage </a:t>
                  </a:r>
                  <a:br>
                    <a:rPr lang="en-US" sz="1176" dirty="0">
                      <a:solidFill>
                        <a:srgbClr val="505050"/>
                      </a:solidFill>
                    </a:rPr>
                  </a:br>
                  <a:r>
                    <a:rPr lang="en-US" sz="1176" dirty="0">
                      <a:solidFill>
                        <a:srgbClr val="505050"/>
                      </a:solidFill>
                    </a:rPr>
                    <a:t>adapters</a:t>
                  </a:r>
                </a:p>
              </p:txBody>
            </p:sp>
          </p:grpSp>
          <p:sp>
            <p:nvSpPr>
              <p:cNvPr id="174" name="TextBox 173"/>
              <p:cNvSpPr txBox="1"/>
              <p:nvPr/>
            </p:nvSpPr>
            <p:spPr>
              <a:xfrm>
                <a:off x="6576857" y="5770203"/>
                <a:ext cx="1454629" cy="184666"/>
              </a:xfrm>
              <a:prstGeom prst="rect">
                <a:avLst/>
              </a:prstGeom>
              <a:noFill/>
            </p:spPr>
            <p:txBody>
              <a:bodyPr wrap="square" lIns="0" tIns="0" rIns="0" bIns="0" rtlCol="0">
                <a:spAutoFit/>
              </a:bodyPr>
              <a:lstStyle/>
              <a:p>
                <a:pPr algn="ctr" defTabSz="914367">
                  <a:spcAft>
                    <a:spcPts val="588"/>
                  </a:spcAft>
                </a:pPr>
                <a:r>
                  <a:rPr lang="en-US" sz="1176" dirty="0">
                    <a:solidFill>
                      <a:srgbClr val="505050"/>
                    </a:solidFill>
                  </a:rPr>
                  <a:t>Stream processing</a:t>
                </a:r>
              </a:p>
            </p:txBody>
          </p:sp>
        </p:grpSp>
      </p:grpSp>
      <p:cxnSp>
        <p:nvCxnSpPr>
          <p:cNvPr id="88" name="Straight Arrow Connector 87"/>
          <p:cNvCxnSpPr/>
          <p:nvPr/>
        </p:nvCxnSpPr>
        <p:spPr>
          <a:xfrm>
            <a:off x="5756509" y="4311458"/>
            <a:ext cx="810740" cy="592620"/>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27" name="Right Arrow 226"/>
          <p:cNvSpPr/>
          <p:nvPr/>
        </p:nvSpPr>
        <p:spPr bwMode="auto">
          <a:xfrm>
            <a:off x="7661674" y="4217512"/>
            <a:ext cx="741287" cy="627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0" rIns="0" bIns="0" numCol="1" spcCol="0" rtlCol="0" fromWordArt="0" anchor="ctr" anchorCtr="0" forceAA="0" compatLnSpc="1">
            <a:prstTxWarp prst="textNoShape">
              <a:avLst/>
            </a:prstTxWarp>
            <a:noAutofit/>
          </a:bodyPr>
          <a:lstStyle/>
          <a:p>
            <a:pPr defTabSz="913751"/>
            <a:endParaRPr lang="en-US" sz="1174" dirty="0">
              <a:solidFill>
                <a:srgbClr val="FFFFFF"/>
              </a:solidFill>
              <a:ea typeface="Segoe UI" pitchFamily="34" charset="0"/>
              <a:cs typeface="Segoe UI" pitchFamily="34" charset="0"/>
            </a:endParaRPr>
          </a:p>
        </p:txBody>
      </p:sp>
      <p:cxnSp>
        <p:nvCxnSpPr>
          <p:cNvPr id="8" name="Straight Arrow Connector 7"/>
          <p:cNvCxnSpPr/>
          <p:nvPr/>
        </p:nvCxnSpPr>
        <p:spPr>
          <a:xfrm>
            <a:off x="1612619" y="2507403"/>
            <a:ext cx="2870291" cy="1081545"/>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28" name="Right Arrow 227"/>
          <p:cNvSpPr/>
          <p:nvPr/>
        </p:nvSpPr>
        <p:spPr bwMode="auto">
          <a:xfrm>
            <a:off x="9551828" y="4217512"/>
            <a:ext cx="741287" cy="627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0" rIns="0" bIns="0" numCol="1" spcCol="0" rtlCol="0" fromWordArt="0" anchor="ctr" anchorCtr="0" forceAA="0" compatLnSpc="1">
            <a:prstTxWarp prst="textNoShape">
              <a:avLst/>
            </a:prstTxWarp>
            <a:noAutofit/>
          </a:bodyPr>
          <a:lstStyle/>
          <a:p>
            <a:pPr defTabSz="913751"/>
            <a:endParaRPr lang="en-US" sz="1174" dirty="0">
              <a:solidFill>
                <a:srgbClr val="FFFFFF"/>
              </a:solidFill>
              <a:ea typeface="Segoe UI" pitchFamily="34" charset="0"/>
              <a:cs typeface="Segoe UI" pitchFamily="34" charset="0"/>
            </a:endParaRPr>
          </a:p>
        </p:txBody>
      </p:sp>
      <p:sp>
        <p:nvSpPr>
          <p:cNvPr id="20" name="Left-Right Arrow 19"/>
          <p:cNvSpPr/>
          <p:nvPr/>
        </p:nvSpPr>
        <p:spPr bwMode="auto">
          <a:xfrm>
            <a:off x="5913426" y="1493498"/>
            <a:ext cx="406937" cy="268851"/>
          </a:xfrm>
          <a:prstGeom prst="leftRightArrow">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8" name="Slide Number Placeholder 17"/>
          <p:cNvSpPr>
            <a:spLocks noGrp="1"/>
          </p:cNvSpPr>
          <p:nvPr>
            <p:ph type="sldNum" sz="quarter" idx="11"/>
          </p:nvPr>
        </p:nvSpPr>
        <p:spPr/>
        <p:txBody>
          <a:bodyPr/>
          <a:lstStyle/>
          <a:p>
            <a:pPr>
              <a:defRPr/>
            </a:pPr>
            <a:fld id="{F8A0AC42-AA1D-4944-8D96-660DE70C7E1B}" type="slidenum">
              <a:rPr lang="en-IN"/>
              <a:pPr>
                <a:defRPr/>
              </a:pPr>
              <a:t>71</a:t>
            </a:fld>
            <a:endParaRPr lang="en-IN" dirty="0"/>
          </a:p>
        </p:txBody>
      </p:sp>
      <p:grpSp>
        <p:nvGrpSpPr>
          <p:cNvPr id="235" name="Group 234"/>
          <p:cNvGrpSpPr/>
          <p:nvPr/>
        </p:nvGrpSpPr>
        <p:grpSpPr>
          <a:xfrm>
            <a:off x="6186645" y="2908625"/>
            <a:ext cx="1864854" cy="1604696"/>
            <a:chOff x="8210628" y="1316430"/>
            <a:chExt cx="1902248" cy="1636874"/>
          </a:xfrm>
        </p:grpSpPr>
        <p:sp>
          <p:nvSpPr>
            <p:cNvPr id="234" name="Oval 233"/>
            <p:cNvSpPr/>
            <p:nvPr/>
          </p:nvSpPr>
          <p:spPr bwMode="auto">
            <a:xfrm>
              <a:off x="8210628" y="1316430"/>
              <a:ext cx="1902248" cy="1636874"/>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50" name="Freeform 149"/>
            <p:cNvSpPr>
              <a:spLocks/>
            </p:cNvSpPr>
            <p:nvPr/>
          </p:nvSpPr>
          <p:spPr bwMode="auto">
            <a:xfrm>
              <a:off x="8455106" y="1627525"/>
              <a:ext cx="691403" cy="53887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7030A0"/>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pic>
          <p:nvPicPr>
            <p:cNvPr id="151" name="Picture 150"/>
            <p:cNvPicPr>
              <a:picLocks noChangeAspect="1"/>
            </p:cNvPicPr>
            <p:nvPr/>
          </p:nvPicPr>
          <p:blipFill>
            <a:blip r:embed="rId6">
              <a:clrChange>
                <a:clrFrom>
                  <a:srgbClr val="FFFFFF"/>
                </a:clrFrom>
                <a:clrTo>
                  <a:srgbClr val="FFFFFF">
                    <a:alpha val="0"/>
                  </a:srgbClr>
                </a:clrTo>
              </a:clrChange>
              <a:biLevel thresh="75000"/>
            </a:blip>
            <a:stretch>
              <a:fillRect/>
            </a:stretch>
          </p:blipFill>
          <p:spPr>
            <a:xfrm>
              <a:off x="9167017" y="1541170"/>
              <a:ext cx="764202" cy="712728"/>
            </a:xfrm>
            <a:prstGeom prst="rect">
              <a:avLst/>
            </a:prstGeom>
            <a:noFill/>
          </p:spPr>
        </p:pic>
        <p:sp>
          <p:nvSpPr>
            <p:cNvPr id="152" name="Rectangle 151"/>
            <p:cNvSpPr/>
            <p:nvPr/>
          </p:nvSpPr>
          <p:spPr bwMode="auto">
            <a:xfrm>
              <a:off x="8328943" y="2213889"/>
              <a:ext cx="1647850" cy="4322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0" numCol="1" spcCol="0" rtlCol="0" fromWordArt="0" anchor="t" anchorCtr="0" forceAA="0" compatLnSpc="1">
              <a:prstTxWarp prst="textNoShape">
                <a:avLst/>
              </a:prstTxWarp>
              <a:noAutofit/>
            </a:bodyPr>
            <a:lstStyle/>
            <a:p>
              <a:pPr algn="ctr" defTabSz="913751" fontAlgn="base">
                <a:spcBef>
                  <a:spcPct val="0"/>
                </a:spcBef>
                <a:spcAft>
                  <a:spcPct val="0"/>
                </a:spcAft>
              </a:pPr>
              <a:r>
                <a:rPr lang="en-US" sz="1568" dirty="0">
                  <a:solidFill>
                    <a:srgbClr val="68217A"/>
                  </a:solidFill>
                  <a:latin typeface="Segoe UI Semibold" panose="020B0702040204020203" pitchFamily="34" charset="0"/>
                  <a:ea typeface="Segoe UI" pitchFamily="34" charset="0"/>
                  <a:cs typeface="Segoe UI Semibold" panose="020B0702040204020203" pitchFamily="34" charset="0"/>
                </a:rPr>
                <a:t>Apache Storm </a:t>
              </a:r>
              <a:br>
                <a:rPr lang="en-US" sz="1568" dirty="0">
                  <a:solidFill>
                    <a:srgbClr val="68217A"/>
                  </a:solidFill>
                  <a:latin typeface="Segoe UI Semibold" panose="020B0702040204020203" pitchFamily="34" charset="0"/>
                  <a:ea typeface="Segoe UI" pitchFamily="34" charset="0"/>
                  <a:cs typeface="Segoe UI Semibold" panose="020B0702040204020203" pitchFamily="34" charset="0"/>
                </a:rPr>
              </a:br>
              <a:r>
                <a:rPr lang="en-US" sz="1568" dirty="0">
                  <a:solidFill>
                    <a:srgbClr val="68217A"/>
                  </a:solidFill>
                  <a:latin typeface="Segoe UI Semibold" panose="020B0702040204020203" pitchFamily="34" charset="0"/>
                  <a:ea typeface="Segoe UI" pitchFamily="34" charset="0"/>
                  <a:cs typeface="Segoe UI Semibold" panose="020B0702040204020203" pitchFamily="34" charset="0"/>
                </a:rPr>
                <a:t>on HDInsight</a:t>
              </a:r>
            </a:p>
          </p:txBody>
        </p:sp>
      </p:grpSp>
      <p:cxnSp>
        <p:nvCxnSpPr>
          <p:cNvPr id="29" name="Straight Arrow Connector 28"/>
          <p:cNvCxnSpPr/>
          <p:nvPr/>
        </p:nvCxnSpPr>
        <p:spPr>
          <a:xfrm flipV="1">
            <a:off x="5725747" y="3932597"/>
            <a:ext cx="434745" cy="221272"/>
          </a:xfrm>
          <a:prstGeom prst="straightConnector1">
            <a:avLst/>
          </a:prstGeom>
          <a:ln w="2540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9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wipe(left)">
                                      <p:cBhvr>
                                        <p:cTn id="7" dur="500"/>
                                        <p:tgtEl>
                                          <p:spTgt spid="2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wipe(left)">
                                      <p:cBhvr>
                                        <p:cTn id="15" dur="500"/>
                                        <p:tgtEl>
                                          <p:spTgt spid="14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7"/>
                                        </p:tgtEl>
                                        <p:attrNameLst>
                                          <p:attrName>style.visibility</p:attrName>
                                        </p:attrNameLst>
                                      </p:cBhvr>
                                      <p:to>
                                        <p:strVal val="visible"/>
                                      </p:to>
                                    </p:set>
                                    <p:animEffect transition="in" filter="wipe(left)">
                                      <p:cBhvr>
                                        <p:cTn id="20" dur="500"/>
                                        <p:tgtEl>
                                          <p:spTgt spid="23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8"/>
                                        </p:tgtEl>
                                        <p:attrNameLst>
                                          <p:attrName>style.visibility</p:attrName>
                                        </p:attrNameLst>
                                      </p:cBhvr>
                                      <p:to>
                                        <p:strVal val="visible"/>
                                      </p:to>
                                    </p:set>
                                    <p:animEffect transition="in" filter="wipe(left)">
                                      <p:cBhvr>
                                        <p:cTn id="37" dur="500"/>
                                        <p:tgtEl>
                                          <p:spTgt spid="23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32"/>
                                        </p:tgtEl>
                                        <p:attrNameLst>
                                          <p:attrName>style.visibility</p:attrName>
                                        </p:attrNameLst>
                                      </p:cBhvr>
                                      <p:to>
                                        <p:strVal val="visible"/>
                                      </p:to>
                                    </p:set>
                                    <p:animEffect transition="in" filter="fade">
                                      <p:cBhvr>
                                        <p:cTn id="41" dur="500"/>
                                        <p:tgtEl>
                                          <p:spTgt spid="232"/>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par>
                          <p:cTn id="54" fill="hold">
                            <p:stCondLst>
                              <p:cond delay="2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arn(outVertical)">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22" presetClass="entr" presetSubtype="8"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par>
                                <p:cTn id="73" presetID="22" presetClass="entr" presetSubtype="8"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wipe(left)">
                                      <p:cBhvr>
                                        <p:cTn id="75" dur="500"/>
                                        <p:tgtEl>
                                          <p:spTgt spid="88"/>
                                        </p:tgtEl>
                                      </p:cBhvr>
                                    </p:animEffect>
                                  </p:childTnLst>
                                </p:cTn>
                              </p:par>
                              <p:par>
                                <p:cTn id="76" presetID="16" presetClass="entr" presetSubtype="37" fill="hold" grpId="0" nodeType="withEffect">
                                  <p:stCondLst>
                                    <p:cond delay="0"/>
                                  </p:stCondLst>
                                  <p:childTnLst>
                                    <p:set>
                                      <p:cBhvr>
                                        <p:cTn id="77" dur="1" fill="hold">
                                          <p:stCondLst>
                                            <p:cond delay="0"/>
                                          </p:stCondLst>
                                        </p:cTn>
                                        <p:tgtEl>
                                          <p:spTgt spid="133"/>
                                        </p:tgtEl>
                                        <p:attrNameLst>
                                          <p:attrName>style.visibility</p:attrName>
                                        </p:attrNameLst>
                                      </p:cBhvr>
                                      <p:to>
                                        <p:strVal val="visible"/>
                                      </p:to>
                                    </p:set>
                                    <p:animEffect transition="in" filter="barn(outVertical)">
                                      <p:cBhvr>
                                        <p:cTn id="78" dur="500"/>
                                        <p:tgtEl>
                                          <p:spTgt spid="133"/>
                                        </p:tgtEl>
                                      </p:cBhvr>
                                    </p:animEffect>
                                  </p:childTnLst>
                                </p:cTn>
                              </p:par>
                              <p:par>
                                <p:cTn id="79" presetID="10" presetClass="entr" presetSubtype="0" fill="hold" nodeType="withEffect">
                                  <p:stCondLst>
                                    <p:cond delay="0"/>
                                  </p:stCondLst>
                                  <p:childTnLst>
                                    <p:set>
                                      <p:cBhvr>
                                        <p:cTn id="80" dur="1" fill="hold">
                                          <p:stCondLst>
                                            <p:cond delay="0"/>
                                          </p:stCondLst>
                                        </p:cTn>
                                        <p:tgtEl>
                                          <p:spTgt spid="235"/>
                                        </p:tgtEl>
                                        <p:attrNameLst>
                                          <p:attrName>style.visibility</p:attrName>
                                        </p:attrNameLst>
                                      </p:cBhvr>
                                      <p:to>
                                        <p:strVal val="visible"/>
                                      </p:to>
                                    </p:set>
                                    <p:animEffect transition="in" filter="fade">
                                      <p:cBhvr>
                                        <p:cTn id="81" dur="500"/>
                                        <p:tgtEl>
                                          <p:spTgt spid="2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40"/>
                                        </p:tgtEl>
                                        <p:attrNameLst>
                                          <p:attrName>style.visibility</p:attrName>
                                        </p:attrNameLst>
                                      </p:cBhvr>
                                      <p:to>
                                        <p:strVal val="visible"/>
                                      </p:to>
                                    </p:set>
                                    <p:animEffect transition="in" filter="wipe(left)">
                                      <p:cBhvr>
                                        <p:cTn id="86" dur="500"/>
                                        <p:tgtEl>
                                          <p:spTgt spid="240"/>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219"/>
                                        </p:tgtEl>
                                        <p:attrNameLst>
                                          <p:attrName>style.visibility</p:attrName>
                                        </p:attrNameLst>
                                      </p:cBhvr>
                                      <p:to>
                                        <p:strVal val="visible"/>
                                      </p:to>
                                    </p:set>
                                    <p:animEffect transition="in" filter="fade">
                                      <p:cBhvr>
                                        <p:cTn id="94" dur="500"/>
                                        <p:tgtEl>
                                          <p:spTgt spid="219"/>
                                        </p:tgtEl>
                                      </p:cBhvr>
                                    </p:animEffect>
                                  </p:childTnLst>
                                </p:cTn>
                              </p:par>
                            </p:childTnLst>
                          </p:cTn>
                        </p:par>
                        <p:par>
                          <p:cTn id="95" fill="hold">
                            <p:stCondLst>
                              <p:cond delay="1500"/>
                            </p:stCondLst>
                            <p:childTnLst>
                              <p:par>
                                <p:cTn id="96" presetID="22" presetClass="entr" presetSubtype="8" fill="hold" grpId="0" nodeType="afterEffect">
                                  <p:stCondLst>
                                    <p:cond delay="0"/>
                                  </p:stCondLst>
                                  <p:childTnLst>
                                    <p:set>
                                      <p:cBhvr>
                                        <p:cTn id="97" dur="1" fill="hold">
                                          <p:stCondLst>
                                            <p:cond delay="0"/>
                                          </p:stCondLst>
                                        </p:cTn>
                                        <p:tgtEl>
                                          <p:spTgt spid="227"/>
                                        </p:tgtEl>
                                        <p:attrNameLst>
                                          <p:attrName>style.visibility</p:attrName>
                                        </p:attrNameLst>
                                      </p:cBhvr>
                                      <p:to>
                                        <p:strVal val="visible"/>
                                      </p:to>
                                    </p:set>
                                    <p:animEffect transition="in" filter="wipe(left)">
                                      <p:cBhvr>
                                        <p:cTn id="98" dur="500"/>
                                        <p:tgtEl>
                                          <p:spTgt spid="227"/>
                                        </p:tgtEl>
                                      </p:cBhvr>
                                    </p:animEffect>
                                  </p:childTnLst>
                                </p:cTn>
                              </p:par>
                            </p:childTnLst>
                          </p:cTn>
                        </p:par>
                        <p:par>
                          <p:cTn id="99" fill="hold">
                            <p:stCondLst>
                              <p:cond delay="2000"/>
                            </p:stCondLst>
                            <p:childTnLst>
                              <p:par>
                                <p:cTn id="100" presetID="22" presetClass="entr" presetSubtype="8" fill="hold" grpId="0" nodeType="after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wipe(left)">
                                      <p:cBhvr>
                                        <p:cTn id="102" dur="500"/>
                                        <p:tgtEl>
                                          <p:spTgt spid="13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41"/>
                                        </p:tgtEl>
                                        <p:attrNameLst>
                                          <p:attrName>style.visibility</p:attrName>
                                        </p:attrNameLst>
                                      </p:cBhvr>
                                      <p:to>
                                        <p:strVal val="visible"/>
                                      </p:to>
                                    </p:set>
                                    <p:animEffect transition="in" filter="wipe(left)">
                                      <p:cBhvr>
                                        <p:cTn id="107" dur="500"/>
                                        <p:tgtEl>
                                          <p:spTgt spid="241"/>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233"/>
                                        </p:tgtEl>
                                        <p:attrNameLst>
                                          <p:attrName>style.visibility</p:attrName>
                                        </p:attrNameLst>
                                      </p:cBhvr>
                                      <p:to>
                                        <p:strVal val="visible"/>
                                      </p:to>
                                    </p:set>
                                    <p:animEffect transition="in" filter="fade">
                                      <p:cBhvr>
                                        <p:cTn id="111" dur="500"/>
                                        <p:tgtEl>
                                          <p:spTgt spid="233"/>
                                        </p:tgtEl>
                                      </p:cBhvr>
                                    </p:animEffect>
                                  </p:childTnLst>
                                </p:cTn>
                              </p:par>
                            </p:childTnLst>
                          </p:cTn>
                        </p:par>
                        <p:par>
                          <p:cTn id="112" fill="hold">
                            <p:stCondLst>
                              <p:cond delay="1000"/>
                            </p:stCondLst>
                            <p:childTnLst>
                              <p:par>
                                <p:cTn id="113" presetID="22" presetClass="entr" presetSubtype="8" fill="hold" grpId="0" nodeType="afterEffect">
                                  <p:stCondLst>
                                    <p:cond delay="0"/>
                                  </p:stCondLst>
                                  <p:childTnLst>
                                    <p:set>
                                      <p:cBhvr>
                                        <p:cTn id="114" dur="1" fill="hold">
                                          <p:stCondLst>
                                            <p:cond delay="0"/>
                                          </p:stCondLst>
                                        </p:cTn>
                                        <p:tgtEl>
                                          <p:spTgt spid="228"/>
                                        </p:tgtEl>
                                        <p:attrNameLst>
                                          <p:attrName>style.visibility</p:attrName>
                                        </p:attrNameLst>
                                      </p:cBhvr>
                                      <p:to>
                                        <p:strVal val="visible"/>
                                      </p:to>
                                    </p:set>
                                    <p:animEffect transition="in" filter="wipe(left)">
                                      <p:cBhvr>
                                        <p:cTn id="115" dur="500"/>
                                        <p:tgtEl>
                                          <p:spTgt spid="228"/>
                                        </p:tgtEl>
                                      </p:cBhvr>
                                    </p:animEffect>
                                  </p:childTnLst>
                                </p:cTn>
                              </p:par>
                            </p:childTnLst>
                          </p:cTn>
                        </p:par>
                        <p:par>
                          <p:cTn id="116" fill="hold">
                            <p:stCondLst>
                              <p:cond delay="1500"/>
                            </p:stCondLst>
                            <p:childTnLst>
                              <p:par>
                                <p:cTn id="117" presetID="22" presetClass="entr" presetSubtype="8" fill="hold" grpId="0" nodeType="afterEffect">
                                  <p:stCondLst>
                                    <p:cond delay="0"/>
                                  </p:stCondLst>
                                  <p:childTnLst>
                                    <p:set>
                                      <p:cBhvr>
                                        <p:cTn id="118" dur="1" fill="hold">
                                          <p:stCondLst>
                                            <p:cond delay="0"/>
                                          </p:stCondLst>
                                        </p:cTn>
                                        <p:tgtEl>
                                          <p:spTgt spid="229"/>
                                        </p:tgtEl>
                                        <p:attrNameLst>
                                          <p:attrName>style.visibility</p:attrName>
                                        </p:attrNameLst>
                                      </p:cBhvr>
                                      <p:to>
                                        <p:strVal val="visible"/>
                                      </p:to>
                                    </p:set>
                                    <p:animEffect transition="in" filter="wipe(left)">
                                      <p:cBhvr>
                                        <p:cTn id="119"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7" grpId="0" animBg="1"/>
      <p:bldP spid="133" grpId="0" animBg="1"/>
      <p:bldP spid="229" grpId="0" animBg="1"/>
      <p:bldP spid="140" grpId="0" animBg="1"/>
      <p:bldP spid="219" grpId="0" animBg="1"/>
      <p:bldP spid="227" grpId="0" animBg="1"/>
      <p:bldP spid="228"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ight Arrow 134"/>
          <p:cNvSpPr/>
          <p:nvPr/>
        </p:nvSpPr>
        <p:spPr bwMode="auto">
          <a:xfrm>
            <a:off x="2265040" y="3827580"/>
            <a:ext cx="7628292" cy="365760"/>
          </a:xfrm>
          <a:prstGeom prst="rightArrow">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50" b="1" dirty="0">
              <a:solidFill>
                <a:schemeClr val="bg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Storm Application in 5 steps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72</a:t>
            </a:fld>
            <a:endParaRPr lang="en-US" dirty="0"/>
          </a:p>
        </p:txBody>
      </p:sp>
      <p:sp>
        <p:nvSpPr>
          <p:cNvPr id="10" name="Rounded Rectangle 9"/>
          <p:cNvSpPr/>
          <p:nvPr/>
        </p:nvSpPr>
        <p:spPr bwMode="auto">
          <a:xfrm>
            <a:off x="4938156" y="2380408"/>
            <a:ext cx="2107890" cy="3260104"/>
          </a:xfrm>
          <a:prstGeom prst="round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Rounded Rectangle 10"/>
          <p:cNvSpPr/>
          <p:nvPr/>
        </p:nvSpPr>
        <p:spPr bwMode="auto">
          <a:xfrm>
            <a:off x="7415744" y="2380408"/>
            <a:ext cx="2107890" cy="3260104"/>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a:off x="9893332" y="2380408"/>
            <a:ext cx="2107890" cy="3260104"/>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157150" y="2380408"/>
            <a:ext cx="2107890" cy="3260104"/>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367">
              <a:defRPr/>
            </a:pPr>
            <a:endParaRPr lang="en-US" sz="2000" dirty="0">
              <a:solidFill>
                <a:schemeClr val="tx1">
                  <a:lumMod val="85000"/>
                  <a:lumOff val="15000"/>
                </a:schemeClr>
              </a:solidFill>
            </a:endParaRPr>
          </a:p>
        </p:txBody>
      </p:sp>
      <p:sp>
        <p:nvSpPr>
          <p:cNvPr id="14" name="Rounded Rectangle 13"/>
          <p:cNvSpPr/>
          <p:nvPr/>
        </p:nvSpPr>
        <p:spPr bwMode="auto">
          <a:xfrm>
            <a:off x="2547653" y="2380408"/>
            <a:ext cx="2107890" cy="3260104"/>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a:xfrm>
            <a:off x="382453" y="1734077"/>
            <a:ext cx="1613761" cy="661720"/>
          </a:xfrm>
          <a:prstGeom prst="rect">
            <a:avLst/>
          </a:prstGeom>
        </p:spPr>
        <p:txBody>
          <a:bodyPr wrap="square">
            <a:spAutoFit/>
          </a:bodyPr>
          <a:lstStyle/>
          <a:p>
            <a:pPr algn="ctr"/>
            <a:r>
              <a:rPr lang="en-US" sz="1850" dirty="0">
                <a:solidFill>
                  <a:schemeClr val="tx1">
                    <a:lumMod val="75000"/>
                    <a:lumOff val="25000"/>
                  </a:schemeClr>
                </a:solidFill>
                <a:latin typeface="Segoe UI Semibold" panose="020B0702040204020203" pitchFamily="34" charset="0"/>
                <a:cs typeface="Segoe UI Semibold" panose="020B0702040204020203" pitchFamily="34" charset="0"/>
              </a:rPr>
              <a:t>Create a Storm cluster</a:t>
            </a:r>
            <a:endParaRPr lang="en-US" sz="1850" i="1" dirty="0">
              <a:solidFill>
                <a:schemeClr val="tx1">
                  <a:lumMod val="75000"/>
                  <a:lumOff val="25000"/>
                </a:schemeClr>
              </a:solidFill>
              <a:latin typeface="Segoe UI Semibold" panose="020B0702040204020203" pitchFamily="34" charset="0"/>
              <a:cs typeface="Segoe UI Semibold" panose="020B0702040204020203" pitchFamily="34" charset="0"/>
            </a:endParaRPr>
          </a:p>
        </p:txBody>
      </p:sp>
      <p:sp>
        <p:nvSpPr>
          <p:cNvPr id="15" name="Rectangle 14"/>
          <p:cNvSpPr/>
          <p:nvPr/>
        </p:nvSpPr>
        <p:spPr>
          <a:xfrm>
            <a:off x="200714" y="3600500"/>
            <a:ext cx="1977241" cy="1515800"/>
          </a:xfrm>
          <a:prstGeom prst="rect">
            <a:avLst/>
          </a:prstGeom>
        </p:spPr>
        <p:txBody>
          <a:bodyPr wrap="square">
            <a:spAutoFit/>
          </a:bodyPr>
          <a:lstStyle/>
          <a:p>
            <a:pPr defTabSz="914367">
              <a:defRPr/>
            </a:pPr>
            <a:r>
              <a:rPr lang="en-US" sz="1850" dirty="0">
                <a:solidFill>
                  <a:schemeClr val="bg1"/>
                </a:solidFill>
              </a:rPr>
              <a:t>A cluster consists of one or more Zookeeper and Supervisor nodes</a:t>
            </a:r>
          </a:p>
        </p:txBody>
      </p:sp>
      <p:sp>
        <p:nvSpPr>
          <p:cNvPr id="16" name="Rectangle 15"/>
          <p:cNvSpPr/>
          <p:nvPr/>
        </p:nvSpPr>
        <p:spPr>
          <a:xfrm>
            <a:off x="2812588" y="1734077"/>
            <a:ext cx="1712306" cy="661720"/>
          </a:xfrm>
          <a:prstGeom prst="rect">
            <a:avLst/>
          </a:prstGeom>
        </p:spPr>
        <p:txBody>
          <a:bodyPr wrap="square">
            <a:spAutoFit/>
          </a:bodyPr>
          <a:lstStyle/>
          <a:p>
            <a:r>
              <a:rPr lang="en-US" sz="1850" dirty="0">
                <a:solidFill>
                  <a:schemeClr val="tx1">
                    <a:lumMod val="75000"/>
                    <a:lumOff val="25000"/>
                  </a:schemeClr>
                </a:solidFill>
                <a:latin typeface="Segoe UI Semibold" panose="020B0702040204020203" pitchFamily="34" charset="0"/>
                <a:cs typeface="Segoe UI Semibold" panose="020B0702040204020203" pitchFamily="34" charset="0"/>
              </a:rPr>
              <a:t>Write one or more Spouts</a:t>
            </a:r>
          </a:p>
        </p:txBody>
      </p:sp>
      <p:sp>
        <p:nvSpPr>
          <p:cNvPr id="17" name="Rectangle 16"/>
          <p:cNvSpPr/>
          <p:nvPr/>
        </p:nvSpPr>
        <p:spPr>
          <a:xfrm>
            <a:off x="2542272" y="3600500"/>
            <a:ext cx="2086936" cy="1515800"/>
          </a:xfrm>
          <a:prstGeom prst="rect">
            <a:avLst/>
          </a:prstGeom>
        </p:spPr>
        <p:txBody>
          <a:bodyPr wrap="square">
            <a:spAutoFit/>
          </a:bodyPr>
          <a:lstStyle/>
          <a:p>
            <a:pPr defTabSz="914367">
              <a:defRPr/>
            </a:pPr>
            <a:r>
              <a:rPr lang="en-US" sz="1850" dirty="0">
                <a:solidFill>
                  <a:schemeClr val="bg1"/>
                </a:solidFill>
              </a:rPr>
              <a:t>A Spout is</a:t>
            </a:r>
          </a:p>
          <a:p>
            <a:pPr defTabSz="914367">
              <a:defRPr/>
            </a:pPr>
            <a:r>
              <a:rPr lang="en-US" sz="1850" dirty="0">
                <a:solidFill>
                  <a:schemeClr val="bg1"/>
                </a:solidFill>
              </a:rPr>
              <a:t>a program that consumes data from a source and emits </a:t>
            </a:r>
            <a:r>
              <a:rPr lang="en-US" sz="1850" b="1" i="1" dirty="0">
                <a:solidFill>
                  <a:schemeClr val="bg1"/>
                </a:solidFill>
              </a:rPr>
              <a:t>tuples</a:t>
            </a:r>
          </a:p>
        </p:txBody>
      </p:sp>
      <p:sp>
        <p:nvSpPr>
          <p:cNvPr id="18" name="Rectangle 17"/>
          <p:cNvSpPr/>
          <p:nvPr/>
        </p:nvSpPr>
        <p:spPr>
          <a:xfrm>
            <a:off x="5203090" y="1734076"/>
            <a:ext cx="1584181" cy="661720"/>
          </a:xfrm>
          <a:prstGeom prst="rect">
            <a:avLst/>
          </a:prstGeom>
        </p:spPr>
        <p:txBody>
          <a:bodyPr wrap="square">
            <a:spAutoFit/>
          </a:bodyPr>
          <a:lstStyle/>
          <a:p>
            <a:pPr defTabSz="914367">
              <a:defRPr/>
            </a:pPr>
            <a:r>
              <a:rPr lang="en-US" sz="1850" dirty="0">
                <a:solidFill>
                  <a:schemeClr val="tx1">
                    <a:lumMod val="75000"/>
                    <a:lumOff val="25000"/>
                  </a:schemeClr>
                </a:solidFill>
                <a:latin typeface="Segoe UI Semibold" panose="020B0702040204020203" pitchFamily="34" charset="0"/>
                <a:cs typeface="Segoe UI Semibold" panose="020B0702040204020203" pitchFamily="34" charset="0"/>
              </a:rPr>
              <a:t>Write one or more Bolts </a:t>
            </a:r>
          </a:p>
        </p:txBody>
      </p:sp>
      <p:sp>
        <p:nvSpPr>
          <p:cNvPr id="19" name="Rectangle 18"/>
          <p:cNvSpPr/>
          <p:nvPr/>
        </p:nvSpPr>
        <p:spPr>
          <a:xfrm>
            <a:off x="4938156" y="3600500"/>
            <a:ext cx="2181896" cy="1629677"/>
          </a:xfrm>
          <a:prstGeom prst="rect">
            <a:avLst/>
          </a:prstGeom>
        </p:spPr>
        <p:txBody>
          <a:bodyPr wrap="square">
            <a:spAutoFit/>
          </a:bodyPr>
          <a:lstStyle/>
          <a:p>
            <a:pPr marL="17" lvl="0">
              <a:lnSpc>
                <a:spcPct val="90000"/>
              </a:lnSpc>
              <a:spcAft>
                <a:spcPts val="600"/>
              </a:spcAft>
            </a:pPr>
            <a:r>
              <a:rPr lang="en-US" sz="1850" dirty="0">
                <a:solidFill>
                  <a:schemeClr val="bg1"/>
                </a:solidFill>
              </a:rPr>
              <a:t>Bolt is a processing step in a pipeline that consumes &amp; emit tuples from/to other Bolts/Spouts</a:t>
            </a:r>
          </a:p>
        </p:txBody>
      </p:sp>
      <p:sp>
        <p:nvSpPr>
          <p:cNvPr id="20" name="Rectangle 19"/>
          <p:cNvSpPr/>
          <p:nvPr/>
        </p:nvSpPr>
        <p:spPr>
          <a:xfrm>
            <a:off x="7846124" y="1745919"/>
            <a:ext cx="1196241" cy="661720"/>
          </a:xfrm>
          <a:prstGeom prst="rect">
            <a:avLst/>
          </a:prstGeom>
        </p:spPr>
        <p:txBody>
          <a:bodyPr wrap="square">
            <a:spAutoFit/>
          </a:bodyPr>
          <a:lstStyle/>
          <a:p>
            <a:r>
              <a:rPr lang="en-US" sz="1850" dirty="0">
                <a:solidFill>
                  <a:schemeClr val="tx1">
                    <a:lumMod val="75000"/>
                    <a:lumOff val="25000"/>
                  </a:schemeClr>
                </a:solidFill>
                <a:latin typeface="Segoe UI Semibold" panose="020B0702040204020203" pitchFamily="34" charset="0"/>
                <a:cs typeface="Segoe UI Semibold" panose="020B0702040204020203" pitchFamily="34" charset="0"/>
              </a:rPr>
              <a:t>Create a Topology</a:t>
            </a:r>
            <a:endParaRPr lang="en-US" sz="1850" i="1" dirty="0">
              <a:solidFill>
                <a:schemeClr val="tx1">
                  <a:lumMod val="75000"/>
                  <a:lumOff val="25000"/>
                </a:schemeClr>
              </a:solidFill>
              <a:latin typeface="Segoe UI Semibold" panose="020B0702040204020203" pitchFamily="34" charset="0"/>
              <a:cs typeface="Segoe UI Semibold" panose="020B0702040204020203" pitchFamily="34" charset="0"/>
            </a:endParaRPr>
          </a:p>
        </p:txBody>
      </p:sp>
      <p:sp>
        <p:nvSpPr>
          <p:cNvPr id="21" name="Rectangle 20"/>
          <p:cNvSpPr/>
          <p:nvPr/>
        </p:nvSpPr>
        <p:spPr>
          <a:xfrm>
            <a:off x="7402489" y="3600500"/>
            <a:ext cx="2134401" cy="946413"/>
          </a:xfrm>
          <a:prstGeom prst="rect">
            <a:avLst/>
          </a:prstGeom>
        </p:spPr>
        <p:txBody>
          <a:bodyPr wrap="square">
            <a:spAutoFit/>
          </a:bodyPr>
          <a:lstStyle/>
          <a:p>
            <a:pPr defTabSz="914367">
              <a:defRPr/>
            </a:pPr>
            <a:r>
              <a:rPr lang="en-US" sz="1850" dirty="0">
                <a:solidFill>
                  <a:schemeClr val="bg1"/>
                </a:solidFill>
              </a:rPr>
              <a:t>Wire the Spouts and Bolts to create a network</a:t>
            </a:r>
          </a:p>
        </p:txBody>
      </p:sp>
      <p:sp>
        <p:nvSpPr>
          <p:cNvPr id="22" name="Rectangle 21"/>
          <p:cNvSpPr/>
          <p:nvPr/>
        </p:nvSpPr>
        <p:spPr>
          <a:xfrm>
            <a:off x="10251648" y="1734076"/>
            <a:ext cx="1391257" cy="661720"/>
          </a:xfrm>
          <a:prstGeom prst="rect">
            <a:avLst/>
          </a:prstGeom>
        </p:spPr>
        <p:txBody>
          <a:bodyPr wrap="square">
            <a:spAutoFit/>
          </a:bodyPr>
          <a:lstStyle/>
          <a:p>
            <a:r>
              <a:rPr lang="en-US" sz="1850" dirty="0">
                <a:solidFill>
                  <a:schemeClr val="tx1">
                    <a:lumMod val="75000"/>
                    <a:lumOff val="25000"/>
                  </a:schemeClr>
                </a:solidFill>
                <a:latin typeface="Segoe UI Semibold" panose="020B0702040204020203" pitchFamily="34" charset="0"/>
                <a:cs typeface="Segoe UI Semibold" panose="020B0702040204020203" pitchFamily="34" charset="0"/>
              </a:rPr>
              <a:t>Launch the Topology</a:t>
            </a:r>
          </a:p>
        </p:txBody>
      </p:sp>
      <p:sp>
        <p:nvSpPr>
          <p:cNvPr id="23" name="Rectangle 22"/>
          <p:cNvSpPr/>
          <p:nvPr/>
        </p:nvSpPr>
        <p:spPr>
          <a:xfrm>
            <a:off x="9832582" y="3600500"/>
            <a:ext cx="2262724" cy="1338828"/>
          </a:xfrm>
          <a:prstGeom prst="rect">
            <a:avLst/>
          </a:prstGeom>
        </p:spPr>
        <p:txBody>
          <a:bodyPr wrap="square">
            <a:spAutoFit/>
          </a:bodyPr>
          <a:lstStyle/>
          <a:p>
            <a:pPr marL="17" lvl="0">
              <a:lnSpc>
                <a:spcPct val="90000"/>
              </a:lnSpc>
              <a:spcAft>
                <a:spcPts val="600"/>
              </a:spcAft>
            </a:pPr>
            <a:r>
              <a:rPr lang="en-US" dirty="0">
                <a:solidFill>
                  <a:schemeClr val="bg1"/>
                </a:solidFill>
              </a:rPr>
              <a:t>Storm will distribute the Topology code to all the nodes of the cluster and start the Spouts and Bolts </a:t>
            </a:r>
          </a:p>
        </p:txBody>
      </p:sp>
      <p:grpSp>
        <p:nvGrpSpPr>
          <p:cNvPr id="44" name="Group 43"/>
          <p:cNvGrpSpPr/>
          <p:nvPr/>
        </p:nvGrpSpPr>
        <p:grpSpPr>
          <a:xfrm>
            <a:off x="533632" y="2731915"/>
            <a:ext cx="1285553" cy="763141"/>
            <a:chOff x="3325091" y="1268866"/>
            <a:chExt cx="7980448" cy="5606574"/>
          </a:xfrm>
        </p:grpSpPr>
        <p:grpSp>
          <p:nvGrpSpPr>
            <p:cNvPr id="45" name="Group 44"/>
            <p:cNvGrpSpPr/>
            <p:nvPr/>
          </p:nvGrpSpPr>
          <p:grpSpPr>
            <a:xfrm>
              <a:off x="6655956" y="1268866"/>
              <a:ext cx="4649583" cy="5606574"/>
              <a:chOff x="6789420" y="1293813"/>
              <a:chExt cx="4742816" cy="5718998"/>
            </a:xfrm>
          </p:grpSpPr>
          <p:sp>
            <p:nvSpPr>
              <p:cNvPr id="51" name="Oval 50"/>
              <p:cNvSpPr/>
              <p:nvPr/>
            </p:nvSpPr>
            <p:spPr bwMode="auto">
              <a:xfrm>
                <a:off x="10495599" y="1293813"/>
                <a:ext cx="1036637" cy="103663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2" name="Oval 51"/>
              <p:cNvSpPr/>
              <p:nvPr/>
            </p:nvSpPr>
            <p:spPr bwMode="auto">
              <a:xfrm>
                <a:off x="10495599" y="2513552"/>
                <a:ext cx="1036637" cy="103663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3" name="Oval 52"/>
              <p:cNvSpPr/>
              <p:nvPr/>
            </p:nvSpPr>
            <p:spPr bwMode="auto">
              <a:xfrm>
                <a:off x="10495599" y="3733291"/>
                <a:ext cx="1036637" cy="103663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4" name="TextBox 53"/>
              <p:cNvSpPr txBox="1"/>
              <p:nvPr/>
            </p:nvSpPr>
            <p:spPr>
              <a:xfrm>
                <a:off x="11025375" y="6122599"/>
                <a:ext cx="268" cy="890212"/>
              </a:xfrm>
              <a:prstGeom prst="rect">
                <a:avLst/>
              </a:prstGeom>
              <a:noFill/>
            </p:spPr>
            <p:txBody>
              <a:bodyPr wrap="none" lIns="0" tIns="0" rIns="0" bIns="0" rtlCol="0">
                <a:spAutoFit/>
              </a:bodyPr>
              <a:lstStyle/>
              <a:p>
                <a:pPr algn="ctr" defTabSz="914367">
                  <a:lnSpc>
                    <a:spcPct val="90000"/>
                  </a:lnSpc>
                  <a:spcAft>
                    <a:spcPts val="588"/>
                  </a:spcAft>
                </a:pPr>
                <a:endParaRPr lang="en-US" sz="1961" dirty="0">
                  <a:solidFill>
                    <a:srgbClr val="505050"/>
                  </a:solidFill>
                  <a:latin typeface="Segoe UI Semibold" panose="020B0702040204020203" pitchFamily="34" charset="0"/>
                  <a:cs typeface="Segoe UI Semibold" panose="020B0702040204020203" pitchFamily="34" charset="0"/>
                </a:endParaRPr>
              </a:p>
            </p:txBody>
          </p:sp>
          <p:sp>
            <p:nvSpPr>
              <p:cNvPr id="55" name="Freeform 54"/>
              <p:cNvSpPr>
                <a:spLocks/>
              </p:cNvSpPr>
              <p:nvPr/>
            </p:nvSpPr>
            <p:spPr bwMode="auto">
              <a:xfrm>
                <a:off x="10737239" y="1470570"/>
                <a:ext cx="553356" cy="683122"/>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56" name="Freeform 55"/>
              <p:cNvSpPr>
                <a:spLocks/>
              </p:cNvSpPr>
              <p:nvPr/>
            </p:nvSpPr>
            <p:spPr bwMode="auto">
              <a:xfrm>
                <a:off x="10737239" y="2690309"/>
                <a:ext cx="553356" cy="683122"/>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57" name="Freeform 56"/>
              <p:cNvSpPr>
                <a:spLocks/>
              </p:cNvSpPr>
              <p:nvPr/>
            </p:nvSpPr>
            <p:spPr bwMode="auto">
              <a:xfrm>
                <a:off x="10737239" y="3910048"/>
                <a:ext cx="553356" cy="683122"/>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58" name="Oval 57"/>
              <p:cNvSpPr/>
              <p:nvPr/>
            </p:nvSpPr>
            <p:spPr bwMode="auto">
              <a:xfrm>
                <a:off x="10495599" y="4953029"/>
                <a:ext cx="1036637" cy="103663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9" name="Freeform 58"/>
              <p:cNvSpPr>
                <a:spLocks/>
              </p:cNvSpPr>
              <p:nvPr/>
            </p:nvSpPr>
            <p:spPr bwMode="auto">
              <a:xfrm>
                <a:off x="10737239" y="5129786"/>
                <a:ext cx="553356" cy="683122"/>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60" name="Freeform 59"/>
              <p:cNvSpPr/>
              <p:nvPr/>
            </p:nvSpPr>
            <p:spPr bwMode="auto">
              <a:xfrm>
                <a:off x="6789420" y="1745933"/>
                <a:ext cx="3688080" cy="1567814"/>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Lst>
                <a:ahLst/>
                <a:cxnLst>
                  <a:cxn ang="0">
                    <a:pos x="connsiteX0" y="connsiteY0"/>
                  </a:cxn>
                  <a:cxn ang="0">
                    <a:pos x="connsiteX1" y="connsiteY1"/>
                  </a:cxn>
                  <a:cxn ang="0">
                    <a:pos x="connsiteX2" y="connsiteY2"/>
                  </a:cxn>
                  <a:cxn ang="0">
                    <a:pos x="connsiteX3" y="connsiteY3"/>
                  </a:cxn>
                </a:cxnLst>
                <a:rect l="l" t="t" r="r" b="b"/>
                <a:pathLst>
                  <a:path w="3688080" h="1760220">
                    <a:moveTo>
                      <a:pt x="3688080" y="0"/>
                    </a:moveTo>
                    <a:lnTo>
                      <a:pt x="1082040" y="0"/>
                    </a:lnTo>
                    <a:lnTo>
                      <a:pt x="1082040" y="1760220"/>
                    </a:lnTo>
                    <a:lnTo>
                      <a:pt x="0" y="1760220"/>
                    </a:lnTo>
                  </a:path>
                </a:pathLst>
              </a:cu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a:solidFill>
                    <a:srgbClr val="000000"/>
                  </a:solidFill>
                </a:endParaRPr>
              </a:p>
            </p:txBody>
          </p:sp>
          <p:sp>
            <p:nvSpPr>
              <p:cNvPr id="61" name="Freeform 60"/>
              <p:cNvSpPr/>
              <p:nvPr/>
            </p:nvSpPr>
            <p:spPr bwMode="auto">
              <a:xfrm flipV="1">
                <a:off x="6789420" y="3861436"/>
                <a:ext cx="3688080" cy="1567814"/>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Lst>
                <a:ahLst/>
                <a:cxnLst>
                  <a:cxn ang="0">
                    <a:pos x="connsiteX0" y="connsiteY0"/>
                  </a:cxn>
                  <a:cxn ang="0">
                    <a:pos x="connsiteX1" y="connsiteY1"/>
                  </a:cxn>
                  <a:cxn ang="0">
                    <a:pos x="connsiteX2" y="connsiteY2"/>
                  </a:cxn>
                  <a:cxn ang="0">
                    <a:pos x="connsiteX3" y="connsiteY3"/>
                  </a:cxn>
                </a:cxnLst>
                <a:rect l="l" t="t" r="r" b="b"/>
                <a:pathLst>
                  <a:path w="3688080" h="1760220">
                    <a:moveTo>
                      <a:pt x="3688080" y="0"/>
                    </a:moveTo>
                    <a:lnTo>
                      <a:pt x="1082040" y="0"/>
                    </a:lnTo>
                    <a:lnTo>
                      <a:pt x="1082040" y="1760220"/>
                    </a:lnTo>
                    <a:lnTo>
                      <a:pt x="0" y="1760220"/>
                    </a:lnTo>
                  </a:path>
                </a:pathLst>
              </a:cu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a:solidFill>
                    <a:srgbClr val="000000"/>
                  </a:solidFill>
                </a:endParaRPr>
              </a:p>
            </p:txBody>
          </p:sp>
          <p:sp>
            <p:nvSpPr>
              <p:cNvPr id="62" name="Freeform 61"/>
              <p:cNvSpPr/>
              <p:nvPr/>
            </p:nvSpPr>
            <p:spPr bwMode="auto">
              <a:xfrm>
                <a:off x="6789420" y="3032125"/>
                <a:ext cx="3634740" cy="456247"/>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 name="connsiteX0" fmla="*/ 3141454 w 3141454"/>
                  <a:gd name="connsiteY0" fmla="*/ 1249051 h 1760220"/>
                  <a:gd name="connsiteX1" fmla="*/ 1082040 w 3141454"/>
                  <a:gd name="connsiteY1" fmla="*/ 0 h 1760220"/>
                  <a:gd name="connsiteX2" fmla="*/ 1082040 w 3141454"/>
                  <a:gd name="connsiteY2" fmla="*/ 1760220 h 1760220"/>
                  <a:gd name="connsiteX3" fmla="*/ 0 w 3141454"/>
                  <a:gd name="connsiteY3" fmla="*/ 1760220 h 1760220"/>
                  <a:gd name="connsiteX0" fmla="*/ 3141454 w 3141454"/>
                  <a:gd name="connsiteY0" fmla="*/ 1249051 h 1760220"/>
                  <a:gd name="connsiteX1" fmla="*/ 1082040 w 3141454"/>
                  <a:gd name="connsiteY1" fmla="*/ 0 h 1760220"/>
                  <a:gd name="connsiteX2" fmla="*/ 1080081 w 3141454"/>
                  <a:gd name="connsiteY2" fmla="*/ 905775 h 1760220"/>
                  <a:gd name="connsiteX3" fmla="*/ 1082040 w 3141454"/>
                  <a:gd name="connsiteY3" fmla="*/ 1760220 h 1760220"/>
                  <a:gd name="connsiteX4" fmla="*/ 0 w 3141454"/>
                  <a:gd name="connsiteY4" fmla="*/ 1760220 h 1760220"/>
                  <a:gd name="connsiteX0" fmla="*/ 3141454 w 3141454"/>
                  <a:gd name="connsiteY0" fmla="*/ 343276 h 854445"/>
                  <a:gd name="connsiteX1" fmla="*/ 1080081 w 3141454"/>
                  <a:gd name="connsiteY1" fmla="*/ 0 h 854445"/>
                  <a:gd name="connsiteX2" fmla="*/ 1082040 w 3141454"/>
                  <a:gd name="connsiteY2" fmla="*/ 854445 h 854445"/>
                  <a:gd name="connsiteX3" fmla="*/ 0 w 3141454"/>
                  <a:gd name="connsiteY3" fmla="*/ 854445 h 854445"/>
                  <a:gd name="connsiteX0" fmla="*/ 3141454 w 3141454"/>
                  <a:gd name="connsiteY0" fmla="*/ 343276 h 854445"/>
                  <a:gd name="connsiteX1" fmla="*/ 1080081 w 3141454"/>
                  <a:gd name="connsiteY1" fmla="*/ 0 h 854445"/>
                  <a:gd name="connsiteX2" fmla="*/ 1073495 w 3141454"/>
                  <a:gd name="connsiteY2" fmla="*/ 222434 h 854445"/>
                  <a:gd name="connsiteX3" fmla="*/ 1082040 w 3141454"/>
                  <a:gd name="connsiteY3" fmla="*/ 854445 h 854445"/>
                  <a:gd name="connsiteX4" fmla="*/ 0 w 3141454"/>
                  <a:gd name="connsiteY4" fmla="*/ 854445 h 854445"/>
                  <a:gd name="connsiteX0" fmla="*/ 3141454 w 3141454"/>
                  <a:gd name="connsiteY0" fmla="*/ 120842 h 632011"/>
                  <a:gd name="connsiteX1" fmla="*/ 1073495 w 3141454"/>
                  <a:gd name="connsiteY1" fmla="*/ 0 h 632011"/>
                  <a:gd name="connsiteX2" fmla="*/ 1082040 w 3141454"/>
                  <a:gd name="connsiteY2" fmla="*/ 632011 h 632011"/>
                  <a:gd name="connsiteX3" fmla="*/ 0 w 3141454"/>
                  <a:gd name="connsiteY3" fmla="*/ 632011 h 632011"/>
                  <a:gd name="connsiteX0" fmla="*/ 3141454 w 3141454"/>
                  <a:gd name="connsiteY0" fmla="*/ 1070 h 512239"/>
                  <a:gd name="connsiteX1" fmla="*/ 1080081 w 3141454"/>
                  <a:gd name="connsiteY1" fmla="*/ 0 h 512239"/>
                  <a:gd name="connsiteX2" fmla="*/ 1082040 w 3141454"/>
                  <a:gd name="connsiteY2" fmla="*/ 512239 h 512239"/>
                  <a:gd name="connsiteX3" fmla="*/ 0 w 3141454"/>
                  <a:gd name="connsiteY3" fmla="*/ 512239 h 512239"/>
                </a:gdLst>
                <a:ahLst/>
                <a:cxnLst>
                  <a:cxn ang="0">
                    <a:pos x="connsiteX0" y="connsiteY0"/>
                  </a:cxn>
                  <a:cxn ang="0">
                    <a:pos x="connsiteX1" y="connsiteY1"/>
                  </a:cxn>
                  <a:cxn ang="0">
                    <a:pos x="connsiteX2" y="connsiteY2"/>
                  </a:cxn>
                  <a:cxn ang="0">
                    <a:pos x="connsiteX3" y="connsiteY3"/>
                  </a:cxn>
                </a:cxnLst>
                <a:rect l="l" t="t" r="r" b="b"/>
                <a:pathLst>
                  <a:path w="3141454" h="512239">
                    <a:moveTo>
                      <a:pt x="3141454" y="1070"/>
                    </a:moveTo>
                    <a:lnTo>
                      <a:pt x="1080081" y="0"/>
                    </a:lnTo>
                    <a:lnTo>
                      <a:pt x="1082040" y="512239"/>
                    </a:lnTo>
                    <a:lnTo>
                      <a:pt x="0" y="512239"/>
                    </a:lnTo>
                  </a:path>
                </a:pathLst>
              </a:cu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dirty="0">
                  <a:solidFill>
                    <a:srgbClr val="000000"/>
                  </a:solidFill>
                </a:endParaRPr>
              </a:p>
            </p:txBody>
          </p:sp>
          <p:sp>
            <p:nvSpPr>
              <p:cNvPr id="63" name="Freeform 62"/>
              <p:cNvSpPr/>
              <p:nvPr/>
            </p:nvSpPr>
            <p:spPr bwMode="auto">
              <a:xfrm flipV="1">
                <a:off x="6789420" y="3679190"/>
                <a:ext cx="3634740" cy="456247"/>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 name="connsiteX0" fmla="*/ 3141454 w 3141454"/>
                  <a:gd name="connsiteY0" fmla="*/ 1249051 h 1760220"/>
                  <a:gd name="connsiteX1" fmla="*/ 1082040 w 3141454"/>
                  <a:gd name="connsiteY1" fmla="*/ 0 h 1760220"/>
                  <a:gd name="connsiteX2" fmla="*/ 1082040 w 3141454"/>
                  <a:gd name="connsiteY2" fmla="*/ 1760220 h 1760220"/>
                  <a:gd name="connsiteX3" fmla="*/ 0 w 3141454"/>
                  <a:gd name="connsiteY3" fmla="*/ 1760220 h 1760220"/>
                  <a:gd name="connsiteX0" fmla="*/ 3141454 w 3141454"/>
                  <a:gd name="connsiteY0" fmla="*/ 1249051 h 1760220"/>
                  <a:gd name="connsiteX1" fmla="*/ 1082040 w 3141454"/>
                  <a:gd name="connsiteY1" fmla="*/ 0 h 1760220"/>
                  <a:gd name="connsiteX2" fmla="*/ 1080081 w 3141454"/>
                  <a:gd name="connsiteY2" fmla="*/ 905775 h 1760220"/>
                  <a:gd name="connsiteX3" fmla="*/ 1082040 w 3141454"/>
                  <a:gd name="connsiteY3" fmla="*/ 1760220 h 1760220"/>
                  <a:gd name="connsiteX4" fmla="*/ 0 w 3141454"/>
                  <a:gd name="connsiteY4" fmla="*/ 1760220 h 1760220"/>
                  <a:gd name="connsiteX0" fmla="*/ 3141454 w 3141454"/>
                  <a:gd name="connsiteY0" fmla="*/ 343276 h 854445"/>
                  <a:gd name="connsiteX1" fmla="*/ 1080081 w 3141454"/>
                  <a:gd name="connsiteY1" fmla="*/ 0 h 854445"/>
                  <a:gd name="connsiteX2" fmla="*/ 1082040 w 3141454"/>
                  <a:gd name="connsiteY2" fmla="*/ 854445 h 854445"/>
                  <a:gd name="connsiteX3" fmla="*/ 0 w 3141454"/>
                  <a:gd name="connsiteY3" fmla="*/ 854445 h 854445"/>
                  <a:gd name="connsiteX0" fmla="*/ 3141454 w 3141454"/>
                  <a:gd name="connsiteY0" fmla="*/ 343276 h 854445"/>
                  <a:gd name="connsiteX1" fmla="*/ 1080081 w 3141454"/>
                  <a:gd name="connsiteY1" fmla="*/ 0 h 854445"/>
                  <a:gd name="connsiteX2" fmla="*/ 1073495 w 3141454"/>
                  <a:gd name="connsiteY2" fmla="*/ 222434 h 854445"/>
                  <a:gd name="connsiteX3" fmla="*/ 1082040 w 3141454"/>
                  <a:gd name="connsiteY3" fmla="*/ 854445 h 854445"/>
                  <a:gd name="connsiteX4" fmla="*/ 0 w 3141454"/>
                  <a:gd name="connsiteY4" fmla="*/ 854445 h 854445"/>
                  <a:gd name="connsiteX0" fmla="*/ 3141454 w 3141454"/>
                  <a:gd name="connsiteY0" fmla="*/ 120842 h 632011"/>
                  <a:gd name="connsiteX1" fmla="*/ 1073495 w 3141454"/>
                  <a:gd name="connsiteY1" fmla="*/ 0 h 632011"/>
                  <a:gd name="connsiteX2" fmla="*/ 1082040 w 3141454"/>
                  <a:gd name="connsiteY2" fmla="*/ 632011 h 632011"/>
                  <a:gd name="connsiteX3" fmla="*/ 0 w 3141454"/>
                  <a:gd name="connsiteY3" fmla="*/ 632011 h 632011"/>
                  <a:gd name="connsiteX0" fmla="*/ 3141454 w 3141454"/>
                  <a:gd name="connsiteY0" fmla="*/ 1070 h 512239"/>
                  <a:gd name="connsiteX1" fmla="*/ 1080081 w 3141454"/>
                  <a:gd name="connsiteY1" fmla="*/ 0 h 512239"/>
                  <a:gd name="connsiteX2" fmla="*/ 1082040 w 3141454"/>
                  <a:gd name="connsiteY2" fmla="*/ 512239 h 512239"/>
                  <a:gd name="connsiteX3" fmla="*/ 0 w 3141454"/>
                  <a:gd name="connsiteY3" fmla="*/ 512239 h 512239"/>
                </a:gdLst>
                <a:ahLst/>
                <a:cxnLst>
                  <a:cxn ang="0">
                    <a:pos x="connsiteX0" y="connsiteY0"/>
                  </a:cxn>
                  <a:cxn ang="0">
                    <a:pos x="connsiteX1" y="connsiteY1"/>
                  </a:cxn>
                  <a:cxn ang="0">
                    <a:pos x="connsiteX2" y="connsiteY2"/>
                  </a:cxn>
                  <a:cxn ang="0">
                    <a:pos x="connsiteX3" y="connsiteY3"/>
                  </a:cxn>
                </a:cxnLst>
                <a:rect l="l" t="t" r="r" b="b"/>
                <a:pathLst>
                  <a:path w="3141454" h="512239">
                    <a:moveTo>
                      <a:pt x="3141454" y="1070"/>
                    </a:moveTo>
                    <a:lnTo>
                      <a:pt x="1080081" y="0"/>
                    </a:lnTo>
                    <a:lnTo>
                      <a:pt x="1082040" y="512239"/>
                    </a:lnTo>
                    <a:lnTo>
                      <a:pt x="0" y="512239"/>
                    </a:lnTo>
                  </a:path>
                </a:pathLst>
              </a:cu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dirty="0">
                  <a:solidFill>
                    <a:srgbClr val="000000"/>
                  </a:solidFill>
                </a:endParaRPr>
              </a:p>
            </p:txBody>
          </p:sp>
        </p:grpSp>
        <p:grpSp>
          <p:nvGrpSpPr>
            <p:cNvPr id="46" name="Group 45"/>
            <p:cNvGrpSpPr/>
            <p:nvPr/>
          </p:nvGrpSpPr>
          <p:grpSpPr>
            <a:xfrm>
              <a:off x="5180649" y="1997755"/>
              <a:ext cx="1356860" cy="2978744"/>
              <a:chOff x="6113727" y="2322846"/>
              <a:chExt cx="1384068" cy="3038474"/>
            </a:xfrm>
          </p:grpSpPr>
          <p:sp>
            <p:nvSpPr>
              <p:cNvPr id="48" name="Rectangle 47"/>
              <p:cNvSpPr/>
              <p:nvPr/>
            </p:nvSpPr>
            <p:spPr bwMode="auto">
              <a:xfrm>
                <a:off x="6113727" y="2322846"/>
                <a:ext cx="1384068" cy="9403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defTabSz="913770" fontAlgn="base">
                  <a:spcBef>
                    <a:spcPct val="0"/>
                  </a:spcBef>
                  <a:spcAft>
                    <a:spcPct val="0"/>
                  </a:spcAft>
                </a:pPr>
                <a:endParaRPr lang="en-IN" sz="196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49" name="Rectangle 48"/>
              <p:cNvSpPr/>
              <p:nvPr/>
            </p:nvSpPr>
            <p:spPr bwMode="auto">
              <a:xfrm>
                <a:off x="6113727" y="3371904"/>
                <a:ext cx="1384068" cy="9403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defTabSz="913770" fontAlgn="base">
                  <a:spcBef>
                    <a:spcPct val="0"/>
                  </a:spcBef>
                  <a:spcAft>
                    <a:spcPct val="0"/>
                  </a:spcAft>
                </a:pPr>
                <a:endParaRPr lang="en-IN" sz="196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6113727" y="4420969"/>
                <a:ext cx="1384068" cy="9403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defTabSz="913770" fontAlgn="base">
                  <a:spcBef>
                    <a:spcPct val="0"/>
                  </a:spcBef>
                  <a:spcAft>
                    <a:spcPct val="0"/>
                  </a:spcAft>
                </a:pPr>
                <a:endParaRPr lang="en-IN" sz="196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grpSp>
        <p:sp>
          <p:nvSpPr>
            <p:cNvPr id="47" name="Rectangle 46"/>
            <p:cNvSpPr/>
            <p:nvPr/>
          </p:nvSpPr>
          <p:spPr bwMode="auto">
            <a:xfrm>
              <a:off x="3325091" y="3249092"/>
              <a:ext cx="1479665" cy="536923"/>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770" fontAlgn="base">
                <a:lnSpc>
                  <a:spcPct val="90000"/>
                </a:lnSpc>
                <a:spcBef>
                  <a:spcPct val="0"/>
                </a:spcBef>
                <a:spcAft>
                  <a:spcPct val="0"/>
                </a:spcAft>
              </a:pPr>
              <a:endParaRPr lang="en-US" sz="196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68" name="Group 67"/>
          <p:cNvGrpSpPr/>
          <p:nvPr/>
        </p:nvGrpSpPr>
        <p:grpSpPr>
          <a:xfrm>
            <a:off x="3015149" y="2731915"/>
            <a:ext cx="1040924" cy="821750"/>
            <a:chOff x="915076" y="3339844"/>
            <a:chExt cx="1463587" cy="1155418"/>
          </a:xfrm>
          <a:solidFill>
            <a:schemeClr val="accent2"/>
          </a:solidFill>
        </p:grpSpPr>
        <p:grpSp>
          <p:nvGrpSpPr>
            <p:cNvPr id="69" name="Group 68"/>
            <p:cNvGrpSpPr/>
            <p:nvPr/>
          </p:nvGrpSpPr>
          <p:grpSpPr>
            <a:xfrm>
              <a:off x="915076" y="3339844"/>
              <a:ext cx="1384747" cy="827695"/>
              <a:chOff x="915076" y="3339844"/>
              <a:chExt cx="1384747" cy="827695"/>
            </a:xfrm>
            <a:grpFill/>
          </p:grpSpPr>
          <p:sp>
            <p:nvSpPr>
              <p:cNvPr id="79" name="Freeform 78"/>
              <p:cNvSpPr>
                <a:spLocks/>
              </p:cNvSpPr>
              <p:nvPr/>
            </p:nvSpPr>
            <p:spPr bwMode="auto">
              <a:xfrm flipH="1">
                <a:off x="1286154" y="3342929"/>
                <a:ext cx="1013669" cy="824610"/>
              </a:xfrm>
              <a:custGeom>
                <a:avLst/>
                <a:gdLst>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204245 h 1256029"/>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0 h 1256029"/>
                  <a:gd name="connsiteX0" fmla="*/ 836347 w 1658436"/>
                  <a:gd name="connsiteY0" fmla="*/ 0 h 1256029"/>
                  <a:gd name="connsiteX1" fmla="*/ 1015917 w 1658436"/>
                  <a:gd name="connsiteY1" fmla="*/ 0 h 1256029"/>
                  <a:gd name="connsiteX2" fmla="*/ 1083029 w 1658436"/>
                  <a:gd name="connsiteY2" fmla="*/ 249781 h 1256029"/>
                  <a:gd name="connsiteX3" fmla="*/ 1154099 w 1658436"/>
                  <a:gd name="connsiteY3" fmla="*/ 249781 h 1256029"/>
                  <a:gd name="connsiteX4" fmla="*/ 1194333 w 1658436"/>
                  <a:gd name="connsiteY4" fmla="*/ 275145 h 1256029"/>
                  <a:gd name="connsiteX5" fmla="*/ 1160200 w 1658436"/>
                  <a:gd name="connsiteY5" fmla="*/ 330767 h 1256029"/>
                  <a:gd name="connsiteX6" fmla="*/ 1178174 w 1658436"/>
                  <a:gd name="connsiteY6" fmla="*/ 514247 h 1256029"/>
                  <a:gd name="connsiteX7" fmla="*/ 1313387 w 1658436"/>
                  <a:gd name="connsiteY7" fmla="*/ 609325 h 1256029"/>
                  <a:gd name="connsiteX8" fmla="*/ 1627182 w 1658436"/>
                  <a:gd name="connsiteY8" fmla="*/ 610511 h 1256029"/>
                  <a:gd name="connsiteX9" fmla="*/ 1648783 w 1658436"/>
                  <a:gd name="connsiteY9" fmla="*/ 959821 h 1256029"/>
                  <a:gd name="connsiteX10" fmla="*/ 1641033 w 1658436"/>
                  <a:gd name="connsiteY10" fmla="*/ 954778 h 1256029"/>
                  <a:gd name="connsiteX11" fmla="*/ 1260126 w 1658436"/>
                  <a:gd name="connsiteY11" fmla="*/ 961156 h 1256029"/>
                  <a:gd name="connsiteX12" fmla="*/ 1099684 w 1658436"/>
                  <a:gd name="connsiteY12" fmla="*/ 1004170 h 1256029"/>
                  <a:gd name="connsiteX13" fmla="*/ 731474 w 1658436"/>
                  <a:gd name="connsiteY13" fmla="*/ 985185 h 1256029"/>
                  <a:gd name="connsiteX14" fmla="*/ 646718 w 1658436"/>
                  <a:gd name="connsiteY14" fmla="*/ 944691 h 1256029"/>
                  <a:gd name="connsiteX15" fmla="*/ 554377 w 1658436"/>
                  <a:gd name="connsiteY15" fmla="*/ 923332 h 1256029"/>
                  <a:gd name="connsiteX16" fmla="*/ 431365 w 1658436"/>
                  <a:gd name="connsiteY16" fmla="*/ 971242 h 1256029"/>
                  <a:gd name="connsiteX17" fmla="*/ 315114 w 1658436"/>
                  <a:gd name="connsiteY17" fmla="*/ 1197737 h 1256029"/>
                  <a:gd name="connsiteX18" fmla="*/ 302417 w 1658436"/>
                  <a:gd name="connsiteY18" fmla="*/ 1256029 h 1256029"/>
                  <a:gd name="connsiteX19" fmla="*/ 0 w 1658436"/>
                  <a:gd name="connsiteY19" fmla="*/ 1200258 h 1256029"/>
                  <a:gd name="connsiteX20" fmla="*/ 78655 w 1658436"/>
                  <a:gd name="connsiteY20" fmla="*/ 952256 h 1256029"/>
                  <a:gd name="connsiteX21" fmla="*/ 429057 w 1658436"/>
                  <a:gd name="connsiteY21" fmla="*/ 623268 h 1256029"/>
                  <a:gd name="connsiteX22" fmla="*/ 557839 w 1658436"/>
                  <a:gd name="connsiteY22" fmla="*/ 595530 h 1256029"/>
                  <a:gd name="connsiteX23" fmla="*/ 689920 w 1658436"/>
                  <a:gd name="connsiteY23" fmla="*/ 448539 h 1256029"/>
                  <a:gd name="connsiteX24" fmla="*/ 689920 w 1658436"/>
                  <a:gd name="connsiteY24" fmla="*/ 332102 h 1256029"/>
                  <a:gd name="connsiteX25" fmla="*/ 657930 w 1658436"/>
                  <a:gd name="connsiteY25" fmla="*/ 266393 h 1256029"/>
                  <a:gd name="connsiteX26" fmla="*/ 683324 w 1658436"/>
                  <a:gd name="connsiteY26" fmla="*/ 251116 h 1256029"/>
                  <a:gd name="connsiteX27" fmla="*/ 726362 w 1658436"/>
                  <a:gd name="connsiteY27" fmla="*/ 249781 h 1256029"/>
                  <a:gd name="connsiteX28" fmla="*/ 766761 w 1658436"/>
                  <a:gd name="connsiteY28" fmla="*/ 249781 h 1256029"/>
                  <a:gd name="connsiteX29" fmla="*/ 836347 w 1658436"/>
                  <a:gd name="connsiteY29" fmla="*/ 0 h 125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436" h="1256029">
                    <a:moveTo>
                      <a:pt x="836347" y="0"/>
                    </a:moveTo>
                    <a:lnTo>
                      <a:pt x="1015917" y="0"/>
                    </a:lnTo>
                    <a:lnTo>
                      <a:pt x="1083029" y="249781"/>
                    </a:lnTo>
                    <a:lnTo>
                      <a:pt x="1154099" y="249781"/>
                    </a:lnTo>
                    <a:cubicBezTo>
                      <a:pt x="1171743" y="249781"/>
                      <a:pt x="1191860" y="246073"/>
                      <a:pt x="1194333" y="275145"/>
                    </a:cubicBezTo>
                    <a:cubicBezTo>
                      <a:pt x="1198126" y="315638"/>
                      <a:pt x="1194333" y="323203"/>
                      <a:pt x="1160200" y="330767"/>
                    </a:cubicBezTo>
                    <a:cubicBezTo>
                      <a:pt x="1160200" y="392768"/>
                      <a:pt x="1155418" y="454768"/>
                      <a:pt x="1178174" y="514247"/>
                    </a:cubicBezTo>
                    <a:cubicBezTo>
                      <a:pt x="1200599" y="576396"/>
                      <a:pt x="1246440" y="609325"/>
                      <a:pt x="1313387" y="609325"/>
                    </a:cubicBezTo>
                    <a:lnTo>
                      <a:pt x="1627182" y="610511"/>
                    </a:lnTo>
                    <a:cubicBezTo>
                      <a:pt x="1683081" y="668952"/>
                      <a:pt x="1646475" y="902418"/>
                      <a:pt x="1648783" y="959821"/>
                    </a:cubicBezTo>
                    <a:cubicBezTo>
                      <a:pt x="1643507" y="957299"/>
                      <a:pt x="1642352" y="954778"/>
                      <a:pt x="1641033" y="954778"/>
                    </a:cubicBezTo>
                    <a:cubicBezTo>
                      <a:pt x="1513570" y="955964"/>
                      <a:pt x="1386930" y="953443"/>
                      <a:pt x="1260126" y="961156"/>
                    </a:cubicBezTo>
                    <a:cubicBezTo>
                      <a:pt x="1205711" y="963826"/>
                      <a:pt x="1151625" y="985185"/>
                      <a:pt x="1099684" y="1004170"/>
                    </a:cubicBezTo>
                    <a:cubicBezTo>
                      <a:pt x="973209" y="1052228"/>
                      <a:pt x="850363" y="1048372"/>
                      <a:pt x="731474" y="985185"/>
                    </a:cubicBezTo>
                    <a:cubicBezTo>
                      <a:pt x="703771" y="970055"/>
                      <a:pt x="675904" y="954778"/>
                      <a:pt x="646718" y="944691"/>
                    </a:cubicBezTo>
                    <a:cubicBezTo>
                      <a:pt x="616377" y="934605"/>
                      <a:pt x="584882" y="927041"/>
                      <a:pt x="554377" y="923332"/>
                    </a:cubicBezTo>
                    <a:cubicBezTo>
                      <a:pt x="504908" y="916658"/>
                      <a:pt x="464344" y="936978"/>
                      <a:pt x="431365" y="971242"/>
                    </a:cubicBezTo>
                    <a:cubicBezTo>
                      <a:pt x="366891" y="1033391"/>
                      <a:pt x="336551" y="1114377"/>
                      <a:pt x="315114" y="1197737"/>
                    </a:cubicBezTo>
                    <a:cubicBezTo>
                      <a:pt x="311157" y="1215536"/>
                      <a:pt x="307199" y="1233187"/>
                      <a:pt x="302417" y="1256029"/>
                    </a:cubicBezTo>
                    <a:lnTo>
                      <a:pt x="0" y="1200258"/>
                    </a:lnTo>
                    <a:cubicBezTo>
                      <a:pt x="18798" y="1112894"/>
                      <a:pt x="41719" y="1030869"/>
                      <a:pt x="78655" y="952256"/>
                    </a:cubicBezTo>
                    <a:cubicBezTo>
                      <a:pt x="150714" y="796661"/>
                      <a:pt x="262183" y="679038"/>
                      <a:pt x="429057" y="623268"/>
                    </a:cubicBezTo>
                    <a:cubicBezTo>
                      <a:pt x="470775" y="610511"/>
                      <a:pt x="513812" y="601760"/>
                      <a:pt x="557839" y="595530"/>
                    </a:cubicBezTo>
                    <a:cubicBezTo>
                      <a:pt x="642760" y="583961"/>
                      <a:pt x="688436" y="534716"/>
                      <a:pt x="689920" y="448539"/>
                    </a:cubicBezTo>
                    <a:lnTo>
                      <a:pt x="689920" y="332102"/>
                    </a:lnTo>
                    <a:cubicBezTo>
                      <a:pt x="657930" y="321868"/>
                      <a:pt x="645398" y="295317"/>
                      <a:pt x="657930" y="266393"/>
                    </a:cubicBezTo>
                    <a:cubicBezTo>
                      <a:pt x="661723" y="258532"/>
                      <a:pt x="674420" y="252302"/>
                      <a:pt x="683324" y="251116"/>
                    </a:cubicBezTo>
                    <a:cubicBezTo>
                      <a:pt x="696846" y="248594"/>
                      <a:pt x="712511" y="249781"/>
                      <a:pt x="726362" y="249781"/>
                    </a:cubicBezTo>
                    <a:lnTo>
                      <a:pt x="766761" y="249781"/>
                    </a:lnTo>
                    <a:cubicBezTo>
                      <a:pt x="785092" y="208151"/>
                      <a:pt x="794821" y="41630"/>
                      <a:pt x="8363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000000"/>
                  </a:solidFill>
                </a:endParaRPr>
              </a:p>
            </p:txBody>
          </p:sp>
          <p:sp>
            <p:nvSpPr>
              <p:cNvPr id="80" name="Rectangle 79"/>
              <p:cNvSpPr/>
              <p:nvPr/>
            </p:nvSpPr>
            <p:spPr>
              <a:xfrm>
                <a:off x="915076" y="3741646"/>
                <a:ext cx="625583" cy="2313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81" name="Rounded Rectangle 80"/>
              <p:cNvSpPr/>
              <p:nvPr/>
            </p:nvSpPr>
            <p:spPr>
              <a:xfrm>
                <a:off x="1514914" y="3339844"/>
                <a:ext cx="461959" cy="793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sp>
          <p:nvSpPr>
            <p:cNvPr id="70" name="Freeform 6"/>
            <p:cNvSpPr>
              <a:spLocks/>
            </p:cNvSpPr>
            <p:nvPr/>
          </p:nvSpPr>
          <p:spPr bwMode="auto">
            <a:xfrm flipH="1">
              <a:off x="212645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1" name="Freeform 6"/>
            <p:cNvSpPr>
              <a:spLocks/>
            </p:cNvSpPr>
            <p:nvPr/>
          </p:nvSpPr>
          <p:spPr bwMode="auto">
            <a:xfrm flipH="1">
              <a:off x="219573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2" name="Freeform 6"/>
            <p:cNvSpPr>
              <a:spLocks/>
            </p:cNvSpPr>
            <p:nvPr/>
          </p:nvSpPr>
          <p:spPr bwMode="auto">
            <a:xfrm flipH="1">
              <a:off x="2252473" y="428641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3" name="Freeform 6"/>
            <p:cNvSpPr>
              <a:spLocks/>
            </p:cNvSpPr>
            <p:nvPr/>
          </p:nvSpPr>
          <p:spPr bwMode="auto">
            <a:xfrm flipH="1">
              <a:off x="2183193" y="4272130"/>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4" name="Freeform 6"/>
            <p:cNvSpPr>
              <a:spLocks/>
            </p:cNvSpPr>
            <p:nvPr/>
          </p:nvSpPr>
          <p:spPr bwMode="auto">
            <a:xfrm flipH="1">
              <a:off x="2105130" y="428155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5" name="Freeform 6"/>
            <p:cNvSpPr>
              <a:spLocks/>
            </p:cNvSpPr>
            <p:nvPr/>
          </p:nvSpPr>
          <p:spPr bwMode="auto">
            <a:xfrm flipH="1">
              <a:off x="2265013" y="41534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6" name="Freeform 6"/>
            <p:cNvSpPr>
              <a:spLocks/>
            </p:cNvSpPr>
            <p:nvPr/>
          </p:nvSpPr>
          <p:spPr bwMode="auto">
            <a:xfrm flipH="1">
              <a:off x="2309383" y="433862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7" name="Freeform 6"/>
            <p:cNvSpPr>
              <a:spLocks/>
            </p:cNvSpPr>
            <p:nvPr/>
          </p:nvSpPr>
          <p:spPr bwMode="auto">
            <a:xfrm flipH="1">
              <a:off x="2126453" y="438625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8" name="Freeform 6"/>
            <p:cNvSpPr>
              <a:spLocks/>
            </p:cNvSpPr>
            <p:nvPr/>
          </p:nvSpPr>
          <p:spPr bwMode="auto">
            <a:xfrm flipH="1">
              <a:off x="2213470" y="439083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grpSp>
      <p:grpSp>
        <p:nvGrpSpPr>
          <p:cNvPr id="84" name="Group 83"/>
          <p:cNvGrpSpPr/>
          <p:nvPr/>
        </p:nvGrpSpPr>
        <p:grpSpPr>
          <a:xfrm>
            <a:off x="5616227" y="2731915"/>
            <a:ext cx="719757" cy="667725"/>
            <a:chOff x="4118599" y="2486708"/>
            <a:chExt cx="1083590" cy="1083584"/>
          </a:xfrm>
        </p:grpSpPr>
        <p:sp>
          <p:nvSpPr>
            <p:cNvPr id="82" name="Oval 81"/>
            <p:cNvSpPr/>
            <p:nvPr/>
          </p:nvSpPr>
          <p:spPr bwMode="auto">
            <a:xfrm>
              <a:off x="4118599" y="2486708"/>
              <a:ext cx="1083590" cy="1083584"/>
            </a:xfrm>
            <a:prstGeom prst="ellipse">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83" name="Freeform 82"/>
            <p:cNvSpPr/>
            <p:nvPr/>
          </p:nvSpPr>
          <p:spPr>
            <a:xfrm>
              <a:off x="4425316" y="2553972"/>
              <a:ext cx="470156" cy="949055"/>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pic>
        <p:nvPicPr>
          <p:cNvPr id="30722" name="Picture 2" descr="https://cdn2.iconfinder.com/data/icons/startup/512/shuttle-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7120" y="2731915"/>
            <a:ext cx="760311" cy="760311"/>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Group 135"/>
          <p:cNvGrpSpPr/>
          <p:nvPr/>
        </p:nvGrpSpPr>
        <p:grpSpPr>
          <a:xfrm>
            <a:off x="7916500" y="2731915"/>
            <a:ext cx="1045422" cy="574427"/>
            <a:chOff x="7767033" y="2485563"/>
            <a:chExt cx="1045422" cy="574427"/>
          </a:xfrm>
        </p:grpSpPr>
        <p:cxnSp>
          <p:nvCxnSpPr>
            <p:cNvPr id="88" name="Straight Arrow Connector 87"/>
            <p:cNvCxnSpPr/>
            <p:nvPr/>
          </p:nvCxnSpPr>
          <p:spPr>
            <a:xfrm flipV="1">
              <a:off x="8014515" y="2577357"/>
              <a:ext cx="263200" cy="97403"/>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8014515" y="2776672"/>
              <a:ext cx="263200" cy="97403"/>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8013389" y="2896928"/>
              <a:ext cx="263200" cy="97403"/>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8411965" y="2550108"/>
              <a:ext cx="263200" cy="97403"/>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8411965" y="2683176"/>
              <a:ext cx="263200" cy="97403"/>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8413940" y="2998807"/>
              <a:ext cx="263200" cy="0"/>
            </a:xfrm>
            <a:prstGeom prst="straightConnector1">
              <a:avLst/>
            </a:prstGeom>
            <a:ln w="254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277714" y="2485563"/>
              <a:ext cx="126056" cy="120569"/>
              <a:chOff x="3630105" y="3642109"/>
              <a:chExt cx="927253" cy="927253"/>
            </a:xfrm>
          </p:grpSpPr>
          <p:sp>
            <p:nvSpPr>
              <p:cNvPr id="107" name="Oval 106"/>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08" name="Freeform 107"/>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95" name="Group 94"/>
            <p:cNvGrpSpPr/>
            <p:nvPr/>
          </p:nvGrpSpPr>
          <p:grpSpPr>
            <a:xfrm>
              <a:off x="8282145" y="2720566"/>
              <a:ext cx="126056" cy="120569"/>
              <a:chOff x="3630105" y="3642109"/>
              <a:chExt cx="927253" cy="927253"/>
            </a:xfrm>
          </p:grpSpPr>
          <p:sp>
            <p:nvSpPr>
              <p:cNvPr id="105" name="Oval 104"/>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06" name="Freeform 105"/>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96" name="Group 95"/>
            <p:cNvGrpSpPr/>
            <p:nvPr/>
          </p:nvGrpSpPr>
          <p:grpSpPr>
            <a:xfrm>
              <a:off x="8281643" y="2939421"/>
              <a:ext cx="126056" cy="120569"/>
              <a:chOff x="3630105" y="3642109"/>
              <a:chExt cx="927253" cy="927253"/>
            </a:xfrm>
          </p:grpSpPr>
          <p:sp>
            <p:nvSpPr>
              <p:cNvPr id="103" name="Oval 102"/>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04" name="Freeform 103"/>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97" name="Group 96"/>
            <p:cNvGrpSpPr/>
            <p:nvPr/>
          </p:nvGrpSpPr>
          <p:grpSpPr>
            <a:xfrm>
              <a:off x="8686399" y="2938123"/>
              <a:ext cx="126056" cy="120569"/>
              <a:chOff x="3630105" y="3642109"/>
              <a:chExt cx="927253" cy="927253"/>
            </a:xfrm>
          </p:grpSpPr>
          <p:sp>
            <p:nvSpPr>
              <p:cNvPr id="101" name="Oval 100"/>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02" name="Freeform 101"/>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98" name="Group 97"/>
            <p:cNvGrpSpPr/>
            <p:nvPr/>
          </p:nvGrpSpPr>
          <p:grpSpPr>
            <a:xfrm>
              <a:off x="8680930" y="2606358"/>
              <a:ext cx="126056" cy="120569"/>
              <a:chOff x="3630105" y="3642109"/>
              <a:chExt cx="927253" cy="927253"/>
            </a:xfrm>
          </p:grpSpPr>
          <p:sp>
            <p:nvSpPr>
              <p:cNvPr id="99" name="Oval 98"/>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00" name="Freeform 99"/>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137" name="Group 136"/>
            <p:cNvGrpSpPr/>
            <p:nvPr/>
          </p:nvGrpSpPr>
          <p:grpSpPr>
            <a:xfrm>
              <a:off x="7767033" y="2542029"/>
              <a:ext cx="237849" cy="231274"/>
              <a:chOff x="915076" y="3339844"/>
              <a:chExt cx="1463587" cy="1155418"/>
            </a:xfrm>
            <a:solidFill>
              <a:schemeClr val="accent2"/>
            </a:solidFill>
          </p:grpSpPr>
          <p:grpSp>
            <p:nvGrpSpPr>
              <p:cNvPr id="138" name="Group 137"/>
              <p:cNvGrpSpPr/>
              <p:nvPr/>
            </p:nvGrpSpPr>
            <p:grpSpPr>
              <a:xfrm>
                <a:off x="915076" y="3339844"/>
                <a:ext cx="1384747" cy="827695"/>
                <a:chOff x="915076" y="3339844"/>
                <a:chExt cx="1384747" cy="827695"/>
              </a:xfrm>
              <a:grpFill/>
            </p:grpSpPr>
            <p:sp>
              <p:nvSpPr>
                <p:cNvPr id="148" name="Freeform 147"/>
                <p:cNvSpPr>
                  <a:spLocks/>
                </p:cNvSpPr>
                <p:nvPr/>
              </p:nvSpPr>
              <p:spPr bwMode="auto">
                <a:xfrm flipH="1">
                  <a:off x="1286154" y="3342929"/>
                  <a:ext cx="1013669" cy="824610"/>
                </a:xfrm>
                <a:custGeom>
                  <a:avLst/>
                  <a:gdLst>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204245 h 1256029"/>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0 h 1256029"/>
                    <a:gd name="connsiteX0" fmla="*/ 836347 w 1658436"/>
                    <a:gd name="connsiteY0" fmla="*/ 0 h 1256029"/>
                    <a:gd name="connsiteX1" fmla="*/ 1015917 w 1658436"/>
                    <a:gd name="connsiteY1" fmla="*/ 0 h 1256029"/>
                    <a:gd name="connsiteX2" fmla="*/ 1083029 w 1658436"/>
                    <a:gd name="connsiteY2" fmla="*/ 249781 h 1256029"/>
                    <a:gd name="connsiteX3" fmla="*/ 1154099 w 1658436"/>
                    <a:gd name="connsiteY3" fmla="*/ 249781 h 1256029"/>
                    <a:gd name="connsiteX4" fmla="*/ 1194333 w 1658436"/>
                    <a:gd name="connsiteY4" fmla="*/ 275145 h 1256029"/>
                    <a:gd name="connsiteX5" fmla="*/ 1160200 w 1658436"/>
                    <a:gd name="connsiteY5" fmla="*/ 330767 h 1256029"/>
                    <a:gd name="connsiteX6" fmla="*/ 1178174 w 1658436"/>
                    <a:gd name="connsiteY6" fmla="*/ 514247 h 1256029"/>
                    <a:gd name="connsiteX7" fmla="*/ 1313387 w 1658436"/>
                    <a:gd name="connsiteY7" fmla="*/ 609325 h 1256029"/>
                    <a:gd name="connsiteX8" fmla="*/ 1627182 w 1658436"/>
                    <a:gd name="connsiteY8" fmla="*/ 610511 h 1256029"/>
                    <a:gd name="connsiteX9" fmla="*/ 1648783 w 1658436"/>
                    <a:gd name="connsiteY9" fmla="*/ 959821 h 1256029"/>
                    <a:gd name="connsiteX10" fmla="*/ 1641033 w 1658436"/>
                    <a:gd name="connsiteY10" fmla="*/ 954778 h 1256029"/>
                    <a:gd name="connsiteX11" fmla="*/ 1260126 w 1658436"/>
                    <a:gd name="connsiteY11" fmla="*/ 961156 h 1256029"/>
                    <a:gd name="connsiteX12" fmla="*/ 1099684 w 1658436"/>
                    <a:gd name="connsiteY12" fmla="*/ 1004170 h 1256029"/>
                    <a:gd name="connsiteX13" fmla="*/ 731474 w 1658436"/>
                    <a:gd name="connsiteY13" fmla="*/ 985185 h 1256029"/>
                    <a:gd name="connsiteX14" fmla="*/ 646718 w 1658436"/>
                    <a:gd name="connsiteY14" fmla="*/ 944691 h 1256029"/>
                    <a:gd name="connsiteX15" fmla="*/ 554377 w 1658436"/>
                    <a:gd name="connsiteY15" fmla="*/ 923332 h 1256029"/>
                    <a:gd name="connsiteX16" fmla="*/ 431365 w 1658436"/>
                    <a:gd name="connsiteY16" fmla="*/ 971242 h 1256029"/>
                    <a:gd name="connsiteX17" fmla="*/ 315114 w 1658436"/>
                    <a:gd name="connsiteY17" fmla="*/ 1197737 h 1256029"/>
                    <a:gd name="connsiteX18" fmla="*/ 302417 w 1658436"/>
                    <a:gd name="connsiteY18" fmla="*/ 1256029 h 1256029"/>
                    <a:gd name="connsiteX19" fmla="*/ 0 w 1658436"/>
                    <a:gd name="connsiteY19" fmla="*/ 1200258 h 1256029"/>
                    <a:gd name="connsiteX20" fmla="*/ 78655 w 1658436"/>
                    <a:gd name="connsiteY20" fmla="*/ 952256 h 1256029"/>
                    <a:gd name="connsiteX21" fmla="*/ 429057 w 1658436"/>
                    <a:gd name="connsiteY21" fmla="*/ 623268 h 1256029"/>
                    <a:gd name="connsiteX22" fmla="*/ 557839 w 1658436"/>
                    <a:gd name="connsiteY22" fmla="*/ 595530 h 1256029"/>
                    <a:gd name="connsiteX23" fmla="*/ 689920 w 1658436"/>
                    <a:gd name="connsiteY23" fmla="*/ 448539 h 1256029"/>
                    <a:gd name="connsiteX24" fmla="*/ 689920 w 1658436"/>
                    <a:gd name="connsiteY24" fmla="*/ 332102 h 1256029"/>
                    <a:gd name="connsiteX25" fmla="*/ 657930 w 1658436"/>
                    <a:gd name="connsiteY25" fmla="*/ 266393 h 1256029"/>
                    <a:gd name="connsiteX26" fmla="*/ 683324 w 1658436"/>
                    <a:gd name="connsiteY26" fmla="*/ 251116 h 1256029"/>
                    <a:gd name="connsiteX27" fmla="*/ 726362 w 1658436"/>
                    <a:gd name="connsiteY27" fmla="*/ 249781 h 1256029"/>
                    <a:gd name="connsiteX28" fmla="*/ 766761 w 1658436"/>
                    <a:gd name="connsiteY28" fmla="*/ 249781 h 1256029"/>
                    <a:gd name="connsiteX29" fmla="*/ 836347 w 1658436"/>
                    <a:gd name="connsiteY29" fmla="*/ 0 h 125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436" h="1256029">
                      <a:moveTo>
                        <a:pt x="836347" y="0"/>
                      </a:moveTo>
                      <a:lnTo>
                        <a:pt x="1015917" y="0"/>
                      </a:lnTo>
                      <a:lnTo>
                        <a:pt x="1083029" y="249781"/>
                      </a:lnTo>
                      <a:lnTo>
                        <a:pt x="1154099" y="249781"/>
                      </a:lnTo>
                      <a:cubicBezTo>
                        <a:pt x="1171743" y="249781"/>
                        <a:pt x="1191860" y="246073"/>
                        <a:pt x="1194333" y="275145"/>
                      </a:cubicBezTo>
                      <a:cubicBezTo>
                        <a:pt x="1198126" y="315638"/>
                        <a:pt x="1194333" y="323203"/>
                        <a:pt x="1160200" y="330767"/>
                      </a:cubicBezTo>
                      <a:cubicBezTo>
                        <a:pt x="1160200" y="392768"/>
                        <a:pt x="1155418" y="454768"/>
                        <a:pt x="1178174" y="514247"/>
                      </a:cubicBezTo>
                      <a:cubicBezTo>
                        <a:pt x="1200599" y="576396"/>
                        <a:pt x="1246440" y="609325"/>
                        <a:pt x="1313387" y="609325"/>
                      </a:cubicBezTo>
                      <a:lnTo>
                        <a:pt x="1627182" y="610511"/>
                      </a:lnTo>
                      <a:cubicBezTo>
                        <a:pt x="1683081" y="668952"/>
                        <a:pt x="1646475" y="902418"/>
                        <a:pt x="1648783" y="959821"/>
                      </a:cubicBezTo>
                      <a:cubicBezTo>
                        <a:pt x="1643507" y="957299"/>
                        <a:pt x="1642352" y="954778"/>
                        <a:pt x="1641033" y="954778"/>
                      </a:cubicBezTo>
                      <a:cubicBezTo>
                        <a:pt x="1513570" y="955964"/>
                        <a:pt x="1386930" y="953443"/>
                        <a:pt x="1260126" y="961156"/>
                      </a:cubicBezTo>
                      <a:cubicBezTo>
                        <a:pt x="1205711" y="963826"/>
                        <a:pt x="1151625" y="985185"/>
                        <a:pt x="1099684" y="1004170"/>
                      </a:cubicBezTo>
                      <a:cubicBezTo>
                        <a:pt x="973209" y="1052228"/>
                        <a:pt x="850363" y="1048372"/>
                        <a:pt x="731474" y="985185"/>
                      </a:cubicBezTo>
                      <a:cubicBezTo>
                        <a:pt x="703771" y="970055"/>
                        <a:pt x="675904" y="954778"/>
                        <a:pt x="646718" y="944691"/>
                      </a:cubicBezTo>
                      <a:cubicBezTo>
                        <a:pt x="616377" y="934605"/>
                        <a:pt x="584882" y="927041"/>
                        <a:pt x="554377" y="923332"/>
                      </a:cubicBezTo>
                      <a:cubicBezTo>
                        <a:pt x="504908" y="916658"/>
                        <a:pt x="464344" y="936978"/>
                        <a:pt x="431365" y="971242"/>
                      </a:cubicBezTo>
                      <a:cubicBezTo>
                        <a:pt x="366891" y="1033391"/>
                        <a:pt x="336551" y="1114377"/>
                        <a:pt x="315114" y="1197737"/>
                      </a:cubicBezTo>
                      <a:cubicBezTo>
                        <a:pt x="311157" y="1215536"/>
                        <a:pt x="307199" y="1233187"/>
                        <a:pt x="302417" y="1256029"/>
                      </a:cubicBezTo>
                      <a:lnTo>
                        <a:pt x="0" y="1200258"/>
                      </a:lnTo>
                      <a:cubicBezTo>
                        <a:pt x="18798" y="1112894"/>
                        <a:pt x="41719" y="1030869"/>
                        <a:pt x="78655" y="952256"/>
                      </a:cubicBezTo>
                      <a:cubicBezTo>
                        <a:pt x="150714" y="796661"/>
                        <a:pt x="262183" y="679038"/>
                        <a:pt x="429057" y="623268"/>
                      </a:cubicBezTo>
                      <a:cubicBezTo>
                        <a:pt x="470775" y="610511"/>
                        <a:pt x="513812" y="601760"/>
                        <a:pt x="557839" y="595530"/>
                      </a:cubicBezTo>
                      <a:cubicBezTo>
                        <a:pt x="642760" y="583961"/>
                        <a:pt x="688436" y="534716"/>
                        <a:pt x="689920" y="448539"/>
                      </a:cubicBezTo>
                      <a:lnTo>
                        <a:pt x="689920" y="332102"/>
                      </a:lnTo>
                      <a:cubicBezTo>
                        <a:pt x="657930" y="321868"/>
                        <a:pt x="645398" y="295317"/>
                        <a:pt x="657930" y="266393"/>
                      </a:cubicBezTo>
                      <a:cubicBezTo>
                        <a:pt x="661723" y="258532"/>
                        <a:pt x="674420" y="252302"/>
                        <a:pt x="683324" y="251116"/>
                      </a:cubicBezTo>
                      <a:cubicBezTo>
                        <a:pt x="696846" y="248594"/>
                        <a:pt x="712511" y="249781"/>
                        <a:pt x="726362" y="249781"/>
                      </a:cubicBezTo>
                      <a:lnTo>
                        <a:pt x="766761" y="249781"/>
                      </a:lnTo>
                      <a:cubicBezTo>
                        <a:pt x="785092" y="208151"/>
                        <a:pt x="794821" y="41630"/>
                        <a:pt x="8363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000000"/>
                    </a:solidFill>
                  </a:endParaRPr>
                </a:p>
              </p:txBody>
            </p:sp>
            <p:sp>
              <p:nvSpPr>
                <p:cNvPr id="149" name="Rectangle 148"/>
                <p:cNvSpPr/>
                <p:nvPr/>
              </p:nvSpPr>
              <p:spPr>
                <a:xfrm>
                  <a:off x="915076" y="3741646"/>
                  <a:ext cx="625583" cy="2313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50" name="Rounded Rectangle 149"/>
                <p:cNvSpPr/>
                <p:nvPr/>
              </p:nvSpPr>
              <p:spPr>
                <a:xfrm>
                  <a:off x="1514914" y="3339844"/>
                  <a:ext cx="461959" cy="793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sp>
            <p:nvSpPr>
              <p:cNvPr id="139" name="Freeform 6"/>
              <p:cNvSpPr>
                <a:spLocks/>
              </p:cNvSpPr>
              <p:nvPr/>
            </p:nvSpPr>
            <p:spPr bwMode="auto">
              <a:xfrm flipH="1">
                <a:off x="212645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0" name="Freeform 6"/>
              <p:cNvSpPr>
                <a:spLocks/>
              </p:cNvSpPr>
              <p:nvPr/>
            </p:nvSpPr>
            <p:spPr bwMode="auto">
              <a:xfrm flipH="1">
                <a:off x="219573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1" name="Freeform 6"/>
              <p:cNvSpPr>
                <a:spLocks/>
              </p:cNvSpPr>
              <p:nvPr/>
            </p:nvSpPr>
            <p:spPr bwMode="auto">
              <a:xfrm flipH="1">
                <a:off x="2252473" y="428641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2" name="Freeform 6"/>
              <p:cNvSpPr>
                <a:spLocks/>
              </p:cNvSpPr>
              <p:nvPr/>
            </p:nvSpPr>
            <p:spPr bwMode="auto">
              <a:xfrm flipH="1">
                <a:off x="2183193" y="4272130"/>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3" name="Freeform 6"/>
              <p:cNvSpPr>
                <a:spLocks/>
              </p:cNvSpPr>
              <p:nvPr/>
            </p:nvSpPr>
            <p:spPr bwMode="auto">
              <a:xfrm flipH="1">
                <a:off x="2105130" y="428155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4" name="Freeform 6"/>
              <p:cNvSpPr>
                <a:spLocks/>
              </p:cNvSpPr>
              <p:nvPr/>
            </p:nvSpPr>
            <p:spPr bwMode="auto">
              <a:xfrm flipH="1">
                <a:off x="2265013" y="41534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5" name="Freeform 6"/>
              <p:cNvSpPr>
                <a:spLocks/>
              </p:cNvSpPr>
              <p:nvPr/>
            </p:nvSpPr>
            <p:spPr bwMode="auto">
              <a:xfrm flipH="1">
                <a:off x="2309383" y="433862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6" name="Freeform 6"/>
              <p:cNvSpPr>
                <a:spLocks/>
              </p:cNvSpPr>
              <p:nvPr/>
            </p:nvSpPr>
            <p:spPr bwMode="auto">
              <a:xfrm flipH="1">
                <a:off x="2126453" y="438625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7" name="Freeform 6"/>
              <p:cNvSpPr>
                <a:spLocks/>
              </p:cNvSpPr>
              <p:nvPr/>
            </p:nvSpPr>
            <p:spPr bwMode="auto">
              <a:xfrm flipH="1">
                <a:off x="2213470" y="439083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grpSp>
        <p:grpSp>
          <p:nvGrpSpPr>
            <p:cNvPr id="151" name="Group 150"/>
            <p:cNvGrpSpPr/>
            <p:nvPr/>
          </p:nvGrpSpPr>
          <p:grpSpPr>
            <a:xfrm>
              <a:off x="7778806" y="2808407"/>
              <a:ext cx="237849" cy="231274"/>
              <a:chOff x="915076" y="3339844"/>
              <a:chExt cx="1463587" cy="1155418"/>
            </a:xfrm>
            <a:solidFill>
              <a:schemeClr val="accent2"/>
            </a:solidFill>
          </p:grpSpPr>
          <p:grpSp>
            <p:nvGrpSpPr>
              <p:cNvPr id="152" name="Group 151"/>
              <p:cNvGrpSpPr/>
              <p:nvPr/>
            </p:nvGrpSpPr>
            <p:grpSpPr>
              <a:xfrm>
                <a:off x="915076" y="3339844"/>
                <a:ext cx="1384747" cy="827695"/>
                <a:chOff x="915076" y="3339844"/>
                <a:chExt cx="1384747" cy="827695"/>
              </a:xfrm>
              <a:grpFill/>
            </p:grpSpPr>
            <p:sp>
              <p:nvSpPr>
                <p:cNvPr id="162" name="Freeform 161"/>
                <p:cNvSpPr>
                  <a:spLocks/>
                </p:cNvSpPr>
                <p:nvPr/>
              </p:nvSpPr>
              <p:spPr bwMode="auto">
                <a:xfrm flipH="1">
                  <a:off x="1286154" y="3342929"/>
                  <a:ext cx="1013669" cy="824610"/>
                </a:xfrm>
                <a:custGeom>
                  <a:avLst/>
                  <a:gdLst>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204245 h 1256029"/>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0 h 1256029"/>
                    <a:gd name="connsiteX0" fmla="*/ 836347 w 1658436"/>
                    <a:gd name="connsiteY0" fmla="*/ 0 h 1256029"/>
                    <a:gd name="connsiteX1" fmla="*/ 1015917 w 1658436"/>
                    <a:gd name="connsiteY1" fmla="*/ 0 h 1256029"/>
                    <a:gd name="connsiteX2" fmla="*/ 1083029 w 1658436"/>
                    <a:gd name="connsiteY2" fmla="*/ 249781 h 1256029"/>
                    <a:gd name="connsiteX3" fmla="*/ 1154099 w 1658436"/>
                    <a:gd name="connsiteY3" fmla="*/ 249781 h 1256029"/>
                    <a:gd name="connsiteX4" fmla="*/ 1194333 w 1658436"/>
                    <a:gd name="connsiteY4" fmla="*/ 275145 h 1256029"/>
                    <a:gd name="connsiteX5" fmla="*/ 1160200 w 1658436"/>
                    <a:gd name="connsiteY5" fmla="*/ 330767 h 1256029"/>
                    <a:gd name="connsiteX6" fmla="*/ 1178174 w 1658436"/>
                    <a:gd name="connsiteY6" fmla="*/ 514247 h 1256029"/>
                    <a:gd name="connsiteX7" fmla="*/ 1313387 w 1658436"/>
                    <a:gd name="connsiteY7" fmla="*/ 609325 h 1256029"/>
                    <a:gd name="connsiteX8" fmla="*/ 1627182 w 1658436"/>
                    <a:gd name="connsiteY8" fmla="*/ 610511 h 1256029"/>
                    <a:gd name="connsiteX9" fmla="*/ 1648783 w 1658436"/>
                    <a:gd name="connsiteY9" fmla="*/ 959821 h 1256029"/>
                    <a:gd name="connsiteX10" fmla="*/ 1641033 w 1658436"/>
                    <a:gd name="connsiteY10" fmla="*/ 954778 h 1256029"/>
                    <a:gd name="connsiteX11" fmla="*/ 1260126 w 1658436"/>
                    <a:gd name="connsiteY11" fmla="*/ 961156 h 1256029"/>
                    <a:gd name="connsiteX12" fmla="*/ 1099684 w 1658436"/>
                    <a:gd name="connsiteY12" fmla="*/ 1004170 h 1256029"/>
                    <a:gd name="connsiteX13" fmla="*/ 731474 w 1658436"/>
                    <a:gd name="connsiteY13" fmla="*/ 985185 h 1256029"/>
                    <a:gd name="connsiteX14" fmla="*/ 646718 w 1658436"/>
                    <a:gd name="connsiteY14" fmla="*/ 944691 h 1256029"/>
                    <a:gd name="connsiteX15" fmla="*/ 554377 w 1658436"/>
                    <a:gd name="connsiteY15" fmla="*/ 923332 h 1256029"/>
                    <a:gd name="connsiteX16" fmla="*/ 431365 w 1658436"/>
                    <a:gd name="connsiteY16" fmla="*/ 971242 h 1256029"/>
                    <a:gd name="connsiteX17" fmla="*/ 315114 w 1658436"/>
                    <a:gd name="connsiteY17" fmla="*/ 1197737 h 1256029"/>
                    <a:gd name="connsiteX18" fmla="*/ 302417 w 1658436"/>
                    <a:gd name="connsiteY18" fmla="*/ 1256029 h 1256029"/>
                    <a:gd name="connsiteX19" fmla="*/ 0 w 1658436"/>
                    <a:gd name="connsiteY19" fmla="*/ 1200258 h 1256029"/>
                    <a:gd name="connsiteX20" fmla="*/ 78655 w 1658436"/>
                    <a:gd name="connsiteY20" fmla="*/ 952256 h 1256029"/>
                    <a:gd name="connsiteX21" fmla="*/ 429057 w 1658436"/>
                    <a:gd name="connsiteY21" fmla="*/ 623268 h 1256029"/>
                    <a:gd name="connsiteX22" fmla="*/ 557839 w 1658436"/>
                    <a:gd name="connsiteY22" fmla="*/ 595530 h 1256029"/>
                    <a:gd name="connsiteX23" fmla="*/ 689920 w 1658436"/>
                    <a:gd name="connsiteY23" fmla="*/ 448539 h 1256029"/>
                    <a:gd name="connsiteX24" fmla="*/ 689920 w 1658436"/>
                    <a:gd name="connsiteY24" fmla="*/ 332102 h 1256029"/>
                    <a:gd name="connsiteX25" fmla="*/ 657930 w 1658436"/>
                    <a:gd name="connsiteY25" fmla="*/ 266393 h 1256029"/>
                    <a:gd name="connsiteX26" fmla="*/ 683324 w 1658436"/>
                    <a:gd name="connsiteY26" fmla="*/ 251116 h 1256029"/>
                    <a:gd name="connsiteX27" fmla="*/ 726362 w 1658436"/>
                    <a:gd name="connsiteY27" fmla="*/ 249781 h 1256029"/>
                    <a:gd name="connsiteX28" fmla="*/ 766761 w 1658436"/>
                    <a:gd name="connsiteY28" fmla="*/ 249781 h 1256029"/>
                    <a:gd name="connsiteX29" fmla="*/ 836347 w 1658436"/>
                    <a:gd name="connsiteY29" fmla="*/ 0 h 125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436" h="1256029">
                      <a:moveTo>
                        <a:pt x="836347" y="0"/>
                      </a:moveTo>
                      <a:lnTo>
                        <a:pt x="1015917" y="0"/>
                      </a:lnTo>
                      <a:lnTo>
                        <a:pt x="1083029" y="249781"/>
                      </a:lnTo>
                      <a:lnTo>
                        <a:pt x="1154099" y="249781"/>
                      </a:lnTo>
                      <a:cubicBezTo>
                        <a:pt x="1171743" y="249781"/>
                        <a:pt x="1191860" y="246073"/>
                        <a:pt x="1194333" y="275145"/>
                      </a:cubicBezTo>
                      <a:cubicBezTo>
                        <a:pt x="1198126" y="315638"/>
                        <a:pt x="1194333" y="323203"/>
                        <a:pt x="1160200" y="330767"/>
                      </a:cubicBezTo>
                      <a:cubicBezTo>
                        <a:pt x="1160200" y="392768"/>
                        <a:pt x="1155418" y="454768"/>
                        <a:pt x="1178174" y="514247"/>
                      </a:cubicBezTo>
                      <a:cubicBezTo>
                        <a:pt x="1200599" y="576396"/>
                        <a:pt x="1246440" y="609325"/>
                        <a:pt x="1313387" y="609325"/>
                      </a:cubicBezTo>
                      <a:lnTo>
                        <a:pt x="1627182" y="610511"/>
                      </a:lnTo>
                      <a:cubicBezTo>
                        <a:pt x="1683081" y="668952"/>
                        <a:pt x="1646475" y="902418"/>
                        <a:pt x="1648783" y="959821"/>
                      </a:cubicBezTo>
                      <a:cubicBezTo>
                        <a:pt x="1643507" y="957299"/>
                        <a:pt x="1642352" y="954778"/>
                        <a:pt x="1641033" y="954778"/>
                      </a:cubicBezTo>
                      <a:cubicBezTo>
                        <a:pt x="1513570" y="955964"/>
                        <a:pt x="1386930" y="953443"/>
                        <a:pt x="1260126" y="961156"/>
                      </a:cubicBezTo>
                      <a:cubicBezTo>
                        <a:pt x="1205711" y="963826"/>
                        <a:pt x="1151625" y="985185"/>
                        <a:pt x="1099684" y="1004170"/>
                      </a:cubicBezTo>
                      <a:cubicBezTo>
                        <a:pt x="973209" y="1052228"/>
                        <a:pt x="850363" y="1048372"/>
                        <a:pt x="731474" y="985185"/>
                      </a:cubicBezTo>
                      <a:cubicBezTo>
                        <a:pt x="703771" y="970055"/>
                        <a:pt x="675904" y="954778"/>
                        <a:pt x="646718" y="944691"/>
                      </a:cubicBezTo>
                      <a:cubicBezTo>
                        <a:pt x="616377" y="934605"/>
                        <a:pt x="584882" y="927041"/>
                        <a:pt x="554377" y="923332"/>
                      </a:cubicBezTo>
                      <a:cubicBezTo>
                        <a:pt x="504908" y="916658"/>
                        <a:pt x="464344" y="936978"/>
                        <a:pt x="431365" y="971242"/>
                      </a:cubicBezTo>
                      <a:cubicBezTo>
                        <a:pt x="366891" y="1033391"/>
                        <a:pt x="336551" y="1114377"/>
                        <a:pt x="315114" y="1197737"/>
                      </a:cubicBezTo>
                      <a:cubicBezTo>
                        <a:pt x="311157" y="1215536"/>
                        <a:pt x="307199" y="1233187"/>
                        <a:pt x="302417" y="1256029"/>
                      </a:cubicBezTo>
                      <a:lnTo>
                        <a:pt x="0" y="1200258"/>
                      </a:lnTo>
                      <a:cubicBezTo>
                        <a:pt x="18798" y="1112894"/>
                        <a:pt x="41719" y="1030869"/>
                        <a:pt x="78655" y="952256"/>
                      </a:cubicBezTo>
                      <a:cubicBezTo>
                        <a:pt x="150714" y="796661"/>
                        <a:pt x="262183" y="679038"/>
                        <a:pt x="429057" y="623268"/>
                      </a:cubicBezTo>
                      <a:cubicBezTo>
                        <a:pt x="470775" y="610511"/>
                        <a:pt x="513812" y="601760"/>
                        <a:pt x="557839" y="595530"/>
                      </a:cubicBezTo>
                      <a:cubicBezTo>
                        <a:pt x="642760" y="583961"/>
                        <a:pt x="688436" y="534716"/>
                        <a:pt x="689920" y="448539"/>
                      </a:cubicBezTo>
                      <a:lnTo>
                        <a:pt x="689920" y="332102"/>
                      </a:lnTo>
                      <a:cubicBezTo>
                        <a:pt x="657930" y="321868"/>
                        <a:pt x="645398" y="295317"/>
                        <a:pt x="657930" y="266393"/>
                      </a:cubicBezTo>
                      <a:cubicBezTo>
                        <a:pt x="661723" y="258532"/>
                        <a:pt x="674420" y="252302"/>
                        <a:pt x="683324" y="251116"/>
                      </a:cubicBezTo>
                      <a:cubicBezTo>
                        <a:pt x="696846" y="248594"/>
                        <a:pt x="712511" y="249781"/>
                        <a:pt x="726362" y="249781"/>
                      </a:cubicBezTo>
                      <a:lnTo>
                        <a:pt x="766761" y="249781"/>
                      </a:lnTo>
                      <a:cubicBezTo>
                        <a:pt x="785092" y="208151"/>
                        <a:pt x="794821" y="41630"/>
                        <a:pt x="8363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000000"/>
                    </a:solidFill>
                  </a:endParaRPr>
                </a:p>
              </p:txBody>
            </p:sp>
            <p:sp>
              <p:nvSpPr>
                <p:cNvPr id="163" name="Rectangle 162"/>
                <p:cNvSpPr/>
                <p:nvPr/>
              </p:nvSpPr>
              <p:spPr>
                <a:xfrm>
                  <a:off x="915076" y="3741646"/>
                  <a:ext cx="625583" cy="2313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64" name="Rounded Rectangle 163"/>
                <p:cNvSpPr/>
                <p:nvPr/>
              </p:nvSpPr>
              <p:spPr>
                <a:xfrm>
                  <a:off x="1514914" y="3339844"/>
                  <a:ext cx="461959" cy="7930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sp>
            <p:nvSpPr>
              <p:cNvPr id="153" name="Freeform 6"/>
              <p:cNvSpPr>
                <a:spLocks/>
              </p:cNvSpPr>
              <p:nvPr/>
            </p:nvSpPr>
            <p:spPr bwMode="auto">
              <a:xfrm flipH="1">
                <a:off x="212645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4" name="Freeform 6"/>
              <p:cNvSpPr>
                <a:spLocks/>
              </p:cNvSpPr>
              <p:nvPr/>
            </p:nvSpPr>
            <p:spPr bwMode="auto">
              <a:xfrm flipH="1">
                <a:off x="219573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5" name="Freeform 6"/>
              <p:cNvSpPr>
                <a:spLocks/>
              </p:cNvSpPr>
              <p:nvPr/>
            </p:nvSpPr>
            <p:spPr bwMode="auto">
              <a:xfrm flipH="1">
                <a:off x="2252473" y="428641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6" name="Freeform 6"/>
              <p:cNvSpPr>
                <a:spLocks/>
              </p:cNvSpPr>
              <p:nvPr/>
            </p:nvSpPr>
            <p:spPr bwMode="auto">
              <a:xfrm flipH="1">
                <a:off x="2183193" y="4272130"/>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7" name="Freeform 6"/>
              <p:cNvSpPr>
                <a:spLocks/>
              </p:cNvSpPr>
              <p:nvPr/>
            </p:nvSpPr>
            <p:spPr bwMode="auto">
              <a:xfrm flipH="1">
                <a:off x="2105130" y="428155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8" name="Freeform 6"/>
              <p:cNvSpPr>
                <a:spLocks/>
              </p:cNvSpPr>
              <p:nvPr/>
            </p:nvSpPr>
            <p:spPr bwMode="auto">
              <a:xfrm flipH="1">
                <a:off x="2265013" y="41534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9" name="Freeform 6"/>
              <p:cNvSpPr>
                <a:spLocks/>
              </p:cNvSpPr>
              <p:nvPr/>
            </p:nvSpPr>
            <p:spPr bwMode="auto">
              <a:xfrm flipH="1">
                <a:off x="2309383" y="433862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60" name="Freeform 6"/>
              <p:cNvSpPr>
                <a:spLocks/>
              </p:cNvSpPr>
              <p:nvPr/>
            </p:nvSpPr>
            <p:spPr bwMode="auto">
              <a:xfrm flipH="1">
                <a:off x="2126453" y="438625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61" name="Freeform 6"/>
              <p:cNvSpPr>
                <a:spLocks/>
              </p:cNvSpPr>
              <p:nvPr/>
            </p:nvSpPr>
            <p:spPr bwMode="auto">
              <a:xfrm flipH="1">
                <a:off x="2213470" y="439083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grpSp>
      </p:grpSp>
    </p:spTree>
    <p:extLst>
      <p:ext uri="{BB962C8B-B14F-4D97-AF65-F5344CB8AC3E}">
        <p14:creationId xmlns:p14="http://schemas.microsoft.com/office/powerpoint/2010/main" val="770587257"/>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43335" y="1117304"/>
            <a:ext cx="5087169" cy="1546068"/>
          </a:xfrm>
          <a:prstGeom prst="rect">
            <a:avLst/>
          </a:prstGeom>
          <a:solidFill>
            <a:schemeClr val="bg1"/>
          </a:solidFill>
        </p:spPr>
        <p:txBody>
          <a:bodyPr wrap="square" lIns="0" tIns="0" rIns="0" bIns="0" rtlCol="0">
            <a:noAutofit/>
          </a:bodyPr>
          <a:lstStyle/>
          <a:p>
            <a:pPr>
              <a:lnSpc>
                <a:spcPct val="90000"/>
              </a:lnSpc>
              <a:spcAft>
                <a:spcPts val="600"/>
              </a:spcAft>
            </a:pPr>
            <a:r>
              <a:rPr lang="en-US" dirty="0">
                <a:ln>
                  <a:solidFill>
                    <a:srgbClr val="FFFFFF">
                      <a:alpha val="0"/>
                    </a:srgbClr>
                  </a:solidFill>
                </a:ln>
                <a:gradFill>
                  <a:gsLst>
                    <a:gs pos="85321">
                      <a:srgbClr val="505050"/>
                    </a:gs>
                    <a:gs pos="57000">
                      <a:srgbClr val="505050"/>
                    </a:gs>
                  </a:gsLst>
                </a:gradFill>
                <a:latin typeface="Segoe UI Semibold" panose="020B0702040204020203" pitchFamily="34" charset="0"/>
                <a:ea typeface="Segoe UI" pitchFamily="34" charset="0"/>
                <a:cs typeface="Segoe UI Semibold" panose="020B0702040204020203" pitchFamily="34" charset="0"/>
              </a:rPr>
              <a:t>Nimbus</a:t>
            </a:r>
          </a:p>
          <a:p>
            <a:pPr defTabSz="914367">
              <a:lnSpc>
                <a:spcPct val="90000"/>
              </a:lnSpc>
              <a:spcAft>
                <a:spcPts val="600"/>
              </a:spcAft>
              <a:buClr>
                <a:schemeClr val="accent3"/>
              </a:buClr>
              <a:buSzPct val="75000"/>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Similar to Hadoop JobTracker. Responsible for:</a:t>
            </a:r>
          </a:p>
          <a:p>
            <a:pPr marL="285750" lvl="1"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distributing code around the cluster</a:t>
            </a:r>
          </a:p>
          <a:p>
            <a:pPr marL="285750" lvl="1"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assigning tasks to machines</a:t>
            </a:r>
          </a:p>
          <a:p>
            <a:pPr marL="285750" lvl="1"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monitoring for failures</a:t>
            </a:r>
          </a:p>
        </p:txBody>
      </p:sp>
      <p:sp>
        <p:nvSpPr>
          <p:cNvPr id="2" name="Title 1"/>
          <p:cNvSpPr>
            <a:spLocks noGrp="1"/>
          </p:cNvSpPr>
          <p:nvPr>
            <p:ph type="title"/>
          </p:nvPr>
        </p:nvSpPr>
        <p:spPr/>
        <p:txBody>
          <a:bodyPr/>
          <a:lstStyle/>
          <a:p>
            <a:r>
              <a:rPr lang="en-IN" dirty="0"/>
              <a:t>Storm Daemons</a:t>
            </a:r>
          </a:p>
        </p:txBody>
      </p:sp>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73</a:t>
            </a:fld>
            <a:endParaRPr lang="en-IN" dirty="0"/>
          </a:p>
        </p:txBody>
      </p:sp>
      <p:sp>
        <p:nvSpPr>
          <p:cNvPr id="7" name="TextBox 6"/>
          <p:cNvSpPr txBox="1"/>
          <p:nvPr/>
        </p:nvSpPr>
        <p:spPr>
          <a:xfrm>
            <a:off x="10719646" y="5603897"/>
            <a:ext cx="241" cy="869997"/>
          </a:xfrm>
          <a:prstGeom prst="rect">
            <a:avLst/>
          </a:prstGeom>
          <a:noFill/>
        </p:spPr>
        <p:txBody>
          <a:bodyPr wrap="none" lIns="0" tIns="0" rIns="0" bIns="0" rtlCol="0">
            <a:spAutoFit/>
          </a:bodyPr>
          <a:lstStyle/>
          <a:p>
            <a:pPr algn="ctr" defTabSz="914367">
              <a:lnSpc>
                <a:spcPct val="90000"/>
              </a:lnSpc>
              <a:spcAft>
                <a:spcPts val="588"/>
              </a:spcAft>
            </a:pPr>
            <a:endParaRPr lang="en-US" sz="1961" dirty="0">
              <a:solidFill>
                <a:srgbClr val="505050"/>
              </a:solidFill>
              <a:latin typeface="Segoe UI Semibold" panose="020B0702040204020203" pitchFamily="34" charset="0"/>
              <a:cs typeface="Segoe UI Semibold" panose="020B0702040204020203" pitchFamily="34" charset="0"/>
            </a:endParaRPr>
          </a:p>
        </p:txBody>
      </p:sp>
      <p:sp>
        <p:nvSpPr>
          <p:cNvPr id="234" name="Oval 233"/>
          <p:cNvSpPr/>
          <p:nvPr/>
        </p:nvSpPr>
        <p:spPr bwMode="auto">
          <a:xfrm>
            <a:off x="10243682" y="1473846"/>
            <a:ext cx="931340" cy="101309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35" name="Oval 234"/>
          <p:cNvSpPr/>
          <p:nvPr/>
        </p:nvSpPr>
        <p:spPr bwMode="auto">
          <a:xfrm>
            <a:off x="10243682" y="2665888"/>
            <a:ext cx="931340" cy="101309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36" name="Oval 235"/>
          <p:cNvSpPr/>
          <p:nvPr/>
        </p:nvSpPr>
        <p:spPr bwMode="auto">
          <a:xfrm>
            <a:off x="10243682" y="3857929"/>
            <a:ext cx="931340" cy="101309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32" name="Freeform 31"/>
          <p:cNvSpPr>
            <a:spLocks/>
          </p:cNvSpPr>
          <p:nvPr/>
        </p:nvSpPr>
        <p:spPr bwMode="auto">
          <a:xfrm>
            <a:off x="10460777" y="1646589"/>
            <a:ext cx="497149" cy="667610"/>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38" name="Freeform 237"/>
          <p:cNvSpPr>
            <a:spLocks/>
          </p:cNvSpPr>
          <p:nvPr/>
        </p:nvSpPr>
        <p:spPr bwMode="auto">
          <a:xfrm>
            <a:off x="10460777" y="2838631"/>
            <a:ext cx="497149" cy="667610"/>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39" name="Freeform 238"/>
          <p:cNvSpPr>
            <a:spLocks/>
          </p:cNvSpPr>
          <p:nvPr/>
        </p:nvSpPr>
        <p:spPr bwMode="auto">
          <a:xfrm>
            <a:off x="10460777" y="4030672"/>
            <a:ext cx="497149" cy="667610"/>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40" name="Oval 239"/>
          <p:cNvSpPr/>
          <p:nvPr/>
        </p:nvSpPr>
        <p:spPr bwMode="auto">
          <a:xfrm>
            <a:off x="10243682" y="5049970"/>
            <a:ext cx="931340" cy="1013097"/>
          </a:xfrm>
          <a:prstGeom prst="ellipse">
            <a:avLst/>
          </a:prstGeom>
          <a:solidFill>
            <a:schemeClr val="bg1">
              <a:lumMod val="95000"/>
            </a:schemeClr>
          </a:solidFill>
          <a:ln>
            <a:solidFill>
              <a:schemeClr val="bg1"/>
            </a:solidFill>
            <a:headEnd type="none" w="med" len="med"/>
            <a:tailEnd type="none" w="med" len="med"/>
          </a:ln>
          <a:effectLst>
            <a:outerShdw dist="25400" dir="8100000" algn="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41" name="Freeform 240"/>
          <p:cNvSpPr>
            <a:spLocks/>
          </p:cNvSpPr>
          <p:nvPr/>
        </p:nvSpPr>
        <p:spPr bwMode="auto">
          <a:xfrm>
            <a:off x="10460777" y="5222713"/>
            <a:ext cx="497149" cy="667610"/>
          </a:xfrm>
          <a:custGeom>
            <a:avLst/>
            <a:gdLst>
              <a:gd name="connsiteX0" fmla="*/ 1771650 w 5226051"/>
              <a:gd name="connsiteY0" fmla="*/ 5702301 h 6451600"/>
              <a:gd name="connsiteX1" fmla="*/ 1762125 w 5226051"/>
              <a:gd name="connsiteY1" fmla="*/ 5711826 h 6451600"/>
              <a:gd name="connsiteX2" fmla="*/ 1755775 w 5226051"/>
              <a:gd name="connsiteY2" fmla="*/ 5721351 h 6451600"/>
              <a:gd name="connsiteX3" fmla="*/ 1749425 w 5226051"/>
              <a:gd name="connsiteY3" fmla="*/ 5734051 h 6451600"/>
              <a:gd name="connsiteX4" fmla="*/ 1746250 w 5226051"/>
              <a:gd name="connsiteY4" fmla="*/ 5749926 h 6451600"/>
              <a:gd name="connsiteX5" fmla="*/ 1743075 w 5226051"/>
              <a:gd name="connsiteY5" fmla="*/ 5784851 h 6451600"/>
              <a:gd name="connsiteX6" fmla="*/ 1746250 w 5226051"/>
              <a:gd name="connsiteY6" fmla="*/ 5822951 h 6451600"/>
              <a:gd name="connsiteX7" fmla="*/ 1749425 w 5226051"/>
              <a:gd name="connsiteY7" fmla="*/ 5861051 h 6451600"/>
              <a:gd name="connsiteX8" fmla="*/ 1749425 w 5226051"/>
              <a:gd name="connsiteY8" fmla="*/ 5899151 h 6451600"/>
              <a:gd name="connsiteX9" fmla="*/ 1746250 w 5226051"/>
              <a:gd name="connsiteY9" fmla="*/ 5930901 h 6451600"/>
              <a:gd name="connsiteX10" fmla="*/ 1739900 w 5226051"/>
              <a:gd name="connsiteY10" fmla="*/ 5946776 h 6451600"/>
              <a:gd name="connsiteX11" fmla="*/ 1733550 w 5226051"/>
              <a:gd name="connsiteY11" fmla="*/ 5956301 h 6451600"/>
              <a:gd name="connsiteX12" fmla="*/ 3486150 w 5226051"/>
              <a:gd name="connsiteY12" fmla="*/ 5956301 h 6451600"/>
              <a:gd name="connsiteX13" fmla="*/ 3486150 w 5226051"/>
              <a:gd name="connsiteY13" fmla="*/ 5715001 h 6451600"/>
              <a:gd name="connsiteX14" fmla="*/ 3279775 w 5226051"/>
              <a:gd name="connsiteY14" fmla="*/ 5708651 h 6451600"/>
              <a:gd name="connsiteX15" fmla="*/ 3067050 w 5226051"/>
              <a:gd name="connsiteY15" fmla="*/ 5702301 h 6451600"/>
              <a:gd name="connsiteX16" fmla="*/ 2854325 w 5226051"/>
              <a:gd name="connsiteY16" fmla="*/ 5702301 h 6451600"/>
              <a:gd name="connsiteX17" fmla="*/ 2638425 w 5226051"/>
              <a:gd name="connsiteY17" fmla="*/ 5702301 h 6451600"/>
              <a:gd name="connsiteX18" fmla="*/ 2203450 w 5226051"/>
              <a:gd name="connsiteY18" fmla="*/ 5705476 h 6451600"/>
              <a:gd name="connsiteX19" fmla="*/ 1987550 w 5226051"/>
              <a:gd name="connsiteY19" fmla="*/ 5705476 h 6451600"/>
              <a:gd name="connsiteX20" fmla="*/ 1746250 w 5226051"/>
              <a:gd name="connsiteY20" fmla="*/ 5219701 h 6451600"/>
              <a:gd name="connsiteX21" fmla="*/ 1746250 w 5226051"/>
              <a:gd name="connsiteY21" fmla="*/ 5264151 h 6451600"/>
              <a:gd name="connsiteX22" fmla="*/ 1746250 w 5226051"/>
              <a:gd name="connsiteY22" fmla="*/ 5327651 h 6451600"/>
              <a:gd name="connsiteX23" fmla="*/ 1746250 w 5226051"/>
              <a:gd name="connsiteY23" fmla="*/ 5397501 h 6451600"/>
              <a:gd name="connsiteX24" fmla="*/ 1746250 w 5226051"/>
              <a:gd name="connsiteY24" fmla="*/ 5461001 h 6451600"/>
              <a:gd name="connsiteX25" fmla="*/ 3473450 w 5226051"/>
              <a:gd name="connsiteY25" fmla="*/ 5461001 h 6451600"/>
              <a:gd name="connsiteX26" fmla="*/ 3482975 w 5226051"/>
              <a:gd name="connsiteY26" fmla="*/ 5438776 h 6451600"/>
              <a:gd name="connsiteX27" fmla="*/ 3486150 w 5226051"/>
              <a:gd name="connsiteY27" fmla="*/ 5410201 h 6451600"/>
              <a:gd name="connsiteX28" fmla="*/ 3489325 w 5226051"/>
              <a:gd name="connsiteY28" fmla="*/ 5381626 h 6451600"/>
              <a:gd name="connsiteX29" fmla="*/ 3489325 w 5226051"/>
              <a:gd name="connsiteY29" fmla="*/ 5349876 h 6451600"/>
              <a:gd name="connsiteX30" fmla="*/ 3486150 w 5226051"/>
              <a:gd name="connsiteY30" fmla="*/ 5283201 h 6451600"/>
              <a:gd name="connsiteX31" fmla="*/ 3486150 w 5226051"/>
              <a:gd name="connsiteY31" fmla="*/ 5251451 h 6451600"/>
              <a:gd name="connsiteX32" fmla="*/ 3486150 w 5226051"/>
              <a:gd name="connsiteY32" fmla="*/ 5219701 h 6451600"/>
              <a:gd name="connsiteX33" fmla="*/ 1758950 w 5226051"/>
              <a:gd name="connsiteY33" fmla="*/ 2120901 h 6451600"/>
              <a:gd name="connsiteX34" fmla="*/ 1749425 w 5226051"/>
              <a:gd name="connsiteY34" fmla="*/ 2143126 h 6451600"/>
              <a:gd name="connsiteX35" fmla="*/ 1746250 w 5226051"/>
              <a:gd name="connsiteY35" fmla="*/ 2171701 h 6451600"/>
              <a:gd name="connsiteX36" fmla="*/ 1746250 w 5226051"/>
              <a:gd name="connsiteY36" fmla="*/ 2203451 h 6451600"/>
              <a:gd name="connsiteX37" fmla="*/ 1746250 w 5226051"/>
              <a:gd name="connsiteY37" fmla="*/ 2235201 h 6451600"/>
              <a:gd name="connsiteX38" fmla="*/ 1749425 w 5226051"/>
              <a:gd name="connsiteY38" fmla="*/ 2301876 h 6451600"/>
              <a:gd name="connsiteX39" fmla="*/ 1749425 w 5226051"/>
              <a:gd name="connsiteY39" fmla="*/ 2333626 h 6451600"/>
              <a:gd name="connsiteX40" fmla="*/ 1746250 w 5226051"/>
              <a:gd name="connsiteY40" fmla="*/ 2362201 h 6451600"/>
              <a:gd name="connsiteX41" fmla="*/ 3486150 w 5226051"/>
              <a:gd name="connsiteY41" fmla="*/ 2362201 h 6451600"/>
              <a:gd name="connsiteX42" fmla="*/ 3486150 w 5226051"/>
              <a:gd name="connsiteY42" fmla="*/ 2120901 h 6451600"/>
              <a:gd name="connsiteX43" fmla="*/ 3321050 w 5226051"/>
              <a:gd name="connsiteY43" fmla="*/ 1352550 h 6451600"/>
              <a:gd name="connsiteX44" fmla="*/ 3397250 w 5226051"/>
              <a:gd name="connsiteY44" fmla="*/ 1355725 h 6451600"/>
              <a:gd name="connsiteX45" fmla="*/ 3473450 w 5226051"/>
              <a:gd name="connsiteY45" fmla="*/ 1358900 h 6451600"/>
              <a:gd name="connsiteX46" fmla="*/ 3543300 w 5226051"/>
              <a:gd name="connsiteY46" fmla="*/ 1365250 h 6451600"/>
              <a:gd name="connsiteX47" fmla="*/ 3606800 w 5226051"/>
              <a:gd name="connsiteY47" fmla="*/ 1371600 h 6451600"/>
              <a:gd name="connsiteX48" fmla="*/ 3667125 w 5226051"/>
              <a:gd name="connsiteY48" fmla="*/ 1384300 h 6451600"/>
              <a:gd name="connsiteX49" fmla="*/ 3717925 w 5226051"/>
              <a:gd name="connsiteY49" fmla="*/ 1403350 h 6451600"/>
              <a:gd name="connsiteX50" fmla="*/ 3740150 w 5226051"/>
              <a:gd name="connsiteY50" fmla="*/ 1412875 h 6451600"/>
              <a:gd name="connsiteX51" fmla="*/ 3759200 w 5226051"/>
              <a:gd name="connsiteY51" fmla="*/ 1422400 h 6451600"/>
              <a:gd name="connsiteX52" fmla="*/ 3778250 w 5226051"/>
              <a:gd name="connsiteY52" fmla="*/ 1435100 h 6451600"/>
              <a:gd name="connsiteX53" fmla="*/ 3790950 w 5226051"/>
              <a:gd name="connsiteY53" fmla="*/ 1447800 h 6451600"/>
              <a:gd name="connsiteX54" fmla="*/ 3806825 w 5226051"/>
              <a:gd name="connsiteY54" fmla="*/ 1466850 h 6451600"/>
              <a:gd name="connsiteX55" fmla="*/ 3816350 w 5226051"/>
              <a:gd name="connsiteY55" fmla="*/ 1485900 h 6451600"/>
              <a:gd name="connsiteX56" fmla="*/ 3829050 w 5226051"/>
              <a:gd name="connsiteY56" fmla="*/ 1511300 h 6451600"/>
              <a:gd name="connsiteX57" fmla="*/ 3835400 w 5226051"/>
              <a:gd name="connsiteY57" fmla="*/ 1539875 h 6451600"/>
              <a:gd name="connsiteX58" fmla="*/ 3841750 w 5226051"/>
              <a:gd name="connsiteY58" fmla="*/ 1571625 h 6451600"/>
              <a:gd name="connsiteX59" fmla="*/ 3848100 w 5226051"/>
              <a:gd name="connsiteY59" fmla="*/ 1606550 h 6451600"/>
              <a:gd name="connsiteX60" fmla="*/ 3854450 w 5226051"/>
              <a:gd name="connsiteY60" fmla="*/ 1682750 h 6451600"/>
              <a:gd name="connsiteX61" fmla="*/ 3857625 w 5226051"/>
              <a:gd name="connsiteY61" fmla="*/ 1762125 h 6451600"/>
              <a:gd name="connsiteX62" fmla="*/ 3857625 w 5226051"/>
              <a:gd name="connsiteY62" fmla="*/ 1847850 h 6451600"/>
              <a:gd name="connsiteX63" fmla="*/ 3854450 w 5226051"/>
              <a:gd name="connsiteY63" fmla="*/ 2019300 h 6451600"/>
              <a:gd name="connsiteX64" fmla="*/ 3854450 w 5226051"/>
              <a:gd name="connsiteY64" fmla="*/ 6451600 h 6451600"/>
              <a:gd name="connsiteX65" fmla="*/ 1365250 w 5226051"/>
              <a:gd name="connsiteY65" fmla="*/ 6451600 h 6451600"/>
              <a:gd name="connsiteX66" fmla="*/ 1365250 w 5226051"/>
              <a:gd name="connsiteY66" fmla="*/ 2133600 h 6451600"/>
              <a:gd name="connsiteX67" fmla="*/ 1362075 w 5226051"/>
              <a:gd name="connsiteY67" fmla="*/ 1997075 h 6451600"/>
              <a:gd name="connsiteX68" fmla="*/ 1358900 w 5226051"/>
              <a:gd name="connsiteY68" fmla="*/ 1866900 h 6451600"/>
              <a:gd name="connsiteX69" fmla="*/ 1358900 w 5226051"/>
              <a:gd name="connsiteY69" fmla="*/ 1746250 h 6451600"/>
              <a:gd name="connsiteX70" fmla="*/ 1362075 w 5226051"/>
              <a:gd name="connsiteY70" fmla="*/ 1689100 h 6451600"/>
              <a:gd name="connsiteX71" fmla="*/ 1368425 w 5226051"/>
              <a:gd name="connsiteY71" fmla="*/ 1635125 h 6451600"/>
              <a:gd name="connsiteX72" fmla="*/ 1377950 w 5226051"/>
              <a:gd name="connsiteY72" fmla="*/ 1584325 h 6451600"/>
              <a:gd name="connsiteX73" fmla="*/ 1390650 w 5226051"/>
              <a:gd name="connsiteY73" fmla="*/ 1536700 h 6451600"/>
              <a:gd name="connsiteX74" fmla="*/ 1409700 w 5226051"/>
              <a:gd name="connsiteY74" fmla="*/ 1495425 h 6451600"/>
              <a:gd name="connsiteX75" fmla="*/ 1419225 w 5226051"/>
              <a:gd name="connsiteY75" fmla="*/ 1479550 h 6451600"/>
              <a:gd name="connsiteX76" fmla="*/ 1431925 w 5226051"/>
              <a:gd name="connsiteY76" fmla="*/ 1460500 h 6451600"/>
              <a:gd name="connsiteX77" fmla="*/ 1447800 w 5226051"/>
              <a:gd name="connsiteY77" fmla="*/ 1444625 h 6451600"/>
              <a:gd name="connsiteX78" fmla="*/ 1463675 w 5226051"/>
              <a:gd name="connsiteY78" fmla="*/ 1428750 h 6451600"/>
              <a:gd name="connsiteX79" fmla="*/ 1479550 w 5226051"/>
              <a:gd name="connsiteY79" fmla="*/ 1416050 h 6451600"/>
              <a:gd name="connsiteX80" fmla="*/ 1498600 w 5226051"/>
              <a:gd name="connsiteY80" fmla="*/ 1403350 h 6451600"/>
              <a:gd name="connsiteX81" fmla="*/ 1520825 w 5226051"/>
              <a:gd name="connsiteY81" fmla="*/ 1393825 h 6451600"/>
              <a:gd name="connsiteX82" fmla="*/ 1543050 w 5226051"/>
              <a:gd name="connsiteY82" fmla="*/ 1384300 h 6451600"/>
              <a:gd name="connsiteX83" fmla="*/ 1568450 w 5226051"/>
              <a:gd name="connsiteY83" fmla="*/ 1377950 h 6451600"/>
              <a:gd name="connsiteX84" fmla="*/ 1593850 w 5226051"/>
              <a:gd name="connsiteY84" fmla="*/ 1371600 h 6451600"/>
              <a:gd name="connsiteX85" fmla="*/ 1660525 w 5226051"/>
              <a:gd name="connsiteY85" fmla="*/ 1362075 h 6451600"/>
              <a:gd name="connsiteX86" fmla="*/ 1730375 w 5226051"/>
              <a:gd name="connsiteY86" fmla="*/ 1358900 h 6451600"/>
              <a:gd name="connsiteX87" fmla="*/ 1800225 w 5226051"/>
              <a:gd name="connsiteY87" fmla="*/ 1358900 h 6451600"/>
              <a:gd name="connsiteX88" fmla="*/ 1873250 w 5226051"/>
              <a:gd name="connsiteY88" fmla="*/ 1362075 h 6451600"/>
              <a:gd name="connsiteX89" fmla="*/ 2022475 w 5226051"/>
              <a:gd name="connsiteY89" fmla="*/ 1368425 h 6451600"/>
              <a:gd name="connsiteX90" fmla="*/ 2095500 w 5226051"/>
              <a:gd name="connsiteY90" fmla="*/ 1371600 h 6451600"/>
              <a:gd name="connsiteX91" fmla="*/ 2165350 w 5226051"/>
              <a:gd name="connsiteY91" fmla="*/ 1371600 h 6451600"/>
              <a:gd name="connsiteX92" fmla="*/ 2736850 w 5226051"/>
              <a:gd name="connsiteY92" fmla="*/ 1371600 h 6451600"/>
              <a:gd name="connsiteX93" fmla="*/ 2860675 w 5226051"/>
              <a:gd name="connsiteY93" fmla="*/ 1368425 h 6451600"/>
              <a:gd name="connsiteX94" fmla="*/ 3006725 w 5226051"/>
              <a:gd name="connsiteY94" fmla="*/ 1362075 h 6451600"/>
              <a:gd name="connsiteX95" fmla="*/ 3162300 w 5226051"/>
              <a:gd name="connsiteY95" fmla="*/ 1355725 h 6451600"/>
              <a:gd name="connsiteX96" fmla="*/ 3117851 w 5226051"/>
              <a:gd name="connsiteY96" fmla="*/ 762001 h 6451600"/>
              <a:gd name="connsiteX97" fmla="*/ 3111501 w 5226051"/>
              <a:gd name="connsiteY97" fmla="*/ 784226 h 6451600"/>
              <a:gd name="connsiteX98" fmla="*/ 3105151 w 5226051"/>
              <a:gd name="connsiteY98" fmla="*/ 812801 h 6451600"/>
              <a:gd name="connsiteX99" fmla="*/ 3105151 w 5226051"/>
              <a:gd name="connsiteY99" fmla="*/ 841376 h 6451600"/>
              <a:gd name="connsiteX100" fmla="*/ 3105151 w 5226051"/>
              <a:gd name="connsiteY100" fmla="*/ 876301 h 6451600"/>
              <a:gd name="connsiteX101" fmla="*/ 3108326 w 5226051"/>
              <a:gd name="connsiteY101" fmla="*/ 939801 h 6451600"/>
              <a:gd name="connsiteX102" fmla="*/ 3108326 w 5226051"/>
              <a:gd name="connsiteY102" fmla="*/ 974726 h 6451600"/>
              <a:gd name="connsiteX103" fmla="*/ 3105151 w 5226051"/>
              <a:gd name="connsiteY103" fmla="*/ 1003301 h 6451600"/>
              <a:gd name="connsiteX104" fmla="*/ 4845051 w 5226051"/>
              <a:gd name="connsiteY104" fmla="*/ 1003301 h 6451600"/>
              <a:gd name="connsiteX105" fmla="*/ 4845051 w 5226051"/>
              <a:gd name="connsiteY105" fmla="*/ 762001 h 6451600"/>
              <a:gd name="connsiteX106" fmla="*/ 387350 w 5226051"/>
              <a:gd name="connsiteY106" fmla="*/ 762001 h 6451600"/>
              <a:gd name="connsiteX107" fmla="*/ 381000 w 5226051"/>
              <a:gd name="connsiteY107" fmla="*/ 784226 h 6451600"/>
              <a:gd name="connsiteX108" fmla="*/ 374650 w 5226051"/>
              <a:gd name="connsiteY108" fmla="*/ 815976 h 6451600"/>
              <a:gd name="connsiteX109" fmla="*/ 371475 w 5226051"/>
              <a:gd name="connsiteY109" fmla="*/ 847726 h 6451600"/>
              <a:gd name="connsiteX110" fmla="*/ 371475 w 5226051"/>
              <a:gd name="connsiteY110" fmla="*/ 882651 h 6451600"/>
              <a:gd name="connsiteX111" fmla="*/ 374650 w 5226051"/>
              <a:gd name="connsiteY111" fmla="*/ 917576 h 6451600"/>
              <a:gd name="connsiteX112" fmla="*/ 377825 w 5226051"/>
              <a:gd name="connsiteY112" fmla="*/ 949326 h 6451600"/>
              <a:gd name="connsiteX113" fmla="*/ 381000 w 5226051"/>
              <a:gd name="connsiteY113" fmla="*/ 981076 h 6451600"/>
              <a:gd name="connsiteX114" fmla="*/ 387350 w 5226051"/>
              <a:gd name="connsiteY114" fmla="*/ 1003301 h 6451600"/>
              <a:gd name="connsiteX115" fmla="*/ 2114550 w 5226051"/>
              <a:gd name="connsiteY115" fmla="*/ 1003301 h 6451600"/>
              <a:gd name="connsiteX116" fmla="*/ 2114550 w 5226051"/>
              <a:gd name="connsiteY116" fmla="*/ 762001 h 6451600"/>
              <a:gd name="connsiteX117" fmla="*/ 3073401 w 5226051"/>
              <a:gd name="connsiteY117" fmla="*/ 6350 h 6451600"/>
              <a:gd name="connsiteX118" fmla="*/ 3127376 w 5226051"/>
              <a:gd name="connsiteY118" fmla="*/ 6350 h 6451600"/>
              <a:gd name="connsiteX119" fmla="*/ 3248026 w 5226051"/>
              <a:gd name="connsiteY119" fmla="*/ 6350 h 6451600"/>
              <a:gd name="connsiteX120" fmla="*/ 3368676 w 5226051"/>
              <a:gd name="connsiteY120" fmla="*/ 9525 h 6451600"/>
              <a:gd name="connsiteX121" fmla="*/ 3486151 w 5226051"/>
              <a:gd name="connsiteY121" fmla="*/ 12700 h 6451600"/>
              <a:gd name="connsiteX122" fmla="*/ 4578351 w 5226051"/>
              <a:gd name="connsiteY122" fmla="*/ 12700 h 6451600"/>
              <a:gd name="connsiteX123" fmla="*/ 4679951 w 5226051"/>
              <a:gd name="connsiteY123" fmla="*/ 12700 h 6451600"/>
              <a:gd name="connsiteX124" fmla="*/ 4778376 w 5226051"/>
              <a:gd name="connsiteY124" fmla="*/ 9525 h 6451600"/>
              <a:gd name="connsiteX125" fmla="*/ 4873626 w 5226051"/>
              <a:gd name="connsiteY125" fmla="*/ 9525 h 6451600"/>
              <a:gd name="connsiteX126" fmla="*/ 4921251 w 5226051"/>
              <a:gd name="connsiteY126" fmla="*/ 12700 h 6451600"/>
              <a:gd name="connsiteX127" fmla="*/ 4965701 w 5226051"/>
              <a:gd name="connsiteY127" fmla="*/ 15875 h 6451600"/>
              <a:gd name="connsiteX128" fmla="*/ 5006976 w 5226051"/>
              <a:gd name="connsiteY128" fmla="*/ 22225 h 6451600"/>
              <a:gd name="connsiteX129" fmla="*/ 5045076 w 5226051"/>
              <a:gd name="connsiteY129" fmla="*/ 31750 h 6451600"/>
              <a:gd name="connsiteX130" fmla="*/ 5080001 w 5226051"/>
              <a:gd name="connsiteY130" fmla="*/ 41275 h 6451600"/>
              <a:gd name="connsiteX131" fmla="*/ 5111751 w 5226051"/>
              <a:gd name="connsiteY131" fmla="*/ 57150 h 6451600"/>
              <a:gd name="connsiteX132" fmla="*/ 5140326 w 5226051"/>
              <a:gd name="connsiteY132" fmla="*/ 79375 h 6451600"/>
              <a:gd name="connsiteX133" fmla="*/ 5165726 w 5226051"/>
              <a:gd name="connsiteY133" fmla="*/ 101600 h 6451600"/>
              <a:gd name="connsiteX134" fmla="*/ 5187951 w 5226051"/>
              <a:gd name="connsiteY134" fmla="*/ 130175 h 6451600"/>
              <a:gd name="connsiteX135" fmla="*/ 5200651 w 5226051"/>
              <a:gd name="connsiteY135" fmla="*/ 165100 h 6451600"/>
              <a:gd name="connsiteX136" fmla="*/ 5210176 w 5226051"/>
              <a:gd name="connsiteY136" fmla="*/ 190500 h 6451600"/>
              <a:gd name="connsiteX137" fmla="*/ 5216526 w 5226051"/>
              <a:gd name="connsiteY137" fmla="*/ 219075 h 6451600"/>
              <a:gd name="connsiteX138" fmla="*/ 5222876 w 5226051"/>
              <a:gd name="connsiteY138" fmla="*/ 285750 h 6451600"/>
              <a:gd name="connsiteX139" fmla="*/ 5226051 w 5226051"/>
              <a:gd name="connsiteY139" fmla="*/ 361950 h 6451600"/>
              <a:gd name="connsiteX140" fmla="*/ 5226051 w 5226051"/>
              <a:gd name="connsiteY140" fmla="*/ 444500 h 6451600"/>
              <a:gd name="connsiteX141" fmla="*/ 5219701 w 5226051"/>
              <a:gd name="connsiteY141" fmla="*/ 612775 h 6451600"/>
              <a:gd name="connsiteX142" fmla="*/ 5216526 w 5226051"/>
              <a:gd name="connsiteY142" fmla="*/ 695325 h 6451600"/>
              <a:gd name="connsiteX143" fmla="*/ 5213351 w 5226051"/>
              <a:gd name="connsiteY143" fmla="*/ 774700 h 6451600"/>
              <a:gd name="connsiteX144" fmla="*/ 5213351 w 5226051"/>
              <a:gd name="connsiteY144" fmla="*/ 5092700 h 6451600"/>
              <a:gd name="connsiteX145" fmla="*/ 5073651 w 5226051"/>
              <a:gd name="connsiteY145" fmla="*/ 5092700 h 6451600"/>
              <a:gd name="connsiteX146" fmla="*/ 4933951 w 5226051"/>
              <a:gd name="connsiteY146" fmla="*/ 5092700 h 6451600"/>
              <a:gd name="connsiteX147" fmla="*/ 4648201 w 5226051"/>
              <a:gd name="connsiteY147" fmla="*/ 5095875 h 6451600"/>
              <a:gd name="connsiteX148" fmla="*/ 4505326 w 5226051"/>
              <a:gd name="connsiteY148" fmla="*/ 5095875 h 6451600"/>
              <a:gd name="connsiteX149" fmla="*/ 4365626 w 5226051"/>
              <a:gd name="connsiteY149" fmla="*/ 5095875 h 6451600"/>
              <a:gd name="connsiteX150" fmla="*/ 4229101 w 5226051"/>
              <a:gd name="connsiteY150" fmla="*/ 5089525 h 6451600"/>
              <a:gd name="connsiteX151" fmla="*/ 4095751 w 5226051"/>
              <a:gd name="connsiteY151" fmla="*/ 5080000 h 6451600"/>
              <a:gd name="connsiteX152" fmla="*/ 4095751 w 5226051"/>
              <a:gd name="connsiteY152" fmla="*/ 4597400 h 6451600"/>
              <a:gd name="connsiteX153" fmla="*/ 4832351 w 5226051"/>
              <a:gd name="connsiteY153" fmla="*/ 4597400 h 6451600"/>
              <a:gd name="connsiteX154" fmla="*/ 4841876 w 5226051"/>
              <a:gd name="connsiteY154" fmla="*/ 4575175 h 6451600"/>
              <a:gd name="connsiteX155" fmla="*/ 4848226 w 5226051"/>
              <a:gd name="connsiteY155" fmla="*/ 4546600 h 6451600"/>
              <a:gd name="connsiteX156" fmla="*/ 4848226 w 5226051"/>
              <a:gd name="connsiteY156" fmla="*/ 4518025 h 6451600"/>
              <a:gd name="connsiteX157" fmla="*/ 4848226 w 5226051"/>
              <a:gd name="connsiteY157" fmla="*/ 4486275 h 6451600"/>
              <a:gd name="connsiteX158" fmla="*/ 4845051 w 5226051"/>
              <a:gd name="connsiteY158" fmla="*/ 4419600 h 6451600"/>
              <a:gd name="connsiteX159" fmla="*/ 4845051 w 5226051"/>
              <a:gd name="connsiteY159" fmla="*/ 4387850 h 6451600"/>
              <a:gd name="connsiteX160" fmla="*/ 4845051 w 5226051"/>
              <a:gd name="connsiteY160" fmla="*/ 4356100 h 6451600"/>
              <a:gd name="connsiteX161" fmla="*/ 4108451 w 5226051"/>
              <a:gd name="connsiteY161" fmla="*/ 4356100 h 6451600"/>
              <a:gd name="connsiteX162" fmla="*/ 4102101 w 5226051"/>
              <a:gd name="connsiteY162" fmla="*/ 4330700 h 6451600"/>
              <a:gd name="connsiteX163" fmla="*/ 4095751 w 5226051"/>
              <a:gd name="connsiteY163" fmla="*/ 4302125 h 6451600"/>
              <a:gd name="connsiteX164" fmla="*/ 4095751 w 5226051"/>
              <a:gd name="connsiteY164" fmla="*/ 4270375 h 6451600"/>
              <a:gd name="connsiteX165" fmla="*/ 4095751 w 5226051"/>
              <a:gd name="connsiteY165" fmla="*/ 4238625 h 6451600"/>
              <a:gd name="connsiteX166" fmla="*/ 4098926 w 5226051"/>
              <a:gd name="connsiteY166" fmla="*/ 4168775 h 6451600"/>
              <a:gd name="connsiteX167" fmla="*/ 4098926 w 5226051"/>
              <a:gd name="connsiteY167" fmla="*/ 4133850 h 6451600"/>
              <a:gd name="connsiteX168" fmla="*/ 4095751 w 5226051"/>
              <a:gd name="connsiteY168" fmla="*/ 4102100 h 6451600"/>
              <a:gd name="connsiteX169" fmla="*/ 4832351 w 5226051"/>
              <a:gd name="connsiteY169" fmla="*/ 4102100 h 6451600"/>
              <a:gd name="connsiteX170" fmla="*/ 4841876 w 5226051"/>
              <a:gd name="connsiteY170" fmla="*/ 4079875 h 6451600"/>
              <a:gd name="connsiteX171" fmla="*/ 4848226 w 5226051"/>
              <a:gd name="connsiteY171" fmla="*/ 4051300 h 6451600"/>
              <a:gd name="connsiteX172" fmla="*/ 4848226 w 5226051"/>
              <a:gd name="connsiteY172" fmla="*/ 4022725 h 6451600"/>
              <a:gd name="connsiteX173" fmla="*/ 4848226 w 5226051"/>
              <a:gd name="connsiteY173" fmla="*/ 3990975 h 6451600"/>
              <a:gd name="connsiteX174" fmla="*/ 4845051 w 5226051"/>
              <a:gd name="connsiteY174" fmla="*/ 3924300 h 6451600"/>
              <a:gd name="connsiteX175" fmla="*/ 4845051 w 5226051"/>
              <a:gd name="connsiteY175" fmla="*/ 3892550 h 6451600"/>
              <a:gd name="connsiteX176" fmla="*/ 4845051 w 5226051"/>
              <a:gd name="connsiteY176" fmla="*/ 3860800 h 6451600"/>
              <a:gd name="connsiteX177" fmla="*/ 4759326 w 5226051"/>
              <a:gd name="connsiteY177" fmla="*/ 3854450 h 6451600"/>
              <a:gd name="connsiteX178" fmla="*/ 4670426 w 5226051"/>
              <a:gd name="connsiteY178" fmla="*/ 3848100 h 6451600"/>
              <a:gd name="connsiteX179" fmla="*/ 4575176 w 5226051"/>
              <a:gd name="connsiteY179" fmla="*/ 3848100 h 6451600"/>
              <a:gd name="connsiteX180" fmla="*/ 4479926 w 5226051"/>
              <a:gd name="connsiteY180" fmla="*/ 3848100 h 6451600"/>
              <a:gd name="connsiteX181" fmla="*/ 4286251 w 5226051"/>
              <a:gd name="connsiteY181" fmla="*/ 3851275 h 6451600"/>
              <a:gd name="connsiteX182" fmla="*/ 4191001 w 5226051"/>
              <a:gd name="connsiteY182" fmla="*/ 3851275 h 6451600"/>
              <a:gd name="connsiteX183" fmla="*/ 4095751 w 5226051"/>
              <a:gd name="connsiteY183" fmla="*/ 3848100 h 6451600"/>
              <a:gd name="connsiteX184" fmla="*/ 4095751 w 5226051"/>
              <a:gd name="connsiteY184" fmla="*/ 2095500 h 6451600"/>
              <a:gd name="connsiteX185" fmla="*/ 4098926 w 5226051"/>
              <a:gd name="connsiteY185" fmla="*/ 2012950 h 6451600"/>
              <a:gd name="connsiteX186" fmla="*/ 4102101 w 5226051"/>
              <a:gd name="connsiteY186" fmla="*/ 1924050 h 6451600"/>
              <a:gd name="connsiteX187" fmla="*/ 4105276 w 5226051"/>
              <a:gd name="connsiteY187" fmla="*/ 1746250 h 6451600"/>
              <a:gd name="connsiteX188" fmla="*/ 4105276 w 5226051"/>
              <a:gd name="connsiteY188" fmla="*/ 1660525 h 6451600"/>
              <a:gd name="connsiteX189" fmla="*/ 4102101 w 5226051"/>
              <a:gd name="connsiteY189" fmla="*/ 1581150 h 6451600"/>
              <a:gd name="connsiteX190" fmla="*/ 4095751 w 5226051"/>
              <a:gd name="connsiteY190" fmla="*/ 1546225 h 6451600"/>
              <a:gd name="connsiteX191" fmla="*/ 4089401 w 5226051"/>
              <a:gd name="connsiteY191" fmla="*/ 1511300 h 6451600"/>
              <a:gd name="connsiteX192" fmla="*/ 4083051 w 5226051"/>
              <a:gd name="connsiteY192" fmla="*/ 1476375 h 6451600"/>
              <a:gd name="connsiteX193" fmla="*/ 4070351 w 5226051"/>
              <a:gd name="connsiteY193" fmla="*/ 1447800 h 6451600"/>
              <a:gd name="connsiteX194" fmla="*/ 4057651 w 5226051"/>
              <a:gd name="connsiteY194" fmla="*/ 1419225 h 6451600"/>
              <a:gd name="connsiteX195" fmla="*/ 4044951 w 5226051"/>
              <a:gd name="connsiteY195" fmla="*/ 1390650 h 6451600"/>
              <a:gd name="connsiteX196" fmla="*/ 4025901 w 5226051"/>
              <a:gd name="connsiteY196" fmla="*/ 1362075 h 6451600"/>
              <a:gd name="connsiteX197" fmla="*/ 4010026 w 5226051"/>
              <a:gd name="connsiteY197" fmla="*/ 1333500 h 6451600"/>
              <a:gd name="connsiteX198" fmla="*/ 3987801 w 5226051"/>
              <a:gd name="connsiteY198" fmla="*/ 1308100 h 6451600"/>
              <a:gd name="connsiteX199" fmla="*/ 3968751 w 5226051"/>
              <a:gd name="connsiteY199" fmla="*/ 1285875 h 6451600"/>
              <a:gd name="connsiteX200" fmla="*/ 3946526 w 5226051"/>
              <a:gd name="connsiteY200" fmla="*/ 1260475 h 6451600"/>
              <a:gd name="connsiteX201" fmla="*/ 3921126 w 5226051"/>
              <a:gd name="connsiteY201" fmla="*/ 1238250 h 6451600"/>
              <a:gd name="connsiteX202" fmla="*/ 3895726 w 5226051"/>
              <a:gd name="connsiteY202" fmla="*/ 1219200 h 6451600"/>
              <a:gd name="connsiteX203" fmla="*/ 3867151 w 5226051"/>
              <a:gd name="connsiteY203" fmla="*/ 1200150 h 6451600"/>
              <a:gd name="connsiteX204" fmla="*/ 3838576 w 5226051"/>
              <a:gd name="connsiteY204" fmla="*/ 1184275 h 6451600"/>
              <a:gd name="connsiteX205" fmla="*/ 3810001 w 5226051"/>
              <a:gd name="connsiteY205" fmla="*/ 1168400 h 6451600"/>
              <a:gd name="connsiteX206" fmla="*/ 3778251 w 5226051"/>
              <a:gd name="connsiteY206" fmla="*/ 1155700 h 6451600"/>
              <a:gd name="connsiteX207" fmla="*/ 3746501 w 5226051"/>
              <a:gd name="connsiteY207" fmla="*/ 1146175 h 6451600"/>
              <a:gd name="connsiteX208" fmla="*/ 3711576 w 5226051"/>
              <a:gd name="connsiteY208" fmla="*/ 1136650 h 6451600"/>
              <a:gd name="connsiteX209" fmla="*/ 3676651 w 5226051"/>
              <a:gd name="connsiteY209" fmla="*/ 1130300 h 6451600"/>
              <a:gd name="connsiteX210" fmla="*/ 3629026 w 5226051"/>
              <a:gd name="connsiteY210" fmla="*/ 1123950 h 6451600"/>
              <a:gd name="connsiteX211" fmla="*/ 3578226 w 5226051"/>
              <a:gd name="connsiteY211" fmla="*/ 1120775 h 6451600"/>
              <a:gd name="connsiteX212" fmla="*/ 3470276 w 5226051"/>
              <a:gd name="connsiteY212" fmla="*/ 1117600 h 6451600"/>
              <a:gd name="connsiteX213" fmla="*/ 3359151 w 5226051"/>
              <a:gd name="connsiteY213" fmla="*/ 1120775 h 6451600"/>
              <a:gd name="connsiteX214" fmla="*/ 3238501 w 5226051"/>
              <a:gd name="connsiteY214" fmla="*/ 1127125 h 6451600"/>
              <a:gd name="connsiteX215" fmla="*/ 3117851 w 5226051"/>
              <a:gd name="connsiteY215" fmla="*/ 1133475 h 6451600"/>
              <a:gd name="connsiteX216" fmla="*/ 2994026 w 5226051"/>
              <a:gd name="connsiteY216" fmla="*/ 1136650 h 6451600"/>
              <a:gd name="connsiteX217" fmla="*/ 2867026 w 5226051"/>
              <a:gd name="connsiteY217" fmla="*/ 1136650 h 6451600"/>
              <a:gd name="connsiteX218" fmla="*/ 2800351 w 5226051"/>
              <a:gd name="connsiteY218" fmla="*/ 1133475 h 6451600"/>
              <a:gd name="connsiteX219" fmla="*/ 2736851 w 5226051"/>
              <a:gd name="connsiteY219" fmla="*/ 1130300 h 6451600"/>
              <a:gd name="connsiteX220" fmla="*/ 2736851 w 5226051"/>
              <a:gd name="connsiteY220" fmla="*/ 190500 h 6451600"/>
              <a:gd name="connsiteX221" fmla="*/ 2743201 w 5226051"/>
              <a:gd name="connsiteY221" fmla="*/ 168275 h 6451600"/>
              <a:gd name="connsiteX222" fmla="*/ 2752726 w 5226051"/>
              <a:gd name="connsiteY222" fmla="*/ 149225 h 6451600"/>
              <a:gd name="connsiteX223" fmla="*/ 2762251 w 5226051"/>
              <a:gd name="connsiteY223" fmla="*/ 130175 h 6451600"/>
              <a:gd name="connsiteX224" fmla="*/ 2774951 w 5226051"/>
              <a:gd name="connsiteY224" fmla="*/ 114300 h 6451600"/>
              <a:gd name="connsiteX225" fmla="*/ 2787651 w 5226051"/>
              <a:gd name="connsiteY225" fmla="*/ 98425 h 6451600"/>
              <a:gd name="connsiteX226" fmla="*/ 2803526 w 5226051"/>
              <a:gd name="connsiteY226" fmla="*/ 85725 h 6451600"/>
              <a:gd name="connsiteX227" fmla="*/ 2838451 w 5226051"/>
              <a:gd name="connsiteY227" fmla="*/ 60325 h 6451600"/>
              <a:gd name="connsiteX228" fmla="*/ 2876551 w 5226051"/>
              <a:gd name="connsiteY228" fmla="*/ 41275 h 6451600"/>
              <a:gd name="connsiteX229" fmla="*/ 2921001 w 5226051"/>
              <a:gd name="connsiteY229" fmla="*/ 28575 h 6451600"/>
              <a:gd name="connsiteX230" fmla="*/ 2968626 w 5226051"/>
              <a:gd name="connsiteY230" fmla="*/ 19050 h 6451600"/>
              <a:gd name="connsiteX231" fmla="*/ 3019426 w 5226051"/>
              <a:gd name="connsiteY231" fmla="*/ 12700 h 6451600"/>
              <a:gd name="connsiteX232" fmla="*/ 387350 w 5226051"/>
              <a:gd name="connsiteY232" fmla="*/ 0 h 6451600"/>
              <a:gd name="connsiteX233" fmla="*/ 454025 w 5226051"/>
              <a:gd name="connsiteY233" fmla="*/ 3175 h 6451600"/>
              <a:gd name="connsiteX234" fmla="*/ 596900 w 5226051"/>
              <a:gd name="connsiteY234" fmla="*/ 9525 h 6451600"/>
              <a:gd name="connsiteX235" fmla="*/ 742950 w 5226051"/>
              <a:gd name="connsiteY235" fmla="*/ 12700 h 6451600"/>
              <a:gd name="connsiteX236" fmla="*/ 1809750 w 5226051"/>
              <a:gd name="connsiteY236" fmla="*/ 12700 h 6451600"/>
              <a:gd name="connsiteX237" fmla="*/ 2016125 w 5226051"/>
              <a:gd name="connsiteY237" fmla="*/ 9525 h 6451600"/>
              <a:gd name="connsiteX238" fmla="*/ 2117725 w 5226051"/>
              <a:gd name="connsiteY238" fmla="*/ 9525 h 6451600"/>
              <a:gd name="connsiteX239" fmla="*/ 2165350 w 5226051"/>
              <a:gd name="connsiteY239" fmla="*/ 12700 h 6451600"/>
              <a:gd name="connsiteX240" fmla="*/ 2212975 w 5226051"/>
              <a:gd name="connsiteY240" fmla="*/ 15875 h 6451600"/>
              <a:gd name="connsiteX241" fmla="*/ 2257425 w 5226051"/>
              <a:gd name="connsiteY241" fmla="*/ 22225 h 6451600"/>
              <a:gd name="connsiteX242" fmla="*/ 2301875 w 5226051"/>
              <a:gd name="connsiteY242" fmla="*/ 28575 h 6451600"/>
              <a:gd name="connsiteX243" fmla="*/ 2339975 w 5226051"/>
              <a:gd name="connsiteY243" fmla="*/ 41275 h 6451600"/>
              <a:gd name="connsiteX244" fmla="*/ 2374900 w 5226051"/>
              <a:gd name="connsiteY244" fmla="*/ 53975 h 6451600"/>
              <a:gd name="connsiteX245" fmla="*/ 2406650 w 5226051"/>
              <a:gd name="connsiteY245" fmla="*/ 73025 h 6451600"/>
              <a:gd name="connsiteX246" fmla="*/ 2432050 w 5226051"/>
              <a:gd name="connsiteY246" fmla="*/ 95250 h 6451600"/>
              <a:gd name="connsiteX247" fmla="*/ 2454275 w 5226051"/>
              <a:gd name="connsiteY247" fmla="*/ 120650 h 6451600"/>
              <a:gd name="connsiteX248" fmla="*/ 2470150 w 5226051"/>
              <a:gd name="connsiteY248" fmla="*/ 152400 h 6451600"/>
              <a:gd name="connsiteX249" fmla="*/ 2479675 w 5226051"/>
              <a:gd name="connsiteY249" fmla="*/ 177800 h 6451600"/>
              <a:gd name="connsiteX250" fmla="*/ 2486025 w 5226051"/>
              <a:gd name="connsiteY250" fmla="*/ 203200 h 6451600"/>
              <a:gd name="connsiteX251" fmla="*/ 2495550 w 5226051"/>
              <a:gd name="connsiteY251" fmla="*/ 263525 h 6451600"/>
              <a:gd name="connsiteX252" fmla="*/ 2498725 w 5226051"/>
              <a:gd name="connsiteY252" fmla="*/ 323850 h 6451600"/>
              <a:gd name="connsiteX253" fmla="*/ 2495550 w 5226051"/>
              <a:gd name="connsiteY253" fmla="*/ 390525 h 6451600"/>
              <a:gd name="connsiteX254" fmla="*/ 2489200 w 5226051"/>
              <a:gd name="connsiteY254" fmla="*/ 517525 h 6451600"/>
              <a:gd name="connsiteX255" fmla="*/ 2486025 w 5226051"/>
              <a:gd name="connsiteY255" fmla="*/ 581025 h 6451600"/>
              <a:gd name="connsiteX256" fmla="*/ 2482850 w 5226051"/>
              <a:gd name="connsiteY256" fmla="*/ 635000 h 6451600"/>
              <a:gd name="connsiteX257" fmla="*/ 2482850 w 5226051"/>
              <a:gd name="connsiteY257" fmla="*/ 1130300 h 6451600"/>
              <a:gd name="connsiteX258" fmla="*/ 2413000 w 5226051"/>
              <a:gd name="connsiteY258" fmla="*/ 1136650 h 6451600"/>
              <a:gd name="connsiteX259" fmla="*/ 2343150 w 5226051"/>
              <a:gd name="connsiteY259" fmla="*/ 1139825 h 6451600"/>
              <a:gd name="connsiteX260" fmla="*/ 2270125 w 5226051"/>
              <a:gd name="connsiteY260" fmla="*/ 1139825 h 6451600"/>
              <a:gd name="connsiteX261" fmla="*/ 2197100 w 5226051"/>
              <a:gd name="connsiteY261" fmla="*/ 1136650 h 6451600"/>
              <a:gd name="connsiteX262" fmla="*/ 2051050 w 5226051"/>
              <a:gd name="connsiteY262" fmla="*/ 1130300 h 6451600"/>
              <a:gd name="connsiteX263" fmla="*/ 1908175 w 5226051"/>
              <a:gd name="connsiteY263" fmla="*/ 1123950 h 6451600"/>
              <a:gd name="connsiteX264" fmla="*/ 1771650 w 5226051"/>
              <a:gd name="connsiteY264" fmla="*/ 1120775 h 6451600"/>
              <a:gd name="connsiteX265" fmla="*/ 1704975 w 5226051"/>
              <a:gd name="connsiteY265" fmla="*/ 1120775 h 6451600"/>
              <a:gd name="connsiteX266" fmla="*/ 1641475 w 5226051"/>
              <a:gd name="connsiteY266" fmla="*/ 1123950 h 6451600"/>
              <a:gd name="connsiteX267" fmla="*/ 1577975 w 5226051"/>
              <a:gd name="connsiteY267" fmla="*/ 1130300 h 6451600"/>
              <a:gd name="connsiteX268" fmla="*/ 1520825 w 5226051"/>
              <a:gd name="connsiteY268" fmla="*/ 1136650 h 6451600"/>
              <a:gd name="connsiteX269" fmla="*/ 1466850 w 5226051"/>
              <a:gd name="connsiteY269" fmla="*/ 1152525 h 6451600"/>
              <a:gd name="connsiteX270" fmla="*/ 1416050 w 5226051"/>
              <a:gd name="connsiteY270" fmla="*/ 1168400 h 6451600"/>
              <a:gd name="connsiteX271" fmla="*/ 1390650 w 5226051"/>
              <a:gd name="connsiteY271" fmla="*/ 1181100 h 6451600"/>
              <a:gd name="connsiteX272" fmla="*/ 1368425 w 5226051"/>
              <a:gd name="connsiteY272" fmla="*/ 1193800 h 6451600"/>
              <a:gd name="connsiteX273" fmla="*/ 1320800 w 5226051"/>
              <a:gd name="connsiteY273" fmla="*/ 1225550 h 6451600"/>
              <a:gd name="connsiteX274" fmla="*/ 1273175 w 5226051"/>
              <a:gd name="connsiteY274" fmla="*/ 1263650 h 6451600"/>
              <a:gd name="connsiteX275" fmla="*/ 1231900 w 5226051"/>
              <a:gd name="connsiteY275" fmla="*/ 1308100 h 6451600"/>
              <a:gd name="connsiteX276" fmla="*/ 1193800 w 5226051"/>
              <a:gd name="connsiteY276" fmla="*/ 1358900 h 6451600"/>
              <a:gd name="connsiteX277" fmla="*/ 1162050 w 5226051"/>
              <a:gd name="connsiteY277" fmla="*/ 1412875 h 6451600"/>
              <a:gd name="connsiteX278" fmla="*/ 1149350 w 5226051"/>
              <a:gd name="connsiteY278" fmla="*/ 1438275 h 6451600"/>
              <a:gd name="connsiteX279" fmla="*/ 1139825 w 5226051"/>
              <a:gd name="connsiteY279" fmla="*/ 1466850 h 6451600"/>
              <a:gd name="connsiteX280" fmla="*/ 1130300 w 5226051"/>
              <a:gd name="connsiteY280" fmla="*/ 1495425 h 6451600"/>
              <a:gd name="connsiteX281" fmla="*/ 1123950 w 5226051"/>
              <a:gd name="connsiteY281" fmla="*/ 1524000 h 6451600"/>
              <a:gd name="connsiteX282" fmla="*/ 1117600 w 5226051"/>
              <a:gd name="connsiteY282" fmla="*/ 1587500 h 6451600"/>
              <a:gd name="connsiteX283" fmla="*/ 1111250 w 5226051"/>
              <a:gd name="connsiteY283" fmla="*/ 1657350 h 6451600"/>
              <a:gd name="connsiteX284" fmla="*/ 1111250 w 5226051"/>
              <a:gd name="connsiteY284" fmla="*/ 1727200 h 6451600"/>
              <a:gd name="connsiteX285" fmla="*/ 1114425 w 5226051"/>
              <a:gd name="connsiteY285" fmla="*/ 1800225 h 6451600"/>
              <a:gd name="connsiteX286" fmla="*/ 1120775 w 5226051"/>
              <a:gd name="connsiteY286" fmla="*/ 1952625 h 6451600"/>
              <a:gd name="connsiteX287" fmla="*/ 1123950 w 5226051"/>
              <a:gd name="connsiteY287" fmla="*/ 2032000 h 6451600"/>
              <a:gd name="connsiteX288" fmla="*/ 1123950 w 5226051"/>
              <a:gd name="connsiteY288" fmla="*/ 2108200 h 6451600"/>
              <a:gd name="connsiteX289" fmla="*/ 1123950 w 5226051"/>
              <a:gd name="connsiteY289" fmla="*/ 3848100 h 6451600"/>
              <a:gd name="connsiteX290" fmla="*/ 387350 w 5226051"/>
              <a:gd name="connsiteY290" fmla="*/ 3848100 h 6451600"/>
              <a:gd name="connsiteX291" fmla="*/ 381000 w 5226051"/>
              <a:gd name="connsiteY291" fmla="*/ 3873500 h 6451600"/>
              <a:gd name="connsiteX292" fmla="*/ 374650 w 5226051"/>
              <a:gd name="connsiteY292" fmla="*/ 3898900 h 6451600"/>
              <a:gd name="connsiteX293" fmla="*/ 374650 w 5226051"/>
              <a:gd name="connsiteY293" fmla="*/ 3930650 h 6451600"/>
              <a:gd name="connsiteX294" fmla="*/ 374650 w 5226051"/>
              <a:gd name="connsiteY294" fmla="*/ 3962400 h 6451600"/>
              <a:gd name="connsiteX295" fmla="*/ 374650 w 5226051"/>
              <a:gd name="connsiteY295" fmla="*/ 4029075 h 6451600"/>
              <a:gd name="connsiteX296" fmla="*/ 374650 w 5226051"/>
              <a:gd name="connsiteY296" fmla="*/ 4060825 h 6451600"/>
              <a:gd name="connsiteX297" fmla="*/ 374650 w 5226051"/>
              <a:gd name="connsiteY297" fmla="*/ 4089400 h 6451600"/>
              <a:gd name="connsiteX298" fmla="*/ 460375 w 5226051"/>
              <a:gd name="connsiteY298" fmla="*/ 4098925 h 6451600"/>
              <a:gd name="connsiteX299" fmla="*/ 552450 w 5226051"/>
              <a:gd name="connsiteY299" fmla="*/ 4102100 h 6451600"/>
              <a:gd name="connsiteX300" fmla="*/ 644525 w 5226051"/>
              <a:gd name="connsiteY300" fmla="*/ 4105275 h 6451600"/>
              <a:gd name="connsiteX301" fmla="*/ 742950 w 5226051"/>
              <a:gd name="connsiteY301" fmla="*/ 4105275 h 6451600"/>
              <a:gd name="connsiteX302" fmla="*/ 936625 w 5226051"/>
              <a:gd name="connsiteY302" fmla="*/ 4102100 h 6451600"/>
              <a:gd name="connsiteX303" fmla="*/ 1031875 w 5226051"/>
              <a:gd name="connsiteY303" fmla="*/ 4102100 h 6451600"/>
              <a:gd name="connsiteX304" fmla="*/ 1123950 w 5226051"/>
              <a:gd name="connsiteY304" fmla="*/ 4102100 h 6451600"/>
              <a:gd name="connsiteX305" fmla="*/ 1123950 w 5226051"/>
              <a:gd name="connsiteY305" fmla="*/ 4133850 h 6451600"/>
              <a:gd name="connsiteX306" fmla="*/ 1123950 w 5226051"/>
              <a:gd name="connsiteY306" fmla="*/ 4168775 h 6451600"/>
              <a:gd name="connsiteX307" fmla="*/ 1127125 w 5226051"/>
              <a:gd name="connsiteY307" fmla="*/ 4238625 h 6451600"/>
              <a:gd name="connsiteX308" fmla="*/ 1127125 w 5226051"/>
              <a:gd name="connsiteY308" fmla="*/ 4270375 h 6451600"/>
              <a:gd name="connsiteX309" fmla="*/ 1123950 w 5226051"/>
              <a:gd name="connsiteY309" fmla="*/ 4302125 h 6451600"/>
              <a:gd name="connsiteX310" fmla="*/ 1120775 w 5226051"/>
              <a:gd name="connsiteY310" fmla="*/ 4330700 h 6451600"/>
              <a:gd name="connsiteX311" fmla="*/ 1111250 w 5226051"/>
              <a:gd name="connsiteY311" fmla="*/ 4356100 h 6451600"/>
              <a:gd name="connsiteX312" fmla="*/ 387350 w 5226051"/>
              <a:gd name="connsiteY312" fmla="*/ 4356100 h 6451600"/>
              <a:gd name="connsiteX313" fmla="*/ 377825 w 5226051"/>
              <a:gd name="connsiteY313" fmla="*/ 4381500 h 6451600"/>
              <a:gd name="connsiteX314" fmla="*/ 374650 w 5226051"/>
              <a:gd name="connsiteY314" fmla="*/ 4406900 h 6451600"/>
              <a:gd name="connsiteX315" fmla="*/ 371475 w 5226051"/>
              <a:gd name="connsiteY315" fmla="*/ 4438650 h 6451600"/>
              <a:gd name="connsiteX316" fmla="*/ 374650 w 5226051"/>
              <a:gd name="connsiteY316" fmla="*/ 4470400 h 6451600"/>
              <a:gd name="connsiteX317" fmla="*/ 374650 w 5226051"/>
              <a:gd name="connsiteY317" fmla="*/ 4537075 h 6451600"/>
              <a:gd name="connsiteX318" fmla="*/ 377825 w 5226051"/>
              <a:gd name="connsiteY318" fmla="*/ 4568825 h 6451600"/>
              <a:gd name="connsiteX319" fmla="*/ 374650 w 5226051"/>
              <a:gd name="connsiteY319" fmla="*/ 4597400 h 6451600"/>
              <a:gd name="connsiteX320" fmla="*/ 1123950 w 5226051"/>
              <a:gd name="connsiteY320" fmla="*/ 4597400 h 6451600"/>
              <a:gd name="connsiteX321" fmla="*/ 1123950 w 5226051"/>
              <a:gd name="connsiteY321" fmla="*/ 5080000 h 6451600"/>
              <a:gd name="connsiteX322" fmla="*/ 990600 w 5226051"/>
              <a:gd name="connsiteY322" fmla="*/ 5089525 h 6451600"/>
              <a:gd name="connsiteX323" fmla="*/ 854075 w 5226051"/>
              <a:gd name="connsiteY323" fmla="*/ 5095875 h 6451600"/>
              <a:gd name="connsiteX324" fmla="*/ 714375 w 5226051"/>
              <a:gd name="connsiteY324" fmla="*/ 5095875 h 6451600"/>
              <a:gd name="connsiteX325" fmla="*/ 574675 w 5226051"/>
              <a:gd name="connsiteY325" fmla="*/ 5095875 h 6451600"/>
              <a:gd name="connsiteX326" fmla="*/ 288925 w 5226051"/>
              <a:gd name="connsiteY326" fmla="*/ 5092700 h 6451600"/>
              <a:gd name="connsiteX327" fmla="*/ 146050 w 5226051"/>
              <a:gd name="connsiteY327" fmla="*/ 5092700 h 6451600"/>
              <a:gd name="connsiteX328" fmla="*/ 6350 w 5226051"/>
              <a:gd name="connsiteY328" fmla="*/ 5092700 h 6451600"/>
              <a:gd name="connsiteX329" fmla="*/ 6350 w 5226051"/>
              <a:gd name="connsiteY329" fmla="*/ 762000 h 6451600"/>
              <a:gd name="connsiteX330" fmla="*/ 3175 w 5226051"/>
              <a:gd name="connsiteY330" fmla="*/ 631825 h 6451600"/>
              <a:gd name="connsiteX331" fmla="*/ 0 w 5226051"/>
              <a:gd name="connsiteY331" fmla="*/ 508000 h 6451600"/>
              <a:gd name="connsiteX332" fmla="*/ 0 w 5226051"/>
              <a:gd name="connsiteY332" fmla="*/ 387350 h 6451600"/>
              <a:gd name="connsiteX333" fmla="*/ 3175 w 5226051"/>
              <a:gd name="connsiteY333" fmla="*/ 330200 h 6451600"/>
              <a:gd name="connsiteX334" fmla="*/ 9525 w 5226051"/>
              <a:gd name="connsiteY334" fmla="*/ 279400 h 6451600"/>
              <a:gd name="connsiteX335" fmla="*/ 15875 w 5226051"/>
              <a:gd name="connsiteY335" fmla="*/ 228600 h 6451600"/>
              <a:gd name="connsiteX336" fmla="*/ 28575 w 5226051"/>
              <a:gd name="connsiteY336" fmla="*/ 180975 h 6451600"/>
              <a:gd name="connsiteX337" fmla="*/ 44450 w 5226051"/>
              <a:gd name="connsiteY337" fmla="*/ 139700 h 6451600"/>
              <a:gd name="connsiteX338" fmla="*/ 66675 w 5226051"/>
              <a:gd name="connsiteY338" fmla="*/ 104775 h 6451600"/>
              <a:gd name="connsiteX339" fmla="*/ 79375 w 5226051"/>
              <a:gd name="connsiteY339" fmla="*/ 85725 h 6451600"/>
              <a:gd name="connsiteX340" fmla="*/ 92075 w 5226051"/>
              <a:gd name="connsiteY340" fmla="*/ 73025 h 6451600"/>
              <a:gd name="connsiteX341" fmla="*/ 107950 w 5226051"/>
              <a:gd name="connsiteY341" fmla="*/ 57150 h 6451600"/>
              <a:gd name="connsiteX342" fmla="*/ 123825 w 5226051"/>
              <a:gd name="connsiteY342" fmla="*/ 47625 h 6451600"/>
              <a:gd name="connsiteX343" fmla="*/ 142875 w 5226051"/>
              <a:gd name="connsiteY343" fmla="*/ 34925 h 6451600"/>
              <a:gd name="connsiteX344" fmla="*/ 161925 w 5226051"/>
              <a:gd name="connsiteY344" fmla="*/ 25400 h 6451600"/>
              <a:gd name="connsiteX345" fmla="*/ 184150 w 5226051"/>
              <a:gd name="connsiteY345" fmla="*/ 19050 h 6451600"/>
              <a:gd name="connsiteX346" fmla="*/ 209550 w 5226051"/>
              <a:gd name="connsiteY346" fmla="*/ 12700 h 6451600"/>
              <a:gd name="connsiteX347" fmla="*/ 263525 w 5226051"/>
              <a:gd name="connsiteY347" fmla="*/ 6350 h 6451600"/>
              <a:gd name="connsiteX348" fmla="*/ 320675 w 5226051"/>
              <a:gd name="connsiteY348" fmla="*/ 3175 h 645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5226051" h="6451600">
                <a:moveTo>
                  <a:pt x="1771650" y="5702301"/>
                </a:moveTo>
                <a:lnTo>
                  <a:pt x="1762125" y="5711826"/>
                </a:lnTo>
                <a:lnTo>
                  <a:pt x="1755775" y="5721351"/>
                </a:lnTo>
                <a:lnTo>
                  <a:pt x="1749425" y="5734051"/>
                </a:lnTo>
                <a:lnTo>
                  <a:pt x="1746250" y="5749926"/>
                </a:lnTo>
                <a:lnTo>
                  <a:pt x="1743075" y="5784851"/>
                </a:lnTo>
                <a:lnTo>
                  <a:pt x="1746250" y="5822951"/>
                </a:lnTo>
                <a:lnTo>
                  <a:pt x="1749425" y="5861051"/>
                </a:lnTo>
                <a:lnTo>
                  <a:pt x="1749425" y="5899151"/>
                </a:lnTo>
                <a:lnTo>
                  <a:pt x="1746250" y="5930901"/>
                </a:lnTo>
                <a:lnTo>
                  <a:pt x="1739900" y="5946776"/>
                </a:lnTo>
                <a:lnTo>
                  <a:pt x="1733550" y="5956301"/>
                </a:lnTo>
                <a:lnTo>
                  <a:pt x="3486150" y="5956301"/>
                </a:lnTo>
                <a:lnTo>
                  <a:pt x="3486150" y="5715001"/>
                </a:lnTo>
                <a:lnTo>
                  <a:pt x="3279775" y="5708651"/>
                </a:lnTo>
                <a:lnTo>
                  <a:pt x="3067050" y="5702301"/>
                </a:lnTo>
                <a:lnTo>
                  <a:pt x="2854325" y="5702301"/>
                </a:lnTo>
                <a:lnTo>
                  <a:pt x="2638425" y="5702301"/>
                </a:lnTo>
                <a:lnTo>
                  <a:pt x="2203450" y="5705476"/>
                </a:lnTo>
                <a:lnTo>
                  <a:pt x="1987550" y="5705476"/>
                </a:lnTo>
                <a:close/>
                <a:moveTo>
                  <a:pt x="1746250" y="5219701"/>
                </a:moveTo>
                <a:lnTo>
                  <a:pt x="1746250" y="5264151"/>
                </a:lnTo>
                <a:lnTo>
                  <a:pt x="1746250" y="5327651"/>
                </a:lnTo>
                <a:lnTo>
                  <a:pt x="1746250" y="5397501"/>
                </a:lnTo>
                <a:lnTo>
                  <a:pt x="1746250" y="5461001"/>
                </a:lnTo>
                <a:lnTo>
                  <a:pt x="3473450" y="5461001"/>
                </a:lnTo>
                <a:lnTo>
                  <a:pt x="3482975" y="5438776"/>
                </a:lnTo>
                <a:lnTo>
                  <a:pt x="3486150" y="5410201"/>
                </a:lnTo>
                <a:lnTo>
                  <a:pt x="3489325" y="5381626"/>
                </a:lnTo>
                <a:lnTo>
                  <a:pt x="3489325" y="5349876"/>
                </a:lnTo>
                <a:lnTo>
                  <a:pt x="3486150" y="5283201"/>
                </a:lnTo>
                <a:lnTo>
                  <a:pt x="3486150" y="5251451"/>
                </a:lnTo>
                <a:lnTo>
                  <a:pt x="3486150" y="5219701"/>
                </a:lnTo>
                <a:close/>
                <a:moveTo>
                  <a:pt x="1758950" y="2120901"/>
                </a:moveTo>
                <a:lnTo>
                  <a:pt x="1749425" y="2143126"/>
                </a:lnTo>
                <a:lnTo>
                  <a:pt x="1746250" y="2171701"/>
                </a:lnTo>
                <a:lnTo>
                  <a:pt x="1746250" y="2203451"/>
                </a:lnTo>
                <a:lnTo>
                  <a:pt x="1746250" y="2235201"/>
                </a:lnTo>
                <a:lnTo>
                  <a:pt x="1749425" y="2301876"/>
                </a:lnTo>
                <a:lnTo>
                  <a:pt x="1749425" y="2333626"/>
                </a:lnTo>
                <a:lnTo>
                  <a:pt x="1746250" y="2362201"/>
                </a:lnTo>
                <a:lnTo>
                  <a:pt x="3486150" y="2362201"/>
                </a:lnTo>
                <a:lnTo>
                  <a:pt x="3486150" y="2120901"/>
                </a:lnTo>
                <a:close/>
                <a:moveTo>
                  <a:pt x="3321050" y="1352550"/>
                </a:moveTo>
                <a:lnTo>
                  <a:pt x="3397250" y="1355725"/>
                </a:lnTo>
                <a:lnTo>
                  <a:pt x="3473450" y="1358900"/>
                </a:lnTo>
                <a:lnTo>
                  <a:pt x="3543300" y="1365250"/>
                </a:lnTo>
                <a:lnTo>
                  <a:pt x="3606800" y="1371600"/>
                </a:lnTo>
                <a:lnTo>
                  <a:pt x="3667125" y="1384300"/>
                </a:lnTo>
                <a:lnTo>
                  <a:pt x="3717925" y="1403350"/>
                </a:lnTo>
                <a:lnTo>
                  <a:pt x="3740150" y="1412875"/>
                </a:lnTo>
                <a:lnTo>
                  <a:pt x="3759200" y="1422400"/>
                </a:lnTo>
                <a:lnTo>
                  <a:pt x="3778250" y="1435100"/>
                </a:lnTo>
                <a:lnTo>
                  <a:pt x="3790950" y="1447800"/>
                </a:lnTo>
                <a:lnTo>
                  <a:pt x="3806825" y="1466850"/>
                </a:lnTo>
                <a:lnTo>
                  <a:pt x="3816350" y="1485900"/>
                </a:lnTo>
                <a:lnTo>
                  <a:pt x="3829050" y="1511300"/>
                </a:lnTo>
                <a:lnTo>
                  <a:pt x="3835400" y="1539875"/>
                </a:lnTo>
                <a:lnTo>
                  <a:pt x="3841750" y="1571625"/>
                </a:lnTo>
                <a:lnTo>
                  <a:pt x="3848100" y="1606550"/>
                </a:lnTo>
                <a:lnTo>
                  <a:pt x="3854450" y="1682750"/>
                </a:lnTo>
                <a:lnTo>
                  <a:pt x="3857625" y="1762125"/>
                </a:lnTo>
                <a:lnTo>
                  <a:pt x="3857625" y="1847850"/>
                </a:lnTo>
                <a:lnTo>
                  <a:pt x="3854450" y="2019300"/>
                </a:lnTo>
                <a:lnTo>
                  <a:pt x="3854450" y="6451600"/>
                </a:lnTo>
                <a:lnTo>
                  <a:pt x="1365250" y="6451600"/>
                </a:lnTo>
                <a:lnTo>
                  <a:pt x="1365250" y="2133600"/>
                </a:lnTo>
                <a:lnTo>
                  <a:pt x="1362075" y="1997075"/>
                </a:lnTo>
                <a:lnTo>
                  <a:pt x="1358900" y="1866900"/>
                </a:lnTo>
                <a:lnTo>
                  <a:pt x="1358900" y="1746250"/>
                </a:lnTo>
                <a:lnTo>
                  <a:pt x="1362075" y="1689100"/>
                </a:lnTo>
                <a:lnTo>
                  <a:pt x="1368425" y="1635125"/>
                </a:lnTo>
                <a:lnTo>
                  <a:pt x="1377950" y="1584325"/>
                </a:lnTo>
                <a:lnTo>
                  <a:pt x="1390650" y="1536700"/>
                </a:lnTo>
                <a:lnTo>
                  <a:pt x="1409700" y="1495425"/>
                </a:lnTo>
                <a:lnTo>
                  <a:pt x="1419225" y="1479550"/>
                </a:lnTo>
                <a:lnTo>
                  <a:pt x="1431925" y="1460500"/>
                </a:lnTo>
                <a:lnTo>
                  <a:pt x="1447800" y="1444625"/>
                </a:lnTo>
                <a:lnTo>
                  <a:pt x="1463675" y="1428750"/>
                </a:lnTo>
                <a:lnTo>
                  <a:pt x="1479550" y="1416050"/>
                </a:lnTo>
                <a:lnTo>
                  <a:pt x="1498600" y="1403350"/>
                </a:lnTo>
                <a:lnTo>
                  <a:pt x="1520825" y="1393825"/>
                </a:lnTo>
                <a:lnTo>
                  <a:pt x="1543050" y="1384300"/>
                </a:lnTo>
                <a:lnTo>
                  <a:pt x="1568450" y="1377950"/>
                </a:lnTo>
                <a:lnTo>
                  <a:pt x="1593850" y="1371600"/>
                </a:lnTo>
                <a:lnTo>
                  <a:pt x="1660525" y="1362075"/>
                </a:lnTo>
                <a:lnTo>
                  <a:pt x="1730375" y="1358900"/>
                </a:lnTo>
                <a:lnTo>
                  <a:pt x="1800225" y="1358900"/>
                </a:lnTo>
                <a:lnTo>
                  <a:pt x="1873250" y="1362075"/>
                </a:lnTo>
                <a:lnTo>
                  <a:pt x="2022475" y="1368425"/>
                </a:lnTo>
                <a:lnTo>
                  <a:pt x="2095500" y="1371600"/>
                </a:lnTo>
                <a:lnTo>
                  <a:pt x="2165350" y="1371600"/>
                </a:lnTo>
                <a:lnTo>
                  <a:pt x="2736850" y="1371600"/>
                </a:lnTo>
                <a:lnTo>
                  <a:pt x="2860675" y="1368425"/>
                </a:lnTo>
                <a:lnTo>
                  <a:pt x="3006725" y="1362075"/>
                </a:lnTo>
                <a:lnTo>
                  <a:pt x="3162300" y="1355725"/>
                </a:lnTo>
                <a:close/>
                <a:moveTo>
                  <a:pt x="3117851" y="762001"/>
                </a:moveTo>
                <a:lnTo>
                  <a:pt x="3111501" y="784226"/>
                </a:lnTo>
                <a:lnTo>
                  <a:pt x="3105151" y="812801"/>
                </a:lnTo>
                <a:lnTo>
                  <a:pt x="3105151" y="841376"/>
                </a:lnTo>
                <a:lnTo>
                  <a:pt x="3105151" y="876301"/>
                </a:lnTo>
                <a:lnTo>
                  <a:pt x="3108326" y="939801"/>
                </a:lnTo>
                <a:lnTo>
                  <a:pt x="3108326" y="974726"/>
                </a:lnTo>
                <a:lnTo>
                  <a:pt x="3105151" y="1003301"/>
                </a:lnTo>
                <a:lnTo>
                  <a:pt x="4845051" y="1003301"/>
                </a:lnTo>
                <a:lnTo>
                  <a:pt x="4845051" y="762001"/>
                </a:lnTo>
                <a:close/>
                <a:moveTo>
                  <a:pt x="387350" y="762001"/>
                </a:moveTo>
                <a:lnTo>
                  <a:pt x="381000" y="784226"/>
                </a:lnTo>
                <a:lnTo>
                  <a:pt x="374650" y="815976"/>
                </a:lnTo>
                <a:lnTo>
                  <a:pt x="371475" y="847726"/>
                </a:lnTo>
                <a:lnTo>
                  <a:pt x="371475" y="882651"/>
                </a:lnTo>
                <a:lnTo>
                  <a:pt x="374650" y="917576"/>
                </a:lnTo>
                <a:lnTo>
                  <a:pt x="377825" y="949326"/>
                </a:lnTo>
                <a:lnTo>
                  <a:pt x="381000" y="981076"/>
                </a:lnTo>
                <a:lnTo>
                  <a:pt x="387350" y="1003301"/>
                </a:lnTo>
                <a:lnTo>
                  <a:pt x="2114550" y="1003301"/>
                </a:lnTo>
                <a:lnTo>
                  <a:pt x="2114550" y="762001"/>
                </a:lnTo>
                <a:close/>
                <a:moveTo>
                  <a:pt x="3073401" y="6350"/>
                </a:moveTo>
                <a:lnTo>
                  <a:pt x="3127376" y="6350"/>
                </a:lnTo>
                <a:lnTo>
                  <a:pt x="3248026" y="6350"/>
                </a:lnTo>
                <a:lnTo>
                  <a:pt x="3368676" y="9525"/>
                </a:lnTo>
                <a:lnTo>
                  <a:pt x="3486151" y="12700"/>
                </a:lnTo>
                <a:lnTo>
                  <a:pt x="4578351" y="12700"/>
                </a:lnTo>
                <a:lnTo>
                  <a:pt x="4679951" y="12700"/>
                </a:lnTo>
                <a:lnTo>
                  <a:pt x="4778376" y="9525"/>
                </a:lnTo>
                <a:lnTo>
                  <a:pt x="4873626" y="9525"/>
                </a:lnTo>
                <a:lnTo>
                  <a:pt x="4921251" y="12700"/>
                </a:lnTo>
                <a:lnTo>
                  <a:pt x="4965701" y="15875"/>
                </a:lnTo>
                <a:lnTo>
                  <a:pt x="5006976" y="22225"/>
                </a:lnTo>
                <a:lnTo>
                  <a:pt x="5045076" y="31750"/>
                </a:lnTo>
                <a:lnTo>
                  <a:pt x="5080001" y="41275"/>
                </a:lnTo>
                <a:lnTo>
                  <a:pt x="5111751" y="57150"/>
                </a:lnTo>
                <a:lnTo>
                  <a:pt x="5140326" y="79375"/>
                </a:lnTo>
                <a:lnTo>
                  <a:pt x="5165726" y="101600"/>
                </a:lnTo>
                <a:lnTo>
                  <a:pt x="5187951" y="130175"/>
                </a:lnTo>
                <a:lnTo>
                  <a:pt x="5200651" y="165100"/>
                </a:lnTo>
                <a:lnTo>
                  <a:pt x="5210176" y="190500"/>
                </a:lnTo>
                <a:lnTo>
                  <a:pt x="5216526" y="219075"/>
                </a:lnTo>
                <a:lnTo>
                  <a:pt x="5222876" y="285750"/>
                </a:lnTo>
                <a:lnTo>
                  <a:pt x="5226051" y="361950"/>
                </a:lnTo>
                <a:lnTo>
                  <a:pt x="5226051" y="444500"/>
                </a:lnTo>
                <a:lnTo>
                  <a:pt x="5219701" y="612775"/>
                </a:lnTo>
                <a:lnTo>
                  <a:pt x="5216526" y="695325"/>
                </a:lnTo>
                <a:lnTo>
                  <a:pt x="5213351" y="774700"/>
                </a:lnTo>
                <a:lnTo>
                  <a:pt x="5213351" y="5092700"/>
                </a:lnTo>
                <a:lnTo>
                  <a:pt x="5073651" y="5092700"/>
                </a:lnTo>
                <a:lnTo>
                  <a:pt x="4933951" y="5092700"/>
                </a:lnTo>
                <a:lnTo>
                  <a:pt x="4648201" y="5095875"/>
                </a:lnTo>
                <a:lnTo>
                  <a:pt x="4505326" y="5095875"/>
                </a:lnTo>
                <a:lnTo>
                  <a:pt x="4365626" y="5095875"/>
                </a:lnTo>
                <a:lnTo>
                  <a:pt x="4229101" y="5089525"/>
                </a:lnTo>
                <a:lnTo>
                  <a:pt x="4095751" y="5080000"/>
                </a:lnTo>
                <a:lnTo>
                  <a:pt x="4095751" y="4597400"/>
                </a:lnTo>
                <a:lnTo>
                  <a:pt x="4832351" y="4597400"/>
                </a:lnTo>
                <a:lnTo>
                  <a:pt x="4841876" y="4575175"/>
                </a:lnTo>
                <a:lnTo>
                  <a:pt x="4848226" y="4546600"/>
                </a:lnTo>
                <a:lnTo>
                  <a:pt x="4848226" y="4518025"/>
                </a:lnTo>
                <a:lnTo>
                  <a:pt x="4848226" y="4486275"/>
                </a:lnTo>
                <a:lnTo>
                  <a:pt x="4845051" y="4419600"/>
                </a:lnTo>
                <a:lnTo>
                  <a:pt x="4845051" y="4387850"/>
                </a:lnTo>
                <a:lnTo>
                  <a:pt x="4845051" y="4356100"/>
                </a:lnTo>
                <a:lnTo>
                  <a:pt x="4108451" y="4356100"/>
                </a:lnTo>
                <a:lnTo>
                  <a:pt x="4102101" y="4330700"/>
                </a:lnTo>
                <a:lnTo>
                  <a:pt x="4095751" y="4302125"/>
                </a:lnTo>
                <a:lnTo>
                  <a:pt x="4095751" y="4270375"/>
                </a:lnTo>
                <a:lnTo>
                  <a:pt x="4095751" y="4238625"/>
                </a:lnTo>
                <a:lnTo>
                  <a:pt x="4098926" y="4168775"/>
                </a:lnTo>
                <a:lnTo>
                  <a:pt x="4098926" y="4133850"/>
                </a:lnTo>
                <a:lnTo>
                  <a:pt x="4095751" y="4102100"/>
                </a:lnTo>
                <a:lnTo>
                  <a:pt x="4832351" y="4102100"/>
                </a:lnTo>
                <a:lnTo>
                  <a:pt x="4841876" y="4079875"/>
                </a:lnTo>
                <a:lnTo>
                  <a:pt x="4848226" y="4051300"/>
                </a:lnTo>
                <a:lnTo>
                  <a:pt x="4848226" y="4022725"/>
                </a:lnTo>
                <a:lnTo>
                  <a:pt x="4848226" y="3990975"/>
                </a:lnTo>
                <a:lnTo>
                  <a:pt x="4845051" y="3924300"/>
                </a:lnTo>
                <a:lnTo>
                  <a:pt x="4845051" y="3892550"/>
                </a:lnTo>
                <a:lnTo>
                  <a:pt x="4845051" y="3860800"/>
                </a:lnTo>
                <a:lnTo>
                  <a:pt x="4759326" y="3854450"/>
                </a:lnTo>
                <a:lnTo>
                  <a:pt x="4670426" y="3848100"/>
                </a:lnTo>
                <a:lnTo>
                  <a:pt x="4575176" y="3848100"/>
                </a:lnTo>
                <a:lnTo>
                  <a:pt x="4479926" y="3848100"/>
                </a:lnTo>
                <a:lnTo>
                  <a:pt x="4286251" y="3851275"/>
                </a:lnTo>
                <a:lnTo>
                  <a:pt x="4191001" y="3851275"/>
                </a:lnTo>
                <a:lnTo>
                  <a:pt x="4095751" y="3848100"/>
                </a:lnTo>
                <a:lnTo>
                  <a:pt x="4095751" y="2095500"/>
                </a:lnTo>
                <a:lnTo>
                  <a:pt x="4098926" y="2012950"/>
                </a:lnTo>
                <a:lnTo>
                  <a:pt x="4102101" y="1924050"/>
                </a:lnTo>
                <a:lnTo>
                  <a:pt x="4105276" y="1746250"/>
                </a:lnTo>
                <a:lnTo>
                  <a:pt x="4105276" y="1660525"/>
                </a:lnTo>
                <a:lnTo>
                  <a:pt x="4102101" y="1581150"/>
                </a:lnTo>
                <a:lnTo>
                  <a:pt x="4095751" y="1546225"/>
                </a:lnTo>
                <a:lnTo>
                  <a:pt x="4089401" y="1511300"/>
                </a:lnTo>
                <a:lnTo>
                  <a:pt x="4083051" y="1476375"/>
                </a:lnTo>
                <a:lnTo>
                  <a:pt x="4070351" y="1447800"/>
                </a:lnTo>
                <a:lnTo>
                  <a:pt x="4057651" y="1419225"/>
                </a:lnTo>
                <a:lnTo>
                  <a:pt x="4044951" y="1390650"/>
                </a:lnTo>
                <a:lnTo>
                  <a:pt x="4025901" y="1362075"/>
                </a:lnTo>
                <a:lnTo>
                  <a:pt x="4010026" y="1333500"/>
                </a:lnTo>
                <a:lnTo>
                  <a:pt x="3987801" y="1308100"/>
                </a:lnTo>
                <a:lnTo>
                  <a:pt x="3968751" y="1285875"/>
                </a:lnTo>
                <a:lnTo>
                  <a:pt x="3946526" y="1260475"/>
                </a:lnTo>
                <a:lnTo>
                  <a:pt x="3921126" y="1238250"/>
                </a:lnTo>
                <a:lnTo>
                  <a:pt x="3895726" y="1219200"/>
                </a:lnTo>
                <a:lnTo>
                  <a:pt x="3867151" y="1200150"/>
                </a:lnTo>
                <a:lnTo>
                  <a:pt x="3838576" y="1184275"/>
                </a:lnTo>
                <a:lnTo>
                  <a:pt x="3810001" y="1168400"/>
                </a:lnTo>
                <a:lnTo>
                  <a:pt x="3778251" y="1155700"/>
                </a:lnTo>
                <a:lnTo>
                  <a:pt x="3746501" y="1146175"/>
                </a:lnTo>
                <a:lnTo>
                  <a:pt x="3711576" y="1136650"/>
                </a:lnTo>
                <a:lnTo>
                  <a:pt x="3676651" y="1130300"/>
                </a:lnTo>
                <a:lnTo>
                  <a:pt x="3629026" y="1123950"/>
                </a:lnTo>
                <a:lnTo>
                  <a:pt x="3578226" y="1120775"/>
                </a:lnTo>
                <a:lnTo>
                  <a:pt x="3470276" y="1117600"/>
                </a:lnTo>
                <a:lnTo>
                  <a:pt x="3359151" y="1120775"/>
                </a:lnTo>
                <a:lnTo>
                  <a:pt x="3238501" y="1127125"/>
                </a:lnTo>
                <a:lnTo>
                  <a:pt x="3117851" y="1133475"/>
                </a:lnTo>
                <a:lnTo>
                  <a:pt x="2994026" y="1136650"/>
                </a:lnTo>
                <a:lnTo>
                  <a:pt x="2867026" y="1136650"/>
                </a:lnTo>
                <a:lnTo>
                  <a:pt x="2800351" y="1133475"/>
                </a:lnTo>
                <a:lnTo>
                  <a:pt x="2736851" y="1130300"/>
                </a:lnTo>
                <a:lnTo>
                  <a:pt x="2736851" y="190500"/>
                </a:lnTo>
                <a:lnTo>
                  <a:pt x="2743201" y="168275"/>
                </a:lnTo>
                <a:lnTo>
                  <a:pt x="2752726" y="149225"/>
                </a:lnTo>
                <a:lnTo>
                  <a:pt x="2762251" y="130175"/>
                </a:lnTo>
                <a:lnTo>
                  <a:pt x="2774951" y="114300"/>
                </a:lnTo>
                <a:lnTo>
                  <a:pt x="2787651" y="98425"/>
                </a:lnTo>
                <a:lnTo>
                  <a:pt x="2803526" y="85725"/>
                </a:lnTo>
                <a:lnTo>
                  <a:pt x="2838451" y="60325"/>
                </a:lnTo>
                <a:lnTo>
                  <a:pt x="2876551" y="41275"/>
                </a:lnTo>
                <a:lnTo>
                  <a:pt x="2921001" y="28575"/>
                </a:lnTo>
                <a:lnTo>
                  <a:pt x="2968626" y="19050"/>
                </a:lnTo>
                <a:lnTo>
                  <a:pt x="3019426" y="12700"/>
                </a:lnTo>
                <a:close/>
                <a:moveTo>
                  <a:pt x="387350" y="0"/>
                </a:moveTo>
                <a:lnTo>
                  <a:pt x="454025" y="3175"/>
                </a:lnTo>
                <a:lnTo>
                  <a:pt x="596900" y="9525"/>
                </a:lnTo>
                <a:lnTo>
                  <a:pt x="742950" y="12700"/>
                </a:lnTo>
                <a:lnTo>
                  <a:pt x="1809750" y="12700"/>
                </a:lnTo>
                <a:lnTo>
                  <a:pt x="2016125" y="9525"/>
                </a:lnTo>
                <a:lnTo>
                  <a:pt x="2117725" y="9525"/>
                </a:lnTo>
                <a:lnTo>
                  <a:pt x="2165350" y="12700"/>
                </a:lnTo>
                <a:lnTo>
                  <a:pt x="2212975" y="15875"/>
                </a:lnTo>
                <a:lnTo>
                  <a:pt x="2257425" y="22225"/>
                </a:lnTo>
                <a:lnTo>
                  <a:pt x="2301875" y="28575"/>
                </a:lnTo>
                <a:lnTo>
                  <a:pt x="2339975" y="41275"/>
                </a:lnTo>
                <a:lnTo>
                  <a:pt x="2374900" y="53975"/>
                </a:lnTo>
                <a:lnTo>
                  <a:pt x="2406650" y="73025"/>
                </a:lnTo>
                <a:lnTo>
                  <a:pt x="2432050" y="95250"/>
                </a:lnTo>
                <a:lnTo>
                  <a:pt x="2454275" y="120650"/>
                </a:lnTo>
                <a:lnTo>
                  <a:pt x="2470150" y="152400"/>
                </a:lnTo>
                <a:lnTo>
                  <a:pt x="2479675" y="177800"/>
                </a:lnTo>
                <a:lnTo>
                  <a:pt x="2486025" y="203200"/>
                </a:lnTo>
                <a:lnTo>
                  <a:pt x="2495550" y="263525"/>
                </a:lnTo>
                <a:lnTo>
                  <a:pt x="2498725" y="323850"/>
                </a:lnTo>
                <a:lnTo>
                  <a:pt x="2495550" y="390525"/>
                </a:lnTo>
                <a:lnTo>
                  <a:pt x="2489200" y="517525"/>
                </a:lnTo>
                <a:lnTo>
                  <a:pt x="2486025" y="581025"/>
                </a:lnTo>
                <a:lnTo>
                  <a:pt x="2482850" y="635000"/>
                </a:lnTo>
                <a:lnTo>
                  <a:pt x="2482850" y="1130300"/>
                </a:lnTo>
                <a:lnTo>
                  <a:pt x="2413000" y="1136650"/>
                </a:lnTo>
                <a:lnTo>
                  <a:pt x="2343150" y="1139825"/>
                </a:lnTo>
                <a:lnTo>
                  <a:pt x="2270125" y="1139825"/>
                </a:lnTo>
                <a:lnTo>
                  <a:pt x="2197100" y="1136650"/>
                </a:lnTo>
                <a:lnTo>
                  <a:pt x="2051050" y="1130300"/>
                </a:lnTo>
                <a:lnTo>
                  <a:pt x="1908175" y="1123950"/>
                </a:lnTo>
                <a:lnTo>
                  <a:pt x="1771650" y="1120775"/>
                </a:lnTo>
                <a:lnTo>
                  <a:pt x="1704975" y="1120775"/>
                </a:lnTo>
                <a:lnTo>
                  <a:pt x="1641475" y="1123950"/>
                </a:lnTo>
                <a:lnTo>
                  <a:pt x="1577975" y="1130300"/>
                </a:lnTo>
                <a:lnTo>
                  <a:pt x="1520825" y="1136650"/>
                </a:lnTo>
                <a:lnTo>
                  <a:pt x="1466850" y="1152525"/>
                </a:lnTo>
                <a:lnTo>
                  <a:pt x="1416050" y="1168400"/>
                </a:lnTo>
                <a:lnTo>
                  <a:pt x="1390650" y="1181100"/>
                </a:lnTo>
                <a:lnTo>
                  <a:pt x="1368425" y="1193800"/>
                </a:lnTo>
                <a:lnTo>
                  <a:pt x="1320800" y="1225550"/>
                </a:lnTo>
                <a:lnTo>
                  <a:pt x="1273175" y="1263650"/>
                </a:lnTo>
                <a:lnTo>
                  <a:pt x="1231900" y="1308100"/>
                </a:lnTo>
                <a:lnTo>
                  <a:pt x="1193800" y="1358900"/>
                </a:lnTo>
                <a:lnTo>
                  <a:pt x="1162050" y="1412875"/>
                </a:lnTo>
                <a:lnTo>
                  <a:pt x="1149350" y="1438275"/>
                </a:lnTo>
                <a:lnTo>
                  <a:pt x="1139825" y="1466850"/>
                </a:lnTo>
                <a:lnTo>
                  <a:pt x="1130300" y="1495425"/>
                </a:lnTo>
                <a:lnTo>
                  <a:pt x="1123950" y="1524000"/>
                </a:lnTo>
                <a:lnTo>
                  <a:pt x="1117600" y="1587500"/>
                </a:lnTo>
                <a:lnTo>
                  <a:pt x="1111250" y="1657350"/>
                </a:lnTo>
                <a:lnTo>
                  <a:pt x="1111250" y="1727200"/>
                </a:lnTo>
                <a:lnTo>
                  <a:pt x="1114425" y="1800225"/>
                </a:lnTo>
                <a:lnTo>
                  <a:pt x="1120775" y="1952625"/>
                </a:lnTo>
                <a:lnTo>
                  <a:pt x="1123950" y="2032000"/>
                </a:lnTo>
                <a:lnTo>
                  <a:pt x="1123950" y="2108200"/>
                </a:lnTo>
                <a:lnTo>
                  <a:pt x="1123950" y="3848100"/>
                </a:lnTo>
                <a:lnTo>
                  <a:pt x="387350" y="3848100"/>
                </a:lnTo>
                <a:lnTo>
                  <a:pt x="381000" y="3873500"/>
                </a:lnTo>
                <a:lnTo>
                  <a:pt x="374650" y="3898900"/>
                </a:lnTo>
                <a:lnTo>
                  <a:pt x="374650" y="3930650"/>
                </a:lnTo>
                <a:lnTo>
                  <a:pt x="374650" y="3962400"/>
                </a:lnTo>
                <a:lnTo>
                  <a:pt x="374650" y="4029075"/>
                </a:lnTo>
                <a:lnTo>
                  <a:pt x="374650" y="4060825"/>
                </a:lnTo>
                <a:lnTo>
                  <a:pt x="374650" y="4089400"/>
                </a:lnTo>
                <a:lnTo>
                  <a:pt x="460375" y="4098925"/>
                </a:lnTo>
                <a:lnTo>
                  <a:pt x="552450" y="4102100"/>
                </a:lnTo>
                <a:lnTo>
                  <a:pt x="644525" y="4105275"/>
                </a:lnTo>
                <a:lnTo>
                  <a:pt x="742950" y="4105275"/>
                </a:lnTo>
                <a:lnTo>
                  <a:pt x="936625" y="4102100"/>
                </a:lnTo>
                <a:lnTo>
                  <a:pt x="1031875" y="4102100"/>
                </a:lnTo>
                <a:lnTo>
                  <a:pt x="1123950" y="4102100"/>
                </a:lnTo>
                <a:lnTo>
                  <a:pt x="1123950" y="4133850"/>
                </a:lnTo>
                <a:lnTo>
                  <a:pt x="1123950" y="4168775"/>
                </a:lnTo>
                <a:lnTo>
                  <a:pt x="1127125" y="4238625"/>
                </a:lnTo>
                <a:lnTo>
                  <a:pt x="1127125" y="4270375"/>
                </a:lnTo>
                <a:lnTo>
                  <a:pt x="1123950" y="4302125"/>
                </a:lnTo>
                <a:lnTo>
                  <a:pt x="1120775" y="4330700"/>
                </a:lnTo>
                <a:lnTo>
                  <a:pt x="1111250" y="4356100"/>
                </a:lnTo>
                <a:lnTo>
                  <a:pt x="387350" y="4356100"/>
                </a:lnTo>
                <a:lnTo>
                  <a:pt x="377825" y="4381500"/>
                </a:lnTo>
                <a:lnTo>
                  <a:pt x="374650" y="4406900"/>
                </a:lnTo>
                <a:lnTo>
                  <a:pt x="371475" y="4438650"/>
                </a:lnTo>
                <a:lnTo>
                  <a:pt x="374650" y="4470400"/>
                </a:lnTo>
                <a:lnTo>
                  <a:pt x="374650" y="4537075"/>
                </a:lnTo>
                <a:lnTo>
                  <a:pt x="377825" y="4568825"/>
                </a:lnTo>
                <a:lnTo>
                  <a:pt x="374650" y="4597400"/>
                </a:lnTo>
                <a:lnTo>
                  <a:pt x="1123950" y="4597400"/>
                </a:lnTo>
                <a:lnTo>
                  <a:pt x="1123950" y="5080000"/>
                </a:lnTo>
                <a:lnTo>
                  <a:pt x="990600" y="5089525"/>
                </a:lnTo>
                <a:lnTo>
                  <a:pt x="854075" y="5095875"/>
                </a:lnTo>
                <a:lnTo>
                  <a:pt x="714375" y="5095875"/>
                </a:lnTo>
                <a:lnTo>
                  <a:pt x="574675" y="5095875"/>
                </a:lnTo>
                <a:lnTo>
                  <a:pt x="288925" y="5092700"/>
                </a:lnTo>
                <a:lnTo>
                  <a:pt x="146050" y="5092700"/>
                </a:lnTo>
                <a:lnTo>
                  <a:pt x="6350" y="5092700"/>
                </a:lnTo>
                <a:lnTo>
                  <a:pt x="6350" y="762000"/>
                </a:lnTo>
                <a:lnTo>
                  <a:pt x="3175" y="631825"/>
                </a:lnTo>
                <a:lnTo>
                  <a:pt x="0" y="508000"/>
                </a:lnTo>
                <a:lnTo>
                  <a:pt x="0" y="387350"/>
                </a:lnTo>
                <a:lnTo>
                  <a:pt x="3175" y="330200"/>
                </a:lnTo>
                <a:lnTo>
                  <a:pt x="9525" y="279400"/>
                </a:lnTo>
                <a:lnTo>
                  <a:pt x="15875" y="228600"/>
                </a:lnTo>
                <a:lnTo>
                  <a:pt x="28575" y="180975"/>
                </a:lnTo>
                <a:lnTo>
                  <a:pt x="44450" y="139700"/>
                </a:lnTo>
                <a:lnTo>
                  <a:pt x="66675" y="104775"/>
                </a:lnTo>
                <a:lnTo>
                  <a:pt x="79375" y="85725"/>
                </a:lnTo>
                <a:lnTo>
                  <a:pt x="92075" y="73025"/>
                </a:lnTo>
                <a:lnTo>
                  <a:pt x="107950" y="57150"/>
                </a:lnTo>
                <a:lnTo>
                  <a:pt x="123825" y="47625"/>
                </a:lnTo>
                <a:lnTo>
                  <a:pt x="142875" y="34925"/>
                </a:lnTo>
                <a:lnTo>
                  <a:pt x="161925" y="25400"/>
                </a:lnTo>
                <a:lnTo>
                  <a:pt x="184150" y="19050"/>
                </a:lnTo>
                <a:lnTo>
                  <a:pt x="209550" y="12700"/>
                </a:lnTo>
                <a:lnTo>
                  <a:pt x="263525" y="6350"/>
                </a:lnTo>
                <a:lnTo>
                  <a:pt x="320675" y="3175"/>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249" name="Freeform 248"/>
          <p:cNvSpPr/>
          <p:nvPr/>
        </p:nvSpPr>
        <p:spPr bwMode="auto">
          <a:xfrm>
            <a:off x="8606971" y="1915699"/>
            <a:ext cx="1620449" cy="1532213"/>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Lst>
            <a:ahLst/>
            <a:cxnLst>
              <a:cxn ang="0">
                <a:pos x="connsiteX0" y="connsiteY0"/>
              </a:cxn>
              <a:cxn ang="0">
                <a:pos x="connsiteX1" y="connsiteY1"/>
              </a:cxn>
              <a:cxn ang="0">
                <a:pos x="connsiteX2" y="connsiteY2"/>
              </a:cxn>
              <a:cxn ang="0">
                <a:pos x="connsiteX3" y="connsiteY3"/>
              </a:cxn>
            </a:cxnLst>
            <a:rect l="l" t="t" r="r" b="b"/>
            <a:pathLst>
              <a:path w="3688080" h="1760220">
                <a:moveTo>
                  <a:pt x="3688080" y="0"/>
                </a:moveTo>
                <a:lnTo>
                  <a:pt x="1082040" y="0"/>
                </a:lnTo>
                <a:lnTo>
                  <a:pt x="1082040" y="1760220"/>
                </a:lnTo>
                <a:lnTo>
                  <a:pt x="0" y="1760220"/>
                </a:lnTo>
              </a:path>
            </a:pathLst>
          </a:cu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a:solidFill>
                <a:srgbClr val="000000"/>
              </a:solidFill>
            </a:endParaRPr>
          </a:p>
        </p:txBody>
      </p:sp>
      <p:sp>
        <p:nvSpPr>
          <p:cNvPr id="250" name="Freeform 249"/>
          <p:cNvSpPr/>
          <p:nvPr/>
        </p:nvSpPr>
        <p:spPr bwMode="auto">
          <a:xfrm flipV="1">
            <a:off x="8606971" y="3983162"/>
            <a:ext cx="1620449" cy="1532213"/>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Lst>
            <a:ahLst/>
            <a:cxnLst>
              <a:cxn ang="0">
                <a:pos x="connsiteX0" y="connsiteY0"/>
              </a:cxn>
              <a:cxn ang="0">
                <a:pos x="connsiteX1" y="connsiteY1"/>
              </a:cxn>
              <a:cxn ang="0">
                <a:pos x="connsiteX2" y="connsiteY2"/>
              </a:cxn>
              <a:cxn ang="0">
                <a:pos x="connsiteX3" y="connsiteY3"/>
              </a:cxn>
            </a:cxnLst>
            <a:rect l="l" t="t" r="r" b="b"/>
            <a:pathLst>
              <a:path w="3688080" h="1760220">
                <a:moveTo>
                  <a:pt x="3688080" y="0"/>
                </a:moveTo>
                <a:lnTo>
                  <a:pt x="1082040" y="0"/>
                </a:lnTo>
                <a:lnTo>
                  <a:pt x="1082040" y="1760220"/>
                </a:lnTo>
                <a:lnTo>
                  <a:pt x="0" y="1760220"/>
                </a:lnTo>
              </a:path>
            </a:pathLst>
          </a:cu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a:solidFill>
                <a:srgbClr val="000000"/>
              </a:solidFill>
            </a:endParaRPr>
          </a:p>
        </p:txBody>
      </p:sp>
      <p:sp>
        <p:nvSpPr>
          <p:cNvPr id="251" name="Freeform 250"/>
          <p:cNvSpPr/>
          <p:nvPr/>
        </p:nvSpPr>
        <p:spPr bwMode="auto">
          <a:xfrm>
            <a:off x="8603033" y="3216200"/>
            <a:ext cx="1597013" cy="402372"/>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 name="connsiteX0" fmla="*/ 3141454 w 3141454"/>
              <a:gd name="connsiteY0" fmla="*/ 1249051 h 1760220"/>
              <a:gd name="connsiteX1" fmla="*/ 1082040 w 3141454"/>
              <a:gd name="connsiteY1" fmla="*/ 0 h 1760220"/>
              <a:gd name="connsiteX2" fmla="*/ 1082040 w 3141454"/>
              <a:gd name="connsiteY2" fmla="*/ 1760220 h 1760220"/>
              <a:gd name="connsiteX3" fmla="*/ 0 w 3141454"/>
              <a:gd name="connsiteY3" fmla="*/ 1760220 h 1760220"/>
              <a:gd name="connsiteX0" fmla="*/ 3141454 w 3141454"/>
              <a:gd name="connsiteY0" fmla="*/ 1249051 h 1760220"/>
              <a:gd name="connsiteX1" fmla="*/ 1082040 w 3141454"/>
              <a:gd name="connsiteY1" fmla="*/ 0 h 1760220"/>
              <a:gd name="connsiteX2" fmla="*/ 1080081 w 3141454"/>
              <a:gd name="connsiteY2" fmla="*/ 905775 h 1760220"/>
              <a:gd name="connsiteX3" fmla="*/ 1082040 w 3141454"/>
              <a:gd name="connsiteY3" fmla="*/ 1760220 h 1760220"/>
              <a:gd name="connsiteX4" fmla="*/ 0 w 3141454"/>
              <a:gd name="connsiteY4" fmla="*/ 1760220 h 1760220"/>
              <a:gd name="connsiteX0" fmla="*/ 3141454 w 3141454"/>
              <a:gd name="connsiteY0" fmla="*/ 343276 h 854445"/>
              <a:gd name="connsiteX1" fmla="*/ 1080081 w 3141454"/>
              <a:gd name="connsiteY1" fmla="*/ 0 h 854445"/>
              <a:gd name="connsiteX2" fmla="*/ 1082040 w 3141454"/>
              <a:gd name="connsiteY2" fmla="*/ 854445 h 854445"/>
              <a:gd name="connsiteX3" fmla="*/ 0 w 3141454"/>
              <a:gd name="connsiteY3" fmla="*/ 854445 h 854445"/>
              <a:gd name="connsiteX0" fmla="*/ 3141454 w 3141454"/>
              <a:gd name="connsiteY0" fmla="*/ 343276 h 854445"/>
              <a:gd name="connsiteX1" fmla="*/ 1080081 w 3141454"/>
              <a:gd name="connsiteY1" fmla="*/ 0 h 854445"/>
              <a:gd name="connsiteX2" fmla="*/ 1073495 w 3141454"/>
              <a:gd name="connsiteY2" fmla="*/ 222434 h 854445"/>
              <a:gd name="connsiteX3" fmla="*/ 1082040 w 3141454"/>
              <a:gd name="connsiteY3" fmla="*/ 854445 h 854445"/>
              <a:gd name="connsiteX4" fmla="*/ 0 w 3141454"/>
              <a:gd name="connsiteY4" fmla="*/ 854445 h 854445"/>
              <a:gd name="connsiteX0" fmla="*/ 3141454 w 3141454"/>
              <a:gd name="connsiteY0" fmla="*/ 120842 h 632011"/>
              <a:gd name="connsiteX1" fmla="*/ 1073495 w 3141454"/>
              <a:gd name="connsiteY1" fmla="*/ 0 h 632011"/>
              <a:gd name="connsiteX2" fmla="*/ 1082040 w 3141454"/>
              <a:gd name="connsiteY2" fmla="*/ 632011 h 632011"/>
              <a:gd name="connsiteX3" fmla="*/ 0 w 3141454"/>
              <a:gd name="connsiteY3" fmla="*/ 632011 h 632011"/>
              <a:gd name="connsiteX0" fmla="*/ 3141454 w 3141454"/>
              <a:gd name="connsiteY0" fmla="*/ 1070 h 512239"/>
              <a:gd name="connsiteX1" fmla="*/ 1080081 w 3141454"/>
              <a:gd name="connsiteY1" fmla="*/ 0 h 512239"/>
              <a:gd name="connsiteX2" fmla="*/ 1082040 w 3141454"/>
              <a:gd name="connsiteY2" fmla="*/ 512239 h 512239"/>
              <a:gd name="connsiteX3" fmla="*/ 0 w 3141454"/>
              <a:gd name="connsiteY3" fmla="*/ 512239 h 512239"/>
            </a:gdLst>
            <a:ahLst/>
            <a:cxnLst>
              <a:cxn ang="0">
                <a:pos x="connsiteX0" y="connsiteY0"/>
              </a:cxn>
              <a:cxn ang="0">
                <a:pos x="connsiteX1" y="connsiteY1"/>
              </a:cxn>
              <a:cxn ang="0">
                <a:pos x="connsiteX2" y="connsiteY2"/>
              </a:cxn>
              <a:cxn ang="0">
                <a:pos x="connsiteX3" y="connsiteY3"/>
              </a:cxn>
            </a:cxnLst>
            <a:rect l="l" t="t" r="r" b="b"/>
            <a:pathLst>
              <a:path w="3141454" h="512239">
                <a:moveTo>
                  <a:pt x="3141454" y="1070"/>
                </a:moveTo>
                <a:lnTo>
                  <a:pt x="1080081" y="0"/>
                </a:lnTo>
                <a:lnTo>
                  <a:pt x="1082040" y="512239"/>
                </a:lnTo>
                <a:lnTo>
                  <a:pt x="0" y="512239"/>
                </a:lnTo>
              </a:path>
            </a:pathLst>
          </a:cu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dirty="0">
              <a:solidFill>
                <a:srgbClr val="000000"/>
              </a:solidFill>
            </a:endParaRPr>
          </a:p>
        </p:txBody>
      </p:sp>
      <p:sp>
        <p:nvSpPr>
          <p:cNvPr id="252" name="Freeform 251"/>
          <p:cNvSpPr/>
          <p:nvPr/>
        </p:nvSpPr>
        <p:spPr bwMode="auto">
          <a:xfrm flipV="1">
            <a:off x="8603033" y="3805055"/>
            <a:ext cx="1597013" cy="445887"/>
          </a:xfrm>
          <a:custGeom>
            <a:avLst/>
            <a:gdLst>
              <a:gd name="connsiteX0" fmla="*/ 3688080 w 3688080"/>
              <a:gd name="connsiteY0" fmla="*/ 0 h 1760220"/>
              <a:gd name="connsiteX1" fmla="*/ 1082040 w 3688080"/>
              <a:gd name="connsiteY1" fmla="*/ 0 h 1760220"/>
              <a:gd name="connsiteX2" fmla="*/ 1082040 w 3688080"/>
              <a:gd name="connsiteY2" fmla="*/ 1760220 h 1760220"/>
              <a:gd name="connsiteX3" fmla="*/ 0 w 3688080"/>
              <a:gd name="connsiteY3" fmla="*/ 1760220 h 1760220"/>
              <a:gd name="connsiteX0" fmla="*/ 3141454 w 3141454"/>
              <a:gd name="connsiteY0" fmla="*/ 1249051 h 1760220"/>
              <a:gd name="connsiteX1" fmla="*/ 1082040 w 3141454"/>
              <a:gd name="connsiteY1" fmla="*/ 0 h 1760220"/>
              <a:gd name="connsiteX2" fmla="*/ 1082040 w 3141454"/>
              <a:gd name="connsiteY2" fmla="*/ 1760220 h 1760220"/>
              <a:gd name="connsiteX3" fmla="*/ 0 w 3141454"/>
              <a:gd name="connsiteY3" fmla="*/ 1760220 h 1760220"/>
              <a:gd name="connsiteX0" fmla="*/ 3141454 w 3141454"/>
              <a:gd name="connsiteY0" fmla="*/ 1249051 h 1760220"/>
              <a:gd name="connsiteX1" fmla="*/ 1082040 w 3141454"/>
              <a:gd name="connsiteY1" fmla="*/ 0 h 1760220"/>
              <a:gd name="connsiteX2" fmla="*/ 1080081 w 3141454"/>
              <a:gd name="connsiteY2" fmla="*/ 905775 h 1760220"/>
              <a:gd name="connsiteX3" fmla="*/ 1082040 w 3141454"/>
              <a:gd name="connsiteY3" fmla="*/ 1760220 h 1760220"/>
              <a:gd name="connsiteX4" fmla="*/ 0 w 3141454"/>
              <a:gd name="connsiteY4" fmla="*/ 1760220 h 1760220"/>
              <a:gd name="connsiteX0" fmla="*/ 3141454 w 3141454"/>
              <a:gd name="connsiteY0" fmla="*/ 343276 h 854445"/>
              <a:gd name="connsiteX1" fmla="*/ 1080081 w 3141454"/>
              <a:gd name="connsiteY1" fmla="*/ 0 h 854445"/>
              <a:gd name="connsiteX2" fmla="*/ 1082040 w 3141454"/>
              <a:gd name="connsiteY2" fmla="*/ 854445 h 854445"/>
              <a:gd name="connsiteX3" fmla="*/ 0 w 3141454"/>
              <a:gd name="connsiteY3" fmla="*/ 854445 h 854445"/>
              <a:gd name="connsiteX0" fmla="*/ 3141454 w 3141454"/>
              <a:gd name="connsiteY0" fmla="*/ 343276 h 854445"/>
              <a:gd name="connsiteX1" fmla="*/ 1080081 w 3141454"/>
              <a:gd name="connsiteY1" fmla="*/ 0 h 854445"/>
              <a:gd name="connsiteX2" fmla="*/ 1073495 w 3141454"/>
              <a:gd name="connsiteY2" fmla="*/ 222434 h 854445"/>
              <a:gd name="connsiteX3" fmla="*/ 1082040 w 3141454"/>
              <a:gd name="connsiteY3" fmla="*/ 854445 h 854445"/>
              <a:gd name="connsiteX4" fmla="*/ 0 w 3141454"/>
              <a:gd name="connsiteY4" fmla="*/ 854445 h 854445"/>
              <a:gd name="connsiteX0" fmla="*/ 3141454 w 3141454"/>
              <a:gd name="connsiteY0" fmla="*/ 120842 h 632011"/>
              <a:gd name="connsiteX1" fmla="*/ 1073495 w 3141454"/>
              <a:gd name="connsiteY1" fmla="*/ 0 h 632011"/>
              <a:gd name="connsiteX2" fmla="*/ 1082040 w 3141454"/>
              <a:gd name="connsiteY2" fmla="*/ 632011 h 632011"/>
              <a:gd name="connsiteX3" fmla="*/ 0 w 3141454"/>
              <a:gd name="connsiteY3" fmla="*/ 632011 h 632011"/>
              <a:gd name="connsiteX0" fmla="*/ 3141454 w 3141454"/>
              <a:gd name="connsiteY0" fmla="*/ 1070 h 512239"/>
              <a:gd name="connsiteX1" fmla="*/ 1080081 w 3141454"/>
              <a:gd name="connsiteY1" fmla="*/ 0 h 512239"/>
              <a:gd name="connsiteX2" fmla="*/ 1082040 w 3141454"/>
              <a:gd name="connsiteY2" fmla="*/ 512239 h 512239"/>
              <a:gd name="connsiteX3" fmla="*/ 0 w 3141454"/>
              <a:gd name="connsiteY3" fmla="*/ 512239 h 512239"/>
            </a:gdLst>
            <a:ahLst/>
            <a:cxnLst>
              <a:cxn ang="0">
                <a:pos x="connsiteX0" y="connsiteY0"/>
              </a:cxn>
              <a:cxn ang="0">
                <a:pos x="connsiteX1" y="connsiteY1"/>
              </a:cxn>
              <a:cxn ang="0">
                <a:pos x="connsiteX2" y="connsiteY2"/>
              </a:cxn>
              <a:cxn ang="0">
                <a:pos x="connsiteX3" y="connsiteY3"/>
              </a:cxn>
            </a:cxnLst>
            <a:rect l="l" t="t" r="r" b="b"/>
            <a:pathLst>
              <a:path w="3141454" h="512239">
                <a:moveTo>
                  <a:pt x="3141454" y="1070"/>
                </a:moveTo>
                <a:lnTo>
                  <a:pt x="1080081" y="0"/>
                </a:lnTo>
                <a:lnTo>
                  <a:pt x="1082040" y="512239"/>
                </a:lnTo>
                <a:lnTo>
                  <a:pt x="0" y="512239"/>
                </a:lnTo>
              </a:path>
            </a:pathLst>
          </a:cu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sz="1765" dirty="0">
              <a:solidFill>
                <a:srgbClr val="000000"/>
              </a:solidFill>
            </a:endParaRPr>
          </a:p>
        </p:txBody>
      </p:sp>
      <p:sp>
        <p:nvSpPr>
          <p:cNvPr id="19" name="Rectangle 18"/>
          <p:cNvSpPr/>
          <p:nvPr/>
        </p:nvSpPr>
        <p:spPr bwMode="auto">
          <a:xfrm>
            <a:off x="7184555" y="2835664"/>
            <a:ext cx="1406934" cy="611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913770" fontAlgn="base">
              <a:spcBef>
                <a:spcPct val="0"/>
              </a:spcBef>
              <a:spcAft>
                <a:spcPct val="0"/>
              </a:spcAft>
            </a:pPr>
            <a:r>
              <a:rPr lang="en-IN" dirty="0" err="1">
                <a:solidFill>
                  <a:srgbClr val="FFFFFF"/>
                </a:solidFill>
                <a:latin typeface="Segoe UI Semibold" panose="020B0702040204020203" pitchFamily="34" charset="0"/>
                <a:ea typeface="Segoe UI" pitchFamily="34" charset="0"/>
                <a:cs typeface="Segoe UI Semibold" panose="020B0702040204020203" pitchFamily="34" charset="0"/>
              </a:rPr>
              <a:t>ZooKeeper</a:t>
            </a:r>
            <a:endParaRPr lang="en-IN"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nvSpPr>
        <p:spPr bwMode="auto">
          <a:xfrm>
            <a:off x="7184556" y="3465252"/>
            <a:ext cx="1406934" cy="611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913770" fontAlgn="base">
              <a:spcBef>
                <a:spcPct val="0"/>
              </a:spcBef>
              <a:spcAft>
                <a:spcPct val="0"/>
              </a:spcAft>
            </a:pPr>
            <a:r>
              <a:rPr lang="en-IN" dirty="0" err="1">
                <a:solidFill>
                  <a:srgbClr val="FFFFFF"/>
                </a:solidFill>
                <a:latin typeface="Segoe UI Semibold" panose="020B0702040204020203" pitchFamily="34" charset="0"/>
                <a:ea typeface="Segoe UI" pitchFamily="34" charset="0"/>
                <a:cs typeface="Segoe UI Semibold" panose="020B0702040204020203" pitchFamily="34" charset="0"/>
              </a:rPr>
              <a:t>ZooKeeper</a:t>
            </a:r>
            <a:endParaRPr lang="en-IN"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nvSpPr>
        <p:spPr bwMode="auto">
          <a:xfrm>
            <a:off x="7184556" y="4112423"/>
            <a:ext cx="1406934" cy="611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913770" fontAlgn="base">
              <a:spcBef>
                <a:spcPct val="0"/>
              </a:spcBef>
              <a:spcAft>
                <a:spcPct val="0"/>
              </a:spcAft>
            </a:pPr>
            <a:r>
              <a:rPr lang="en-IN" dirty="0" err="1">
                <a:solidFill>
                  <a:srgbClr val="FFFFFF"/>
                </a:solidFill>
                <a:latin typeface="Segoe UI Semibold" panose="020B0702040204020203" pitchFamily="34" charset="0"/>
                <a:ea typeface="Segoe UI" pitchFamily="34" charset="0"/>
                <a:cs typeface="Segoe UI Semibold" panose="020B0702040204020203" pitchFamily="34" charset="0"/>
              </a:rPr>
              <a:t>ZooKeeper</a:t>
            </a:r>
            <a:endParaRPr lang="en-IN"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Rectangle 2"/>
          <p:cNvSpPr/>
          <p:nvPr/>
        </p:nvSpPr>
        <p:spPr bwMode="auto">
          <a:xfrm>
            <a:off x="5532364" y="3507667"/>
            <a:ext cx="1208774" cy="5264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3770" fontAlgn="base">
              <a:lnSpc>
                <a:spcPct val="90000"/>
              </a:lnSpc>
              <a:spcBef>
                <a:spcPct val="0"/>
              </a:spcBef>
              <a:spcAft>
                <a:spcPct val="0"/>
              </a:spcAft>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Nimbus</a:t>
            </a:r>
          </a:p>
        </p:txBody>
      </p:sp>
      <p:sp>
        <p:nvSpPr>
          <p:cNvPr id="9" name="TextBox 8"/>
          <p:cNvSpPr txBox="1"/>
          <p:nvPr/>
        </p:nvSpPr>
        <p:spPr>
          <a:xfrm rot="5400000">
            <a:off x="10600808" y="3499822"/>
            <a:ext cx="1582616" cy="610469"/>
          </a:xfrm>
          <a:prstGeom prst="rect">
            <a:avLst/>
          </a:prstGeom>
          <a:noFill/>
        </p:spPr>
        <p:txBody>
          <a:bodyPr wrap="square" lIns="182880" tIns="146304" rIns="182880" bIns="146304" rtlCol="0">
            <a:noAutofit/>
          </a:bodyPr>
          <a:lstStyle/>
          <a:p>
            <a:pPr>
              <a:lnSpc>
                <a:spcPct val="90000"/>
              </a:lnSpc>
              <a:spcAft>
                <a:spcPts val="600"/>
              </a:spcAft>
            </a:pPr>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Supervisors</a:t>
            </a:r>
          </a:p>
        </p:txBody>
      </p:sp>
      <p:sp>
        <p:nvSpPr>
          <p:cNvPr id="11" name="TextBox 10"/>
          <p:cNvSpPr txBox="1"/>
          <p:nvPr/>
        </p:nvSpPr>
        <p:spPr>
          <a:xfrm>
            <a:off x="439526" y="4521144"/>
            <a:ext cx="6493119" cy="1916598"/>
          </a:xfrm>
          <a:prstGeom prst="rect">
            <a:avLst/>
          </a:prstGeom>
          <a:noFill/>
        </p:spPr>
        <p:txBody>
          <a:bodyPr wrap="square" lIns="0" tIns="0" rIns="0" bIns="0" rtlCol="0">
            <a:noAutofit/>
          </a:bodyPr>
          <a:lstStyle/>
          <a:p>
            <a:pPr>
              <a:lnSpc>
                <a:spcPct val="90000"/>
              </a:lnSpc>
              <a:spcAft>
                <a:spcPts val="600"/>
              </a:spcAft>
            </a:pPr>
            <a:r>
              <a:rPr lang="en-US" dirty="0">
                <a:ln>
                  <a:solidFill>
                    <a:srgbClr val="FFFFFF">
                      <a:alpha val="0"/>
                    </a:srgbClr>
                  </a:solidFill>
                </a:ln>
                <a:gradFill>
                  <a:gsLst>
                    <a:gs pos="85321">
                      <a:srgbClr val="505050"/>
                    </a:gs>
                    <a:gs pos="57000">
                      <a:srgbClr val="505050"/>
                    </a:gs>
                  </a:gsLst>
                </a:gradFill>
                <a:latin typeface="Segoe UI Semibold" panose="020B0702040204020203" pitchFamily="34" charset="0"/>
                <a:ea typeface="Segoe UI" pitchFamily="34" charset="0"/>
                <a:cs typeface="Segoe UI Semibold" panose="020B0702040204020203" pitchFamily="34" charset="0"/>
              </a:rPr>
              <a:t>Supervisor</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Listens for work assigned to its machine and starts and stops worker processes based on directives from Nimbus. Each worker process executes a subset of a topology</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User’s application logic (Spouts and Bolt) run here.</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Stateless—can be restarted quickly.  Fails over quickly.</a:t>
            </a:r>
          </a:p>
        </p:txBody>
      </p:sp>
      <p:cxnSp>
        <p:nvCxnSpPr>
          <p:cNvPr id="13" name="Straight Arrow Connector 12"/>
          <p:cNvCxnSpPr/>
          <p:nvPr/>
        </p:nvCxnSpPr>
        <p:spPr>
          <a:xfrm>
            <a:off x="6780945" y="3770896"/>
            <a:ext cx="365760"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65603" y="2949073"/>
            <a:ext cx="4958214" cy="1459823"/>
          </a:xfrm>
          <a:prstGeom prst="rect">
            <a:avLst/>
          </a:prstGeom>
          <a:noFill/>
        </p:spPr>
        <p:txBody>
          <a:bodyPr wrap="square" lIns="0" tIns="0" rIns="0" bIns="0" rtlCol="0">
            <a:noAutofit/>
          </a:bodyPr>
          <a:lstStyle/>
          <a:p>
            <a:pPr>
              <a:lnSpc>
                <a:spcPct val="90000"/>
              </a:lnSpc>
              <a:spcAft>
                <a:spcPts val="600"/>
              </a:spcAft>
            </a:pPr>
            <a:r>
              <a:rPr lang="en-US" dirty="0">
                <a:ln>
                  <a:solidFill>
                    <a:srgbClr val="FFFFFF">
                      <a:alpha val="0"/>
                    </a:srgbClr>
                  </a:solidFill>
                </a:ln>
                <a:gradFill>
                  <a:gsLst>
                    <a:gs pos="85321">
                      <a:srgbClr val="505050"/>
                    </a:gs>
                    <a:gs pos="57000">
                      <a:srgbClr val="505050"/>
                    </a:gs>
                  </a:gsLst>
                </a:gradFill>
                <a:latin typeface="Segoe UI Semibold" panose="020B0702040204020203" pitchFamily="34" charset="0"/>
                <a:ea typeface="Segoe UI" pitchFamily="34" charset="0"/>
                <a:cs typeface="Segoe UI Semibold" panose="020B0702040204020203" pitchFamily="34" charset="0"/>
              </a:rPr>
              <a:t>Zookeeper</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Used for cluster coordination</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 multiple nodes for failover and scale</a:t>
            </a:r>
          </a:p>
          <a:p>
            <a:pPr marL="285750" indent="-285750" defTabSz="914367">
              <a:lnSpc>
                <a:spcPct val="90000"/>
              </a:lnSpc>
              <a:spcAft>
                <a:spcPts val="600"/>
              </a:spcAft>
              <a:buClr>
                <a:schemeClr val="accent3"/>
              </a:buClr>
              <a:buSzPct val="75000"/>
              <a:buFont typeface="Arial" panose="020B0604020202020204" pitchFamily="34" charset="0"/>
              <a:buChar char="•"/>
              <a:defRP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Stateless—can be restarted quickly. Fails over quickly</a:t>
            </a:r>
          </a:p>
        </p:txBody>
      </p:sp>
    </p:spTree>
    <p:extLst>
      <p:ext uri="{BB962C8B-B14F-4D97-AF65-F5344CB8AC3E}">
        <p14:creationId xmlns:p14="http://schemas.microsoft.com/office/powerpoint/2010/main" val="364723559"/>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Storm Spouts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74</a:t>
            </a:fld>
            <a:endParaRPr lang="en-US" dirty="0"/>
          </a:p>
        </p:txBody>
      </p:sp>
      <p:sp>
        <p:nvSpPr>
          <p:cNvPr id="4" name="TextBox 3"/>
          <p:cNvSpPr txBox="1"/>
          <p:nvPr/>
        </p:nvSpPr>
        <p:spPr>
          <a:xfrm>
            <a:off x="307115" y="1214321"/>
            <a:ext cx="6316803" cy="5333629"/>
          </a:xfrm>
          <a:prstGeom prst="rect">
            <a:avLst/>
          </a:prstGeom>
          <a:noFill/>
        </p:spPr>
        <p:txBody>
          <a:bodyPr wrap="square" lIns="182880" tIns="146304" rIns="182880" bIns="146304" rtlCol="0">
            <a:noAutofit/>
          </a:bodyPr>
          <a:lstStyle/>
          <a:p>
            <a:pPr marL="285750" indent="-285750">
              <a:lnSpc>
                <a:spcPts val="23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Spouts are a source of streams in a topology. A topology starts with one or more spouts.</a:t>
            </a:r>
          </a:p>
          <a:p>
            <a:pPr marL="285750" indent="-285750">
              <a:lnSpc>
                <a:spcPts val="2300"/>
              </a:lnSpc>
              <a:spcBef>
                <a:spcPts val="600"/>
              </a:spcBef>
              <a:spcAft>
                <a:spcPts val="2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The main method on spouts is </a:t>
            </a:r>
            <a:r>
              <a:rPr lang="en-US" sz="1950" i="1" dirty="0" err="1">
                <a:solidFill>
                  <a:schemeClr val="tx1">
                    <a:lumMod val="65000"/>
                    <a:lumOff val="35000"/>
                  </a:schemeClr>
                </a:solidFill>
              </a:rPr>
              <a:t>nextTuple</a:t>
            </a:r>
            <a:r>
              <a:rPr lang="en-US" sz="1950" i="1" dirty="0">
                <a:solidFill>
                  <a:schemeClr val="tx1">
                    <a:lumMod val="65000"/>
                    <a:lumOff val="35000"/>
                  </a:schemeClr>
                </a:solidFill>
              </a:rPr>
              <a:t>()</a:t>
            </a:r>
            <a:r>
              <a:rPr lang="en-US" sz="1950" dirty="0">
                <a:solidFill>
                  <a:schemeClr val="tx1">
                    <a:lumMod val="65000"/>
                    <a:lumOff val="35000"/>
                  </a:schemeClr>
                </a:solidFill>
              </a:rPr>
              <a:t>. </a:t>
            </a:r>
            <a:r>
              <a:rPr lang="en-US" sz="1950" dirty="0" err="1">
                <a:solidFill>
                  <a:schemeClr val="tx1">
                    <a:lumMod val="65000"/>
                    <a:lumOff val="35000"/>
                  </a:schemeClr>
                </a:solidFill>
              </a:rPr>
              <a:t>nextTuple</a:t>
            </a:r>
            <a:r>
              <a:rPr lang="en-US" sz="1950" dirty="0">
                <a:solidFill>
                  <a:schemeClr val="tx1">
                    <a:lumMod val="65000"/>
                    <a:lumOff val="35000"/>
                  </a:schemeClr>
                </a:solidFill>
              </a:rPr>
              <a:t>() either emits a new tuple into the topology or simply returns if there are no new tuples to emit.</a:t>
            </a:r>
          </a:p>
          <a:p>
            <a:pPr marL="285750" indent="-285750">
              <a:lnSpc>
                <a:spcPts val="23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Spouts must implement the </a:t>
            </a:r>
            <a:r>
              <a:rPr lang="en-US" sz="1950" i="1" dirty="0" err="1">
                <a:solidFill>
                  <a:schemeClr val="tx1">
                    <a:lumMod val="65000"/>
                    <a:lumOff val="35000"/>
                  </a:schemeClr>
                </a:solidFill>
              </a:rPr>
              <a:t>IRichSpout</a:t>
            </a:r>
            <a:r>
              <a:rPr lang="en-US" sz="1950" dirty="0">
                <a:solidFill>
                  <a:schemeClr val="tx1">
                    <a:lumMod val="65000"/>
                    <a:lumOff val="35000"/>
                  </a:schemeClr>
                </a:solidFill>
              </a:rPr>
              <a:t>()interface</a:t>
            </a:r>
          </a:p>
          <a:p>
            <a:pPr marL="285750" indent="-285750">
              <a:lnSpc>
                <a:spcPts val="23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A reliable spout is one which can reemit a tuple if necessary (e.g. failure during processing)</a:t>
            </a:r>
          </a:p>
          <a:p>
            <a:pPr marL="285750" indent="-285750">
              <a:lnSpc>
                <a:spcPts val="2300"/>
              </a:lnSpc>
              <a:spcBef>
                <a:spcPts val="600"/>
              </a:spcBef>
              <a:buClr>
                <a:schemeClr val="accent3"/>
              </a:buClr>
              <a:buSzPct val="75000"/>
              <a:buFont typeface="Wingdings" panose="05000000000000000000" pitchFamily="2" charset="2"/>
              <a:buChar char="v"/>
            </a:pPr>
            <a:r>
              <a:rPr lang="en-US" sz="1950" dirty="0">
                <a:solidFill>
                  <a:schemeClr val="tx1">
                    <a:lumMod val="65000"/>
                    <a:lumOff val="35000"/>
                  </a:schemeClr>
                </a:solidFill>
              </a:rPr>
              <a:t>Each spout or bolt execute as many </a:t>
            </a:r>
            <a:r>
              <a:rPr lang="en-US" sz="1950" i="1" dirty="0">
                <a:solidFill>
                  <a:schemeClr val="tx1">
                    <a:lumMod val="65000"/>
                    <a:lumOff val="35000"/>
                  </a:schemeClr>
                </a:solidFill>
              </a:rPr>
              <a:t>tasks</a:t>
            </a:r>
            <a:r>
              <a:rPr lang="en-US" sz="1950" dirty="0">
                <a:solidFill>
                  <a:schemeClr val="tx1">
                    <a:lumMod val="65000"/>
                    <a:lumOff val="35000"/>
                  </a:schemeClr>
                </a:solidFill>
              </a:rPr>
              <a:t> across the cluster.</a:t>
            </a:r>
          </a:p>
          <a:p>
            <a:pPr marL="548640" lvl="1" indent="-285750">
              <a:lnSpc>
                <a:spcPts val="2300"/>
              </a:lnSpc>
              <a:buClr>
                <a:schemeClr val="accent3"/>
              </a:buClr>
              <a:buSzPct val="75000"/>
              <a:buFont typeface="Wingdings" panose="05000000000000000000" pitchFamily="2" charset="2"/>
              <a:buChar char="§"/>
            </a:pPr>
            <a:r>
              <a:rPr lang="en-US" dirty="0">
                <a:solidFill>
                  <a:schemeClr val="tx1">
                    <a:lumMod val="65000"/>
                    <a:lumOff val="35000"/>
                  </a:schemeClr>
                </a:solidFill>
              </a:rPr>
              <a:t>Each task corresponds to one thread of execution</a:t>
            </a:r>
          </a:p>
          <a:p>
            <a:pPr marL="548640" lvl="1" indent="-285750">
              <a:lnSpc>
                <a:spcPts val="2300"/>
              </a:lnSpc>
              <a:buClr>
                <a:schemeClr val="accent3"/>
              </a:buClr>
              <a:buSzPct val="75000"/>
              <a:buFont typeface="Wingdings" panose="05000000000000000000" pitchFamily="2" charset="2"/>
              <a:buChar char="§"/>
            </a:pPr>
            <a:r>
              <a:rPr lang="en-US" dirty="0">
                <a:solidFill>
                  <a:schemeClr val="tx1">
                    <a:lumMod val="65000"/>
                    <a:lumOff val="35000"/>
                  </a:schemeClr>
                </a:solidFill>
              </a:rPr>
              <a:t>Stream groupings define how to send tuples from one set of tasks to another set of tasks. </a:t>
            </a:r>
          </a:p>
          <a:p>
            <a:pPr marL="548640" lvl="1" indent="-285750">
              <a:lnSpc>
                <a:spcPts val="2300"/>
              </a:lnSpc>
              <a:spcAft>
                <a:spcPts val="600"/>
              </a:spcAft>
              <a:buClr>
                <a:schemeClr val="accent3"/>
              </a:buClr>
              <a:buSzPct val="75000"/>
              <a:buFont typeface="Wingdings" panose="05000000000000000000" pitchFamily="2" charset="2"/>
              <a:buChar char="§"/>
            </a:pPr>
            <a:r>
              <a:rPr lang="en-US" dirty="0">
                <a:solidFill>
                  <a:schemeClr val="tx1">
                    <a:lumMod val="65000"/>
                    <a:lumOff val="35000"/>
                  </a:schemeClr>
                </a:solidFill>
              </a:rPr>
              <a:t>You can set the parallelism for each spout or bolt</a:t>
            </a:r>
          </a:p>
          <a:p>
            <a:pPr>
              <a:lnSpc>
                <a:spcPct val="90000"/>
              </a:lnSpc>
              <a:spcAft>
                <a:spcPts val="600"/>
              </a:spcAft>
            </a:pPr>
            <a:endParaRPr lang="en-US" dirty="0">
              <a:solidFill>
                <a:schemeClr val="tx1">
                  <a:lumMod val="65000"/>
                  <a:lumOff val="35000"/>
                </a:schemeClr>
              </a:solidFill>
            </a:endParaRPr>
          </a:p>
        </p:txBody>
      </p:sp>
      <p:grpSp>
        <p:nvGrpSpPr>
          <p:cNvPr id="48" name="Group 47"/>
          <p:cNvGrpSpPr/>
          <p:nvPr/>
        </p:nvGrpSpPr>
        <p:grpSpPr>
          <a:xfrm>
            <a:off x="8798171" y="2794185"/>
            <a:ext cx="3197314" cy="1591080"/>
            <a:chOff x="8849542" y="2794185"/>
            <a:chExt cx="3197314" cy="1591080"/>
          </a:xfrm>
        </p:grpSpPr>
        <p:grpSp>
          <p:nvGrpSpPr>
            <p:cNvPr id="6" name="Group 5"/>
            <p:cNvGrpSpPr/>
            <p:nvPr/>
          </p:nvGrpSpPr>
          <p:grpSpPr>
            <a:xfrm>
              <a:off x="8849542" y="3104717"/>
              <a:ext cx="1201067" cy="970016"/>
              <a:chOff x="915076" y="3339844"/>
              <a:chExt cx="1463587" cy="1155418"/>
            </a:xfrm>
          </p:grpSpPr>
          <p:grpSp>
            <p:nvGrpSpPr>
              <p:cNvPr id="7" name="Group 6"/>
              <p:cNvGrpSpPr/>
              <p:nvPr/>
            </p:nvGrpSpPr>
            <p:grpSpPr>
              <a:xfrm>
                <a:off x="915076" y="3339844"/>
                <a:ext cx="1384747" cy="827695"/>
                <a:chOff x="915076" y="3339844"/>
                <a:chExt cx="1384747" cy="827695"/>
              </a:xfrm>
            </p:grpSpPr>
            <p:sp>
              <p:nvSpPr>
                <p:cNvPr id="17" name="Freeform 16"/>
                <p:cNvSpPr>
                  <a:spLocks/>
                </p:cNvSpPr>
                <p:nvPr/>
              </p:nvSpPr>
              <p:spPr bwMode="auto">
                <a:xfrm flipH="1">
                  <a:off x="1286154" y="3342929"/>
                  <a:ext cx="1013669" cy="824610"/>
                </a:xfrm>
                <a:custGeom>
                  <a:avLst/>
                  <a:gdLst>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204245 h 1256029"/>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0 h 1256029"/>
                    <a:gd name="connsiteX0" fmla="*/ 836347 w 1658436"/>
                    <a:gd name="connsiteY0" fmla="*/ 0 h 1256029"/>
                    <a:gd name="connsiteX1" fmla="*/ 1015917 w 1658436"/>
                    <a:gd name="connsiteY1" fmla="*/ 0 h 1256029"/>
                    <a:gd name="connsiteX2" fmla="*/ 1083029 w 1658436"/>
                    <a:gd name="connsiteY2" fmla="*/ 249781 h 1256029"/>
                    <a:gd name="connsiteX3" fmla="*/ 1154099 w 1658436"/>
                    <a:gd name="connsiteY3" fmla="*/ 249781 h 1256029"/>
                    <a:gd name="connsiteX4" fmla="*/ 1194333 w 1658436"/>
                    <a:gd name="connsiteY4" fmla="*/ 275145 h 1256029"/>
                    <a:gd name="connsiteX5" fmla="*/ 1160200 w 1658436"/>
                    <a:gd name="connsiteY5" fmla="*/ 330767 h 1256029"/>
                    <a:gd name="connsiteX6" fmla="*/ 1178174 w 1658436"/>
                    <a:gd name="connsiteY6" fmla="*/ 514247 h 1256029"/>
                    <a:gd name="connsiteX7" fmla="*/ 1313387 w 1658436"/>
                    <a:gd name="connsiteY7" fmla="*/ 609325 h 1256029"/>
                    <a:gd name="connsiteX8" fmla="*/ 1627182 w 1658436"/>
                    <a:gd name="connsiteY8" fmla="*/ 610511 h 1256029"/>
                    <a:gd name="connsiteX9" fmla="*/ 1648783 w 1658436"/>
                    <a:gd name="connsiteY9" fmla="*/ 959821 h 1256029"/>
                    <a:gd name="connsiteX10" fmla="*/ 1641033 w 1658436"/>
                    <a:gd name="connsiteY10" fmla="*/ 954778 h 1256029"/>
                    <a:gd name="connsiteX11" fmla="*/ 1260126 w 1658436"/>
                    <a:gd name="connsiteY11" fmla="*/ 961156 h 1256029"/>
                    <a:gd name="connsiteX12" fmla="*/ 1099684 w 1658436"/>
                    <a:gd name="connsiteY12" fmla="*/ 1004170 h 1256029"/>
                    <a:gd name="connsiteX13" fmla="*/ 731474 w 1658436"/>
                    <a:gd name="connsiteY13" fmla="*/ 985185 h 1256029"/>
                    <a:gd name="connsiteX14" fmla="*/ 646718 w 1658436"/>
                    <a:gd name="connsiteY14" fmla="*/ 944691 h 1256029"/>
                    <a:gd name="connsiteX15" fmla="*/ 554377 w 1658436"/>
                    <a:gd name="connsiteY15" fmla="*/ 923332 h 1256029"/>
                    <a:gd name="connsiteX16" fmla="*/ 431365 w 1658436"/>
                    <a:gd name="connsiteY16" fmla="*/ 971242 h 1256029"/>
                    <a:gd name="connsiteX17" fmla="*/ 315114 w 1658436"/>
                    <a:gd name="connsiteY17" fmla="*/ 1197737 h 1256029"/>
                    <a:gd name="connsiteX18" fmla="*/ 302417 w 1658436"/>
                    <a:gd name="connsiteY18" fmla="*/ 1256029 h 1256029"/>
                    <a:gd name="connsiteX19" fmla="*/ 0 w 1658436"/>
                    <a:gd name="connsiteY19" fmla="*/ 1200258 h 1256029"/>
                    <a:gd name="connsiteX20" fmla="*/ 78655 w 1658436"/>
                    <a:gd name="connsiteY20" fmla="*/ 952256 h 1256029"/>
                    <a:gd name="connsiteX21" fmla="*/ 429057 w 1658436"/>
                    <a:gd name="connsiteY21" fmla="*/ 623268 h 1256029"/>
                    <a:gd name="connsiteX22" fmla="*/ 557839 w 1658436"/>
                    <a:gd name="connsiteY22" fmla="*/ 595530 h 1256029"/>
                    <a:gd name="connsiteX23" fmla="*/ 689920 w 1658436"/>
                    <a:gd name="connsiteY23" fmla="*/ 448539 h 1256029"/>
                    <a:gd name="connsiteX24" fmla="*/ 689920 w 1658436"/>
                    <a:gd name="connsiteY24" fmla="*/ 332102 h 1256029"/>
                    <a:gd name="connsiteX25" fmla="*/ 657930 w 1658436"/>
                    <a:gd name="connsiteY25" fmla="*/ 266393 h 1256029"/>
                    <a:gd name="connsiteX26" fmla="*/ 683324 w 1658436"/>
                    <a:gd name="connsiteY26" fmla="*/ 251116 h 1256029"/>
                    <a:gd name="connsiteX27" fmla="*/ 726362 w 1658436"/>
                    <a:gd name="connsiteY27" fmla="*/ 249781 h 1256029"/>
                    <a:gd name="connsiteX28" fmla="*/ 766761 w 1658436"/>
                    <a:gd name="connsiteY28" fmla="*/ 249781 h 1256029"/>
                    <a:gd name="connsiteX29" fmla="*/ 836347 w 1658436"/>
                    <a:gd name="connsiteY29" fmla="*/ 0 h 125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436" h="1256029">
                      <a:moveTo>
                        <a:pt x="836347" y="0"/>
                      </a:moveTo>
                      <a:lnTo>
                        <a:pt x="1015917" y="0"/>
                      </a:lnTo>
                      <a:lnTo>
                        <a:pt x="1083029" y="249781"/>
                      </a:lnTo>
                      <a:lnTo>
                        <a:pt x="1154099" y="249781"/>
                      </a:lnTo>
                      <a:cubicBezTo>
                        <a:pt x="1171743" y="249781"/>
                        <a:pt x="1191860" y="246073"/>
                        <a:pt x="1194333" y="275145"/>
                      </a:cubicBezTo>
                      <a:cubicBezTo>
                        <a:pt x="1198126" y="315638"/>
                        <a:pt x="1194333" y="323203"/>
                        <a:pt x="1160200" y="330767"/>
                      </a:cubicBezTo>
                      <a:cubicBezTo>
                        <a:pt x="1160200" y="392768"/>
                        <a:pt x="1155418" y="454768"/>
                        <a:pt x="1178174" y="514247"/>
                      </a:cubicBezTo>
                      <a:cubicBezTo>
                        <a:pt x="1200599" y="576396"/>
                        <a:pt x="1246440" y="609325"/>
                        <a:pt x="1313387" y="609325"/>
                      </a:cubicBezTo>
                      <a:lnTo>
                        <a:pt x="1627182" y="610511"/>
                      </a:lnTo>
                      <a:cubicBezTo>
                        <a:pt x="1683081" y="668952"/>
                        <a:pt x="1646475" y="902418"/>
                        <a:pt x="1648783" y="959821"/>
                      </a:cubicBezTo>
                      <a:cubicBezTo>
                        <a:pt x="1643507" y="957299"/>
                        <a:pt x="1642352" y="954778"/>
                        <a:pt x="1641033" y="954778"/>
                      </a:cubicBezTo>
                      <a:cubicBezTo>
                        <a:pt x="1513570" y="955964"/>
                        <a:pt x="1386930" y="953443"/>
                        <a:pt x="1260126" y="961156"/>
                      </a:cubicBezTo>
                      <a:cubicBezTo>
                        <a:pt x="1205711" y="963826"/>
                        <a:pt x="1151625" y="985185"/>
                        <a:pt x="1099684" y="1004170"/>
                      </a:cubicBezTo>
                      <a:cubicBezTo>
                        <a:pt x="973209" y="1052228"/>
                        <a:pt x="850363" y="1048372"/>
                        <a:pt x="731474" y="985185"/>
                      </a:cubicBezTo>
                      <a:cubicBezTo>
                        <a:pt x="703771" y="970055"/>
                        <a:pt x="675904" y="954778"/>
                        <a:pt x="646718" y="944691"/>
                      </a:cubicBezTo>
                      <a:cubicBezTo>
                        <a:pt x="616377" y="934605"/>
                        <a:pt x="584882" y="927041"/>
                        <a:pt x="554377" y="923332"/>
                      </a:cubicBezTo>
                      <a:cubicBezTo>
                        <a:pt x="504908" y="916658"/>
                        <a:pt x="464344" y="936978"/>
                        <a:pt x="431365" y="971242"/>
                      </a:cubicBezTo>
                      <a:cubicBezTo>
                        <a:pt x="366891" y="1033391"/>
                        <a:pt x="336551" y="1114377"/>
                        <a:pt x="315114" y="1197737"/>
                      </a:cubicBezTo>
                      <a:cubicBezTo>
                        <a:pt x="311157" y="1215536"/>
                        <a:pt x="307199" y="1233187"/>
                        <a:pt x="302417" y="1256029"/>
                      </a:cubicBezTo>
                      <a:lnTo>
                        <a:pt x="0" y="1200258"/>
                      </a:lnTo>
                      <a:cubicBezTo>
                        <a:pt x="18798" y="1112894"/>
                        <a:pt x="41719" y="1030869"/>
                        <a:pt x="78655" y="952256"/>
                      </a:cubicBezTo>
                      <a:cubicBezTo>
                        <a:pt x="150714" y="796661"/>
                        <a:pt x="262183" y="679038"/>
                        <a:pt x="429057" y="623268"/>
                      </a:cubicBezTo>
                      <a:cubicBezTo>
                        <a:pt x="470775" y="610511"/>
                        <a:pt x="513812" y="601760"/>
                        <a:pt x="557839" y="595530"/>
                      </a:cubicBezTo>
                      <a:cubicBezTo>
                        <a:pt x="642760" y="583961"/>
                        <a:pt x="688436" y="534716"/>
                        <a:pt x="689920" y="448539"/>
                      </a:cubicBezTo>
                      <a:lnTo>
                        <a:pt x="689920" y="332102"/>
                      </a:lnTo>
                      <a:cubicBezTo>
                        <a:pt x="657930" y="321868"/>
                        <a:pt x="645398" y="295317"/>
                        <a:pt x="657930" y="266393"/>
                      </a:cubicBezTo>
                      <a:cubicBezTo>
                        <a:pt x="661723" y="258532"/>
                        <a:pt x="674420" y="252302"/>
                        <a:pt x="683324" y="251116"/>
                      </a:cubicBezTo>
                      <a:cubicBezTo>
                        <a:pt x="696846" y="248594"/>
                        <a:pt x="712511" y="249781"/>
                        <a:pt x="726362" y="249781"/>
                      </a:cubicBezTo>
                      <a:lnTo>
                        <a:pt x="766761" y="249781"/>
                      </a:lnTo>
                      <a:cubicBezTo>
                        <a:pt x="785092" y="208151"/>
                        <a:pt x="794821" y="41630"/>
                        <a:pt x="83634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000000"/>
                    </a:solidFill>
                  </a:endParaRPr>
                </a:p>
              </p:txBody>
            </p:sp>
            <p:sp>
              <p:nvSpPr>
                <p:cNvPr id="18" name="Rectangle 17"/>
                <p:cNvSpPr/>
                <p:nvPr/>
              </p:nvSpPr>
              <p:spPr>
                <a:xfrm>
                  <a:off x="915076" y="3741646"/>
                  <a:ext cx="625583" cy="2313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9" name="Rounded Rectangle 18"/>
                <p:cNvSpPr/>
                <p:nvPr/>
              </p:nvSpPr>
              <p:spPr>
                <a:xfrm>
                  <a:off x="1514914" y="3339844"/>
                  <a:ext cx="461959" cy="793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sp>
            <p:nvSpPr>
              <p:cNvPr id="8" name="Freeform 6"/>
              <p:cNvSpPr>
                <a:spLocks/>
              </p:cNvSpPr>
              <p:nvPr/>
            </p:nvSpPr>
            <p:spPr bwMode="auto">
              <a:xfrm flipH="1">
                <a:off x="212645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9" name="Freeform 8"/>
              <p:cNvSpPr>
                <a:spLocks/>
              </p:cNvSpPr>
              <p:nvPr/>
            </p:nvSpPr>
            <p:spPr bwMode="auto">
              <a:xfrm flipH="1">
                <a:off x="219573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0" name="Freeform 6"/>
              <p:cNvSpPr>
                <a:spLocks/>
              </p:cNvSpPr>
              <p:nvPr/>
            </p:nvSpPr>
            <p:spPr bwMode="auto">
              <a:xfrm flipH="1">
                <a:off x="2252473" y="428641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1" name="Freeform 6"/>
              <p:cNvSpPr>
                <a:spLocks/>
              </p:cNvSpPr>
              <p:nvPr/>
            </p:nvSpPr>
            <p:spPr bwMode="auto">
              <a:xfrm flipH="1">
                <a:off x="2183193" y="4272130"/>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2" name="Freeform 6"/>
              <p:cNvSpPr>
                <a:spLocks/>
              </p:cNvSpPr>
              <p:nvPr/>
            </p:nvSpPr>
            <p:spPr bwMode="auto">
              <a:xfrm flipH="1">
                <a:off x="2105130" y="428155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3" name="Freeform 6"/>
              <p:cNvSpPr>
                <a:spLocks/>
              </p:cNvSpPr>
              <p:nvPr/>
            </p:nvSpPr>
            <p:spPr bwMode="auto">
              <a:xfrm flipH="1">
                <a:off x="2265013" y="41534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 name="Freeform 6"/>
              <p:cNvSpPr>
                <a:spLocks/>
              </p:cNvSpPr>
              <p:nvPr/>
            </p:nvSpPr>
            <p:spPr bwMode="auto">
              <a:xfrm flipH="1">
                <a:off x="2309383" y="433862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5" name="Freeform 6"/>
              <p:cNvSpPr>
                <a:spLocks/>
              </p:cNvSpPr>
              <p:nvPr/>
            </p:nvSpPr>
            <p:spPr bwMode="auto">
              <a:xfrm flipH="1">
                <a:off x="2126453" y="438625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6" name="Freeform 6"/>
              <p:cNvSpPr>
                <a:spLocks/>
              </p:cNvSpPr>
              <p:nvPr/>
            </p:nvSpPr>
            <p:spPr bwMode="auto">
              <a:xfrm flipH="1">
                <a:off x="2213470" y="439083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grpSp>
        <p:grpSp>
          <p:nvGrpSpPr>
            <p:cNvPr id="42" name="Group 41"/>
            <p:cNvGrpSpPr/>
            <p:nvPr/>
          </p:nvGrpSpPr>
          <p:grpSpPr>
            <a:xfrm>
              <a:off x="10066564" y="2794185"/>
              <a:ext cx="1980292" cy="1591080"/>
              <a:chOff x="9367921" y="3188945"/>
              <a:chExt cx="1980292" cy="1591080"/>
            </a:xfrm>
          </p:grpSpPr>
          <p:grpSp>
            <p:nvGrpSpPr>
              <p:cNvPr id="22" name="Group 21"/>
              <p:cNvGrpSpPr/>
              <p:nvPr/>
            </p:nvGrpSpPr>
            <p:grpSpPr>
              <a:xfrm rot="20429199" flipH="1">
                <a:off x="9702293" y="3188945"/>
                <a:ext cx="1645920" cy="396494"/>
                <a:chOff x="7060464" y="2029464"/>
                <a:chExt cx="1645920" cy="396494"/>
              </a:xfrm>
            </p:grpSpPr>
            <p:cxnSp>
              <p:nvCxnSpPr>
                <p:cNvPr id="38" name="Straight Connector 37"/>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7071763"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40" name="Oval 39"/>
                <p:cNvSpPr/>
                <p:nvPr/>
              </p:nvSpPr>
              <p:spPr bwMode="auto">
                <a:xfrm>
                  <a:off x="7674761" y="2029464"/>
                  <a:ext cx="396494" cy="396494"/>
                </a:xfrm>
                <a:prstGeom prst="ellipse">
                  <a:avLst/>
                </a:prstGeom>
                <a:solidFill>
                  <a:schemeClr val="accent1">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41" name="Oval 40"/>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23" name="Group 22"/>
              <p:cNvGrpSpPr/>
              <p:nvPr/>
            </p:nvGrpSpPr>
            <p:grpSpPr>
              <a:xfrm rot="1118075" flipH="1">
                <a:off x="9674124" y="4383531"/>
                <a:ext cx="1645920" cy="396494"/>
                <a:chOff x="7060464" y="2029464"/>
                <a:chExt cx="1645920" cy="396494"/>
              </a:xfrm>
            </p:grpSpPr>
            <p:cxnSp>
              <p:nvCxnSpPr>
                <p:cNvPr id="34" name="Straight Connector 33"/>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7071763" y="2029464"/>
                  <a:ext cx="396494" cy="396494"/>
                </a:xfrm>
                <a:prstGeom prst="ellipse">
                  <a:avLst/>
                </a:prstGeom>
                <a:solidFill>
                  <a:srgbClr val="FFC00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36" name="Oval 35"/>
                <p:cNvSpPr/>
                <p:nvPr/>
              </p:nvSpPr>
              <p:spPr bwMode="auto">
                <a:xfrm>
                  <a:off x="7674761"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37" name="Oval 36"/>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cxnSp>
            <p:nvCxnSpPr>
              <p:cNvPr id="26" name="Straight Arrow Connector 25"/>
              <p:cNvCxnSpPr/>
              <p:nvPr/>
            </p:nvCxnSpPr>
            <p:spPr>
              <a:xfrm rot="20280000" flipH="1">
                <a:off x="9406075" y="3750146"/>
                <a:ext cx="408597"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 flipH="1">
                <a:off x="9367921" y="4241154"/>
                <a:ext cx="408597"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3" name="Rounded Rectangle 42"/>
          <p:cNvSpPr/>
          <p:nvPr/>
        </p:nvSpPr>
        <p:spPr bwMode="auto">
          <a:xfrm>
            <a:off x="6762733" y="2241494"/>
            <a:ext cx="1407560" cy="678846"/>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4" name="Rounded Rectangle 43"/>
          <p:cNvSpPr/>
          <p:nvPr/>
        </p:nvSpPr>
        <p:spPr bwMode="auto">
          <a:xfrm>
            <a:off x="6762733" y="1214321"/>
            <a:ext cx="1407560" cy="67884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5" name="Rounded Rectangle 44"/>
          <p:cNvSpPr/>
          <p:nvPr/>
        </p:nvSpPr>
        <p:spPr bwMode="auto">
          <a:xfrm>
            <a:off x="6762733" y="3268667"/>
            <a:ext cx="1407560" cy="67884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6" name="Rounded Rectangle 45"/>
          <p:cNvSpPr/>
          <p:nvPr/>
        </p:nvSpPr>
        <p:spPr bwMode="auto">
          <a:xfrm>
            <a:off x="6762733" y="4290665"/>
            <a:ext cx="1407560" cy="67884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7" name="Rounded Rectangle 46"/>
          <p:cNvSpPr/>
          <p:nvPr/>
        </p:nvSpPr>
        <p:spPr bwMode="auto">
          <a:xfrm>
            <a:off x="6762733" y="5309018"/>
            <a:ext cx="1407560" cy="678846"/>
          </a:xfrm>
          <a:prstGeom prst="round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9" name="TextBox 48"/>
          <p:cNvSpPr txBox="1"/>
          <p:nvPr/>
        </p:nvSpPr>
        <p:spPr>
          <a:xfrm>
            <a:off x="6975845" y="1282048"/>
            <a:ext cx="914400" cy="455922"/>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Kafka</a:t>
            </a:r>
          </a:p>
        </p:txBody>
      </p:sp>
      <p:sp>
        <p:nvSpPr>
          <p:cNvPr id="50" name="TextBox 49"/>
          <p:cNvSpPr txBox="1"/>
          <p:nvPr/>
        </p:nvSpPr>
        <p:spPr>
          <a:xfrm>
            <a:off x="6762733" y="2357863"/>
            <a:ext cx="1407560" cy="455922"/>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Azure Event Hubs</a:t>
            </a:r>
          </a:p>
        </p:txBody>
      </p:sp>
      <p:sp>
        <p:nvSpPr>
          <p:cNvPr id="51" name="TextBox 50"/>
          <p:cNvSpPr txBox="1"/>
          <p:nvPr/>
        </p:nvSpPr>
        <p:spPr>
          <a:xfrm>
            <a:off x="6761023" y="3393839"/>
            <a:ext cx="1407560" cy="455922"/>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Amazon Kinesis</a:t>
            </a:r>
          </a:p>
        </p:txBody>
      </p:sp>
      <p:sp>
        <p:nvSpPr>
          <p:cNvPr id="52" name="TextBox 51"/>
          <p:cNvSpPr txBox="1"/>
          <p:nvPr/>
        </p:nvSpPr>
        <p:spPr>
          <a:xfrm>
            <a:off x="6779861" y="4409266"/>
            <a:ext cx="1407560" cy="455922"/>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IBM MQ</a:t>
            </a:r>
          </a:p>
        </p:txBody>
      </p:sp>
      <p:sp>
        <p:nvSpPr>
          <p:cNvPr id="53" name="TextBox 52"/>
          <p:cNvSpPr txBox="1"/>
          <p:nvPr/>
        </p:nvSpPr>
        <p:spPr>
          <a:xfrm>
            <a:off x="6757603" y="5434968"/>
            <a:ext cx="1407560" cy="455922"/>
          </a:xfrm>
          <a:prstGeom prst="rect">
            <a:avLst/>
          </a:prstGeom>
          <a:noFill/>
        </p:spPr>
        <p:txBody>
          <a:bodyPr wrap="square" lIns="0" tIns="0" rIns="0" bIns="0" rtlCol="0" anchor="ctr">
            <a:noAutofit/>
          </a:bodyPr>
          <a:lstStyle/>
          <a:p>
            <a:pPr algn="ctr">
              <a:lnSpc>
                <a:spcPct val="90000"/>
              </a:lnSpc>
              <a:spcAft>
                <a:spcPts val="600"/>
              </a:spcAft>
            </a:pPr>
            <a:r>
              <a:rPr lang="en-US" dirty="0">
                <a:solidFill>
                  <a:schemeClr val="bg1"/>
                </a:solidFill>
              </a:rPr>
              <a:t>File</a:t>
            </a:r>
          </a:p>
        </p:txBody>
      </p:sp>
      <p:sp>
        <p:nvSpPr>
          <p:cNvPr id="54" name="TextBox 53"/>
          <p:cNvSpPr txBox="1"/>
          <p:nvPr/>
        </p:nvSpPr>
        <p:spPr>
          <a:xfrm>
            <a:off x="6451863" y="6006412"/>
            <a:ext cx="1962364" cy="914400"/>
          </a:xfrm>
          <a:prstGeom prst="rect">
            <a:avLst/>
          </a:prstGeom>
          <a:noFill/>
        </p:spPr>
        <p:txBody>
          <a:bodyPr wrap="square" lIns="182880" tIns="146304" rIns="182880" bIns="146304" rtlCol="0">
            <a:noAutofit/>
          </a:bodyPr>
          <a:lstStyle/>
          <a:p>
            <a:pPr algn="ctr">
              <a:lnSpc>
                <a:spcPct val="90000"/>
              </a:lnSpc>
              <a:spcAft>
                <a:spcPts val="600"/>
              </a:spcAft>
            </a:pPr>
            <a:r>
              <a:rPr lang="en-US" dirty="0">
                <a:solidFill>
                  <a:schemeClr val="tx1">
                    <a:lumMod val="65000"/>
                    <a:lumOff val="35000"/>
                  </a:schemeClr>
                </a:solidFill>
                <a:latin typeface="Segoe UI Semibold" panose="020B0702040204020203" pitchFamily="34" charset="0"/>
                <a:cs typeface="Segoe UI Semibold" panose="020B0702040204020203" pitchFamily="34" charset="0"/>
              </a:rPr>
              <a:t>Popular Stream Sources</a:t>
            </a:r>
          </a:p>
        </p:txBody>
      </p:sp>
      <p:sp>
        <p:nvSpPr>
          <p:cNvPr id="55" name="Right Brace 54"/>
          <p:cNvSpPr/>
          <p:nvPr/>
        </p:nvSpPr>
        <p:spPr>
          <a:xfrm>
            <a:off x="8291245" y="1407560"/>
            <a:ext cx="421240" cy="425536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Rectangle 55"/>
          <p:cNvSpPr/>
          <p:nvPr/>
        </p:nvSpPr>
        <p:spPr>
          <a:xfrm>
            <a:off x="9149921" y="5405472"/>
            <a:ext cx="2399161" cy="682238"/>
          </a:xfrm>
          <a:prstGeom prst="rect">
            <a:avLst/>
          </a:prstGeom>
        </p:spPr>
        <p:txBody>
          <a:bodyPr wrap="square">
            <a:spAutoFit/>
          </a:bodyPr>
          <a:lstStyle/>
          <a:p>
            <a:pPr algn="ctr">
              <a:lnSpc>
                <a:spcPts val="2300"/>
              </a:lnSpc>
              <a:spcBef>
                <a:spcPts val="600"/>
              </a:spcBef>
              <a:spcAft>
                <a:spcPts val="600"/>
              </a:spcAft>
              <a:buClr>
                <a:schemeClr val="accent3"/>
              </a:buClr>
              <a:buSzPct val="75000"/>
            </a:pPr>
            <a:r>
              <a:rPr lang="en-US" dirty="0">
                <a:solidFill>
                  <a:schemeClr val="tx1">
                    <a:lumMod val="65000"/>
                    <a:lumOff val="35000"/>
                  </a:schemeClr>
                </a:solidFill>
              </a:rPr>
              <a:t>A Spout can generate multiple streams.</a:t>
            </a:r>
          </a:p>
        </p:txBody>
      </p:sp>
      <p:sp>
        <p:nvSpPr>
          <p:cNvPr id="57" name="Rectangle 56"/>
          <p:cNvSpPr/>
          <p:nvPr/>
        </p:nvSpPr>
        <p:spPr>
          <a:xfrm>
            <a:off x="8507002" y="1232566"/>
            <a:ext cx="3684998" cy="682238"/>
          </a:xfrm>
          <a:prstGeom prst="rect">
            <a:avLst/>
          </a:prstGeom>
        </p:spPr>
        <p:txBody>
          <a:bodyPr wrap="square">
            <a:spAutoFit/>
          </a:bodyPr>
          <a:lstStyle/>
          <a:p>
            <a:pPr lvl="1">
              <a:lnSpc>
                <a:spcPts val="2300"/>
              </a:lnSpc>
              <a:spcBef>
                <a:spcPts val="200"/>
              </a:spcBef>
              <a:spcAft>
                <a:spcPts val="600"/>
              </a:spcAft>
              <a:buClr>
                <a:schemeClr val="accent3"/>
              </a:buClr>
              <a:buSzPct val="75000"/>
            </a:pPr>
            <a:r>
              <a:rPr lang="en-US" dirty="0">
                <a:solidFill>
                  <a:schemeClr val="tx1">
                    <a:lumMod val="65000"/>
                    <a:lumOff val="35000"/>
                  </a:schemeClr>
                </a:solidFill>
              </a:rPr>
              <a:t>Spouts are available for most popular Stream sources</a:t>
            </a:r>
          </a:p>
        </p:txBody>
      </p:sp>
    </p:spTree>
    <p:extLst>
      <p:ext uri="{BB962C8B-B14F-4D97-AF65-F5344CB8AC3E}">
        <p14:creationId xmlns:p14="http://schemas.microsoft.com/office/powerpoint/2010/main" val="4129335387"/>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p:custDataLst>
              <p:tags r:id="rId2"/>
            </p:custData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2900" name="think-cell Slide" r:id="rId4" imgW="377" imgH="377" progId="TCLayout.ActiveDocument.1">
                  <p:embed/>
                </p:oleObj>
              </mc:Choice>
              <mc:Fallback>
                <p:oleObj name="think-cell Slide" r:id="rId4" imgW="377" imgH="377" progId="TCLayout.ActiveDocument.1">
                  <p:embed/>
                  <p:pic>
                    <p:nvPicPr>
                      <p:cNvPr id="29" name="Object 28" hidden="1"/>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IN" dirty="0"/>
              <a:t>Concept: Storm Bolts</a:t>
            </a:r>
          </a:p>
        </p:txBody>
      </p:sp>
      <p:sp>
        <p:nvSpPr>
          <p:cNvPr id="81" name="Slide Number Placeholder 80"/>
          <p:cNvSpPr>
            <a:spLocks noGrp="1"/>
          </p:cNvSpPr>
          <p:nvPr>
            <p:ph type="sldNum" sz="quarter" idx="11"/>
          </p:nvPr>
        </p:nvSpPr>
        <p:spPr/>
        <p:txBody>
          <a:bodyPr/>
          <a:lstStyle/>
          <a:p>
            <a:pPr>
              <a:defRPr/>
            </a:pPr>
            <a:fld id="{F8A0AC42-AA1D-4944-8D96-660DE70C7E1B}" type="slidenum">
              <a:rPr lang="en-IN"/>
              <a:pPr>
                <a:defRPr/>
              </a:pPr>
              <a:t>75</a:t>
            </a:fld>
            <a:endParaRPr lang="en-IN" dirty="0"/>
          </a:p>
        </p:txBody>
      </p:sp>
      <p:sp>
        <p:nvSpPr>
          <p:cNvPr id="5" name="TextBox 4"/>
          <p:cNvSpPr txBox="1"/>
          <p:nvPr/>
        </p:nvSpPr>
        <p:spPr>
          <a:xfrm>
            <a:off x="186441" y="1171043"/>
            <a:ext cx="6216439" cy="5333629"/>
          </a:xfrm>
          <a:prstGeom prst="rect">
            <a:avLst/>
          </a:prstGeom>
          <a:noFill/>
        </p:spPr>
        <p:txBody>
          <a:bodyPr wrap="square" lIns="182880" tIns="146304" rIns="182880" bIns="146304" rtlCol="0">
            <a:noAutofit/>
          </a:bodyPr>
          <a:lstStyle/>
          <a:p>
            <a:pPr marL="285750" indent="-285750">
              <a:lnSpc>
                <a:spcPts val="22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Storm topology is a sequence of transformations on the input stream. A Bolt implements one transformation</a:t>
            </a:r>
            <a:r>
              <a:rPr lang="en-US" sz="2050" dirty="0">
                <a:solidFill>
                  <a:schemeClr val="tx1">
                    <a:lumMod val="65000"/>
                    <a:lumOff val="35000"/>
                  </a:schemeClr>
                </a:solidFill>
              </a:rPr>
              <a:t>.</a:t>
            </a:r>
          </a:p>
          <a:p>
            <a:pPr marL="285750" indent="-285750">
              <a:lnSpc>
                <a:spcPts val="22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A Bolt implements a callback function (‘execute’ method on </a:t>
            </a:r>
            <a:r>
              <a:rPr lang="en-US" sz="1950" dirty="0" err="1">
                <a:solidFill>
                  <a:schemeClr val="tx1">
                    <a:lumMod val="65000"/>
                    <a:lumOff val="35000"/>
                  </a:schemeClr>
                </a:solidFill>
                <a:hlinkClick r:id="rId6"/>
              </a:rPr>
              <a:t>IRichBolt</a:t>
            </a:r>
            <a:r>
              <a:rPr lang="en-US" sz="1950" dirty="0">
                <a:solidFill>
                  <a:schemeClr val="tx1">
                    <a:lumMod val="65000"/>
                    <a:lumOff val="35000"/>
                  </a:schemeClr>
                </a:solidFill>
              </a:rPr>
              <a:t> interface)—containing the application logic—which is executed by Storm. </a:t>
            </a:r>
          </a:p>
          <a:p>
            <a:pPr marL="285750" indent="-285750">
              <a:lnSpc>
                <a:spcPts val="22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Bolt receives a stream of events—from other Bolts or Spouts—transforms it and emits an output stream. Transformations include: filtering, aggregation or other functions.</a:t>
            </a:r>
          </a:p>
          <a:p>
            <a:pPr marL="285750" indent="-285750">
              <a:lnSpc>
                <a:spcPts val="22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Bolts can ‘join’ multiple input stream or ‘split’ a single stream into multiple output streams. </a:t>
            </a:r>
          </a:p>
          <a:p>
            <a:pPr marL="285750" indent="-285750">
              <a:lnSpc>
                <a:spcPts val="2200"/>
              </a:lnSpc>
              <a:spcBef>
                <a:spcPts val="600"/>
              </a:spcBef>
              <a:spcAft>
                <a:spcPts val="600"/>
              </a:spcAft>
              <a:buClr>
                <a:schemeClr val="accent3"/>
              </a:buClr>
              <a:buSzPct val="75000"/>
              <a:buFont typeface="Wingdings" panose="05000000000000000000" pitchFamily="2" charset="2"/>
              <a:buChar char="v"/>
            </a:pPr>
            <a:r>
              <a:rPr lang="en-US" sz="1950" dirty="0">
                <a:solidFill>
                  <a:schemeClr val="tx1">
                    <a:lumMod val="65000"/>
                    <a:lumOff val="35000"/>
                  </a:schemeClr>
                </a:solidFill>
              </a:rPr>
              <a:t>During execution, a Bolt can store or read state from a database or any state stored in the Zookeeper node. </a:t>
            </a:r>
          </a:p>
          <a:p>
            <a:pPr>
              <a:lnSpc>
                <a:spcPct val="90000"/>
              </a:lnSpc>
              <a:spcAft>
                <a:spcPts val="600"/>
              </a:spcAft>
            </a:pPr>
            <a:endParaRPr lang="en-US" dirty="0">
              <a:solidFill>
                <a:schemeClr val="tx1">
                  <a:lumMod val="65000"/>
                  <a:lumOff val="35000"/>
                </a:schemeClr>
              </a:solidFill>
            </a:endParaRPr>
          </a:p>
        </p:txBody>
      </p:sp>
      <p:grpSp>
        <p:nvGrpSpPr>
          <p:cNvPr id="26" name="Group 25"/>
          <p:cNvGrpSpPr/>
          <p:nvPr/>
        </p:nvGrpSpPr>
        <p:grpSpPr>
          <a:xfrm>
            <a:off x="6958675" y="1319722"/>
            <a:ext cx="4859067" cy="796867"/>
            <a:chOff x="6958675" y="1319722"/>
            <a:chExt cx="4859067" cy="796867"/>
          </a:xfrm>
        </p:grpSpPr>
        <p:grpSp>
          <p:nvGrpSpPr>
            <p:cNvPr id="48" name="Group 47"/>
            <p:cNvGrpSpPr/>
            <p:nvPr/>
          </p:nvGrpSpPr>
          <p:grpSpPr>
            <a:xfrm>
              <a:off x="8981062" y="1319722"/>
              <a:ext cx="874955" cy="796867"/>
              <a:chOff x="3630105" y="3642109"/>
              <a:chExt cx="927253" cy="927253"/>
            </a:xfrm>
          </p:grpSpPr>
          <p:sp>
            <p:nvSpPr>
              <p:cNvPr id="49" name="Oval 48"/>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0" name="Freeform 49"/>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7" name="Group 6"/>
            <p:cNvGrpSpPr/>
            <p:nvPr/>
          </p:nvGrpSpPr>
          <p:grpSpPr>
            <a:xfrm>
              <a:off x="6958675" y="1519908"/>
              <a:ext cx="1645920" cy="396494"/>
              <a:chOff x="7060464" y="2029464"/>
              <a:chExt cx="1645920" cy="396494"/>
            </a:xfrm>
          </p:grpSpPr>
          <p:cxnSp>
            <p:nvCxnSpPr>
              <p:cNvPr id="58" name="Straight Connector 57"/>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7071763" y="2029464"/>
                <a:ext cx="396494" cy="396494"/>
              </a:xfrm>
              <a:prstGeom prst="ellipse">
                <a:avLst/>
              </a:prstGeom>
              <a:solidFill>
                <a:schemeClr val="bg2"/>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62" name="Oval 61"/>
              <p:cNvSpPr/>
              <p:nvPr/>
            </p:nvSpPr>
            <p:spPr bwMode="auto">
              <a:xfrm>
                <a:off x="7674761" y="2029464"/>
                <a:ext cx="396494" cy="396494"/>
              </a:xfrm>
              <a:prstGeom prst="ellipse">
                <a:avLst/>
              </a:prstGeom>
              <a:solidFill>
                <a:schemeClr val="accent1">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63" name="Oval 62"/>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86" name="Group 85"/>
            <p:cNvGrpSpPr/>
            <p:nvPr/>
          </p:nvGrpSpPr>
          <p:grpSpPr>
            <a:xfrm>
              <a:off x="10171822" y="1519908"/>
              <a:ext cx="1645920" cy="396494"/>
              <a:chOff x="7060464" y="2029464"/>
              <a:chExt cx="1645920" cy="396494"/>
            </a:xfrm>
          </p:grpSpPr>
          <p:cxnSp>
            <p:nvCxnSpPr>
              <p:cNvPr id="87" name="Straight Connector 86"/>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7071763" y="2029464"/>
                <a:ext cx="396494" cy="396494"/>
              </a:xfrm>
              <a:prstGeom prst="ellipse">
                <a:avLst/>
              </a:prstGeom>
              <a:solidFill>
                <a:schemeClr val="accent3">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89" name="Oval 88"/>
              <p:cNvSpPr/>
              <p:nvPr/>
            </p:nvSpPr>
            <p:spPr bwMode="auto">
              <a:xfrm>
                <a:off x="7674761" y="2029464"/>
                <a:ext cx="396494" cy="396494"/>
              </a:xfrm>
              <a:prstGeom prst="ellipse">
                <a:avLst/>
              </a:prstGeom>
              <a:solidFill>
                <a:schemeClr val="accent5">
                  <a:lumMod val="40000"/>
                  <a:lumOff val="6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90" name="Oval 89"/>
              <p:cNvSpPr/>
              <p:nvPr/>
            </p:nvSpPr>
            <p:spPr bwMode="auto">
              <a:xfrm>
                <a:off x="8277760" y="2029464"/>
                <a:ext cx="396494" cy="396494"/>
              </a:xfrm>
              <a:prstGeom prst="ellipse">
                <a:avLst/>
              </a:prstGeom>
              <a:solidFill>
                <a:schemeClr val="accent2">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cxnSp>
          <p:nvCxnSpPr>
            <p:cNvPr id="14" name="Straight Arrow Connector 13"/>
            <p:cNvCxnSpPr>
              <a:stCxn id="63" idx="6"/>
              <a:endCxn id="49" idx="2"/>
            </p:cNvCxnSpPr>
            <p:nvPr/>
          </p:nvCxnSpPr>
          <p:spPr>
            <a:xfrm>
              <a:off x="8572465" y="1718155"/>
              <a:ext cx="40859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9" idx="6"/>
              <a:endCxn id="88" idx="2"/>
            </p:cNvCxnSpPr>
            <p:nvPr/>
          </p:nvCxnSpPr>
          <p:spPr>
            <a:xfrm flipV="1">
              <a:off x="9856017" y="1718155"/>
              <a:ext cx="32710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958675" y="2655695"/>
            <a:ext cx="4724820" cy="1591080"/>
            <a:chOff x="7092922" y="2832261"/>
            <a:chExt cx="4724820" cy="1591080"/>
          </a:xfrm>
        </p:grpSpPr>
        <p:grpSp>
          <p:nvGrpSpPr>
            <p:cNvPr id="91" name="Group 90"/>
            <p:cNvGrpSpPr/>
            <p:nvPr/>
          </p:nvGrpSpPr>
          <p:grpSpPr>
            <a:xfrm rot="1170801">
              <a:off x="7092922" y="2832261"/>
              <a:ext cx="1645920" cy="396494"/>
              <a:chOff x="7060464" y="2029464"/>
              <a:chExt cx="1645920" cy="396494"/>
            </a:xfrm>
          </p:grpSpPr>
          <p:cxnSp>
            <p:nvCxnSpPr>
              <p:cNvPr id="92" name="Straight Connector 91"/>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7071763"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94" name="Oval 93"/>
              <p:cNvSpPr/>
              <p:nvPr/>
            </p:nvSpPr>
            <p:spPr bwMode="auto">
              <a:xfrm>
                <a:off x="7674761" y="2029464"/>
                <a:ext cx="396494" cy="396494"/>
              </a:xfrm>
              <a:prstGeom prst="ellipse">
                <a:avLst/>
              </a:prstGeom>
              <a:solidFill>
                <a:schemeClr val="accent1">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95" name="Oval 94"/>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96" name="Group 95"/>
            <p:cNvGrpSpPr/>
            <p:nvPr/>
          </p:nvGrpSpPr>
          <p:grpSpPr>
            <a:xfrm rot="20481925">
              <a:off x="7121091" y="4026847"/>
              <a:ext cx="1645920" cy="396494"/>
              <a:chOff x="7060464" y="2029464"/>
              <a:chExt cx="1645920" cy="396494"/>
            </a:xfrm>
          </p:grpSpPr>
          <p:cxnSp>
            <p:nvCxnSpPr>
              <p:cNvPr id="97" name="Straight Connector 96"/>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p:cNvSpPr/>
              <p:nvPr/>
            </p:nvSpPr>
            <p:spPr bwMode="auto">
              <a:xfrm>
                <a:off x="7071763" y="2029464"/>
                <a:ext cx="396494" cy="396494"/>
              </a:xfrm>
              <a:prstGeom prst="ellipse">
                <a:avLst/>
              </a:prstGeom>
              <a:solidFill>
                <a:srgbClr val="FFC00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99" name="Oval 98"/>
              <p:cNvSpPr/>
              <p:nvPr/>
            </p:nvSpPr>
            <p:spPr bwMode="auto">
              <a:xfrm>
                <a:off x="7674761"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00" name="Oval 99"/>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106" name="Group 105"/>
            <p:cNvGrpSpPr/>
            <p:nvPr/>
          </p:nvGrpSpPr>
          <p:grpSpPr>
            <a:xfrm>
              <a:off x="10171822" y="3388050"/>
              <a:ext cx="1645920" cy="396494"/>
              <a:chOff x="7060464" y="2029464"/>
              <a:chExt cx="1645920" cy="396494"/>
            </a:xfrm>
          </p:grpSpPr>
          <p:cxnSp>
            <p:nvCxnSpPr>
              <p:cNvPr id="107" name="Straight Connector 106"/>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bwMode="auto">
              <a:xfrm>
                <a:off x="7071763" y="2029464"/>
                <a:ext cx="396494" cy="396494"/>
              </a:xfrm>
              <a:prstGeom prst="ellipse">
                <a:avLst/>
              </a:prstGeom>
              <a:solidFill>
                <a:srgbClr val="FFC00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09" name="Oval 108"/>
              <p:cNvSpPr/>
              <p:nvPr/>
            </p:nvSpPr>
            <p:spPr bwMode="auto">
              <a:xfrm>
                <a:off x="7674761" y="2029464"/>
                <a:ext cx="396494" cy="396494"/>
              </a:xfrm>
              <a:prstGeom prst="ellipse">
                <a:avLst/>
              </a:prstGeom>
              <a:solidFill>
                <a:srgbClr val="00B0F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10" name="Oval 109"/>
              <p:cNvSpPr/>
              <p:nvPr/>
            </p:nvSpPr>
            <p:spPr bwMode="auto">
              <a:xfrm>
                <a:off x="8277760"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cxnSp>
          <p:nvCxnSpPr>
            <p:cNvPr id="111" name="Straight Arrow Connector 110"/>
            <p:cNvCxnSpPr/>
            <p:nvPr/>
          </p:nvCxnSpPr>
          <p:spPr>
            <a:xfrm flipV="1">
              <a:off x="9795762" y="3606886"/>
              <a:ext cx="385649"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8981062" y="3198014"/>
              <a:ext cx="874955" cy="796867"/>
              <a:chOff x="3630105" y="3642109"/>
              <a:chExt cx="927253" cy="927253"/>
            </a:xfrm>
          </p:grpSpPr>
          <p:sp>
            <p:nvSpPr>
              <p:cNvPr id="52" name="Oval 51"/>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3" name="Freeform 52"/>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cxnSp>
          <p:nvCxnSpPr>
            <p:cNvPr id="112" name="Straight Arrow Connector 111"/>
            <p:cNvCxnSpPr/>
            <p:nvPr/>
          </p:nvCxnSpPr>
          <p:spPr>
            <a:xfrm rot="1320000">
              <a:off x="8626463" y="3393462"/>
              <a:ext cx="40859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rot="-1620000">
              <a:off x="8664617" y="3884470"/>
              <a:ext cx="40859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flipH="1">
            <a:off x="6958675" y="4628525"/>
            <a:ext cx="4724820" cy="1591080"/>
            <a:chOff x="7092922" y="2832261"/>
            <a:chExt cx="4724820" cy="1591080"/>
          </a:xfrm>
        </p:grpSpPr>
        <p:cxnSp>
          <p:nvCxnSpPr>
            <p:cNvPr id="118" name="Straight Arrow Connector 117"/>
            <p:cNvCxnSpPr/>
            <p:nvPr/>
          </p:nvCxnSpPr>
          <p:spPr>
            <a:xfrm flipV="1">
              <a:off x="9867680" y="3606886"/>
              <a:ext cx="385649"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1170801">
              <a:off x="7092922" y="2832261"/>
              <a:ext cx="1645920" cy="396494"/>
              <a:chOff x="7060464" y="2029464"/>
              <a:chExt cx="1645920" cy="396494"/>
            </a:xfrm>
          </p:grpSpPr>
          <p:cxnSp>
            <p:nvCxnSpPr>
              <p:cNvPr id="132" name="Straight Connector 131"/>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3" name="Oval 132"/>
              <p:cNvSpPr/>
              <p:nvPr/>
            </p:nvSpPr>
            <p:spPr bwMode="auto">
              <a:xfrm>
                <a:off x="7071763"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34" name="Oval 133"/>
              <p:cNvSpPr/>
              <p:nvPr/>
            </p:nvSpPr>
            <p:spPr bwMode="auto">
              <a:xfrm>
                <a:off x="7674761" y="2029464"/>
                <a:ext cx="396494" cy="396494"/>
              </a:xfrm>
              <a:prstGeom prst="ellipse">
                <a:avLst/>
              </a:prstGeom>
              <a:solidFill>
                <a:schemeClr val="accent1">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35" name="Oval 134"/>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116" name="Group 115"/>
            <p:cNvGrpSpPr/>
            <p:nvPr/>
          </p:nvGrpSpPr>
          <p:grpSpPr>
            <a:xfrm rot="20481925">
              <a:off x="7121091" y="4026847"/>
              <a:ext cx="1645920" cy="396494"/>
              <a:chOff x="7060464" y="2029464"/>
              <a:chExt cx="1645920" cy="396494"/>
            </a:xfrm>
          </p:grpSpPr>
          <p:cxnSp>
            <p:nvCxnSpPr>
              <p:cNvPr id="128" name="Straight Connector 127"/>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9" name="Oval 128"/>
              <p:cNvSpPr/>
              <p:nvPr/>
            </p:nvSpPr>
            <p:spPr bwMode="auto">
              <a:xfrm>
                <a:off x="7071763" y="2029464"/>
                <a:ext cx="396494" cy="396494"/>
              </a:xfrm>
              <a:prstGeom prst="ellipse">
                <a:avLst/>
              </a:prstGeom>
              <a:solidFill>
                <a:srgbClr val="FFC00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30" name="Oval 129"/>
              <p:cNvSpPr/>
              <p:nvPr/>
            </p:nvSpPr>
            <p:spPr bwMode="auto">
              <a:xfrm>
                <a:off x="7674761"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31" name="Oval 130"/>
              <p:cNvSpPr/>
              <p:nvPr/>
            </p:nvSpPr>
            <p:spPr bwMode="auto">
              <a:xfrm>
                <a:off x="8277760" y="2029464"/>
                <a:ext cx="396494" cy="396494"/>
              </a:xfrm>
              <a:prstGeom prst="ellipse">
                <a:avLst/>
              </a:prstGeom>
              <a:solidFill>
                <a:schemeClr val="accent4">
                  <a:lumMod val="20000"/>
                  <a:lumOff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117" name="Group 116"/>
            <p:cNvGrpSpPr/>
            <p:nvPr/>
          </p:nvGrpSpPr>
          <p:grpSpPr>
            <a:xfrm>
              <a:off x="10171822" y="3388050"/>
              <a:ext cx="1645920" cy="396494"/>
              <a:chOff x="7060464" y="2029464"/>
              <a:chExt cx="1645920" cy="396494"/>
            </a:xfrm>
          </p:grpSpPr>
          <p:cxnSp>
            <p:nvCxnSpPr>
              <p:cNvPr id="124" name="Straight Connector 123"/>
              <p:cNvCxnSpPr/>
              <p:nvPr/>
            </p:nvCxnSpPr>
            <p:spPr>
              <a:xfrm>
                <a:off x="7060464" y="2227711"/>
                <a:ext cx="164592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bwMode="auto">
              <a:xfrm>
                <a:off x="7674761" y="2029464"/>
                <a:ext cx="396494" cy="396494"/>
              </a:xfrm>
              <a:prstGeom prst="ellipse">
                <a:avLst/>
              </a:prstGeom>
              <a:solidFill>
                <a:srgbClr val="00B0F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27" name="Oval 126"/>
              <p:cNvSpPr/>
              <p:nvPr/>
            </p:nvSpPr>
            <p:spPr bwMode="auto">
              <a:xfrm>
                <a:off x="8277760" y="2029464"/>
                <a:ext cx="396494" cy="396494"/>
              </a:xfrm>
              <a:prstGeom prst="ellipse">
                <a:avLst/>
              </a:prstGeom>
              <a:solidFill>
                <a:schemeClr val="accent5">
                  <a:lumMod val="60000"/>
                  <a:lumOff val="4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sp>
            <p:nvSpPr>
              <p:cNvPr id="125" name="Oval 124"/>
              <p:cNvSpPr/>
              <p:nvPr/>
            </p:nvSpPr>
            <p:spPr bwMode="auto">
              <a:xfrm>
                <a:off x="7071763" y="2029464"/>
                <a:ext cx="396494" cy="396494"/>
              </a:xfrm>
              <a:prstGeom prst="ellipse">
                <a:avLst/>
              </a:prstGeom>
              <a:solidFill>
                <a:srgbClr val="FFC000"/>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078" dirty="0">
                    <a:solidFill>
                      <a:srgbClr val="505050"/>
                    </a:solidFill>
                    <a:latin typeface="Segoe UI Semibold" panose="020B0702040204020203" pitchFamily="34" charset="0"/>
                    <a:ea typeface="Segoe UI" pitchFamily="34" charset="0"/>
                    <a:cs typeface="Segoe UI" pitchFamily="34" charset="0"/>
                  </a:rPr>
                  <a:t>{…}</a:t>
                </a:r>
              </a:p>
            </p:txBody>
          </p:sp>
        </p:grpSp>
        <p:grpSp>
          <p:nvGrpSpPr>
            <p:cNvPr id="119" name="Group 118"/>
            <p:cNvGrpSpPr/>
            <p:nvPr/>
          </p:nvGrpSpPr>
          <p:grpSpPr>
            <a:xfrm>
              <a:off x="8981062" y="3198014"/>
              <a:ext cx="874955" cy="796867"/>
              <a:chOff x="3630105" y="3642109"/>
              <a:chExt cx="927253" cy="927253"/>
            </a:xfrm>
          </p:grpSpPr>
          <p:sp>
            <p:nvSpPr>
              <p:cNvPr id="122" name="Oval 121"/>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23" name="Freeform 122"/>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cxnSp>
          <p:nvCxnSpPr>
            <p:cNvPr id="120" name="Straight Arrow Connector 119"/>
            <p:cNvCxnSpPr/>
            <p:nvPr/>
          </p:nvCxnSpPr>
          <p:spPr>
            <a:xfrm rot="1320000">
              <a:off x="8626463" y="3393462"/>
              <a:ext cx="408597"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rot="-1620000">
              <a:off x="8664617" y="3884470"/>
              <a:ext cx="408597" cy="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8604595" y="1965868"/>
            <a:ext cx="1825889" cy="490706"/>
          </a:xfrm>
          <a:prstGeom prst="rect">
            <a:avLst/>
          </a:prstGeom>
          <a:noFill/>
        </p:spPr>
        <p:txBody>
          <a:bodyPr wrap="none" lIns="182880" tIns="146304" rIns="182880" bIns="146304" rtlCol="0">
            <a:noAutofit/>
          </a:bodyPr>
          <a:lstStyle/>
          <a:p>
            <a:pPr algn="ctr">
              <a:lnSpc>
                <a:spcPct val="90000"/>
              </a:lnSpc>
              <a:spcAft>
                <a:spcPts val="600"/>
              </a:spcAft>
            </a:pPr>
            <a:r>
              <a:rPr lang="en-US" dirty="0">
                <a:solidFill>
                  <a:schemeClr val="tx1">
                    <a:lumMod val="65000"/>
                    <a:lumOff val="35000"/>
                  </a:schemeClr>
                </a:solidFill>
              </a:rPr>
              <a:t>One-to-one</a:t>
            </a:r>
            <a:br>
              <a:rPr lang="en-US" dirty="0">
                <a:solidFill>
                  <a:schemeClr val="tx1">
                    <a:lumMod val="65000"/>
                    <a:lumOff val="35000"/>
                  </a:schemeClr>
                </a:solidFill>
              </a:rPr>
            </a:br>
            <a:r>
              <a:rPr lang="en-US" dirty="0">
                <a:solidFill>
                  <a:schemeClr val="tx1">
                    <a:lumMod val="65000"/>
                    <a:lumOff val="35000"/>
                  </a:schemeClr>
                </a:solidFill>
              </a:rPr>
              <a:t>Transformation</a:t>
            </a:r>
          </a:p>
        </p:txBody>
      </p:sp>
      <p:sp>
        <p:nvSpPr>
          <p:cNvPr id="136" name="TextBox 135"/>
          <p:cNvSpPr txBox="1"/>
          <p:nvPr/>
        </p:nvSpPr>
        <p:spPr>
          <a:xfrm>
            <a:off x="8175971" y="3791632"/>
            <a:ext cx="2234485" cy="655477"/>
          </a:xfrm>
          <a:prstGeom prst="rect">
            <a:avLst/>
          </a:prstGeom>
          <a:noFill/>
        </p:spPr>
        <p:txBody>
          <a:bodyPr wrap="none" lIns="182880" tIns="146304" rIns="182880" bIns="146304" rtlCol="0">
            <a:noAutofit/>
          </a:bodyPr>
          <a:lstStyle/>
          <a:p>
            <a:pPr algn="ctr">
              <a:lnSpc>
                <a:spcPct val="90000"/>
              </a:lnSpc>
              <a:spcAft>
                <a:spcPts val="600"/>
              </a:spcAft>
            </a:pPr>
            <a:r>
              <a:rPr lang="en-US" dirty="0">
                <a:solidFill>
                  <a:schemeClr val="tx1">
                    <a:lumMod val="65000"/>
                    <a:lumOff val="35000"/>
                  </a:schemeClr>
                </a:solidFill>
              </a:rPr>
              <a:t>Join</a:t>
            </a:r>
            <a:br>
              <a:rPr lang="en-US" dirty="0">
                <a:solidFill>
                  <a:schemeClr val="tx1">
                    <a:lumMod val="65000"/>
                    <a:lumOff val="35000"/>
                  </a:schemeClr>
                </a:solidFill>
              </a:rPr>
            </a:br>
            <a:r>
              <a:rPr lang="en-US" dirty="0">
                <a:solidFill>
                  <a:schemeClr val="tx1">
                    <a:lumMod val="65000"/>
                    <a:lumOff val="35000"/>
                  </a:schemeClr>
                </a:solidFill>
              </a:rPr>
              <a:t>Transformation</a:t>
            </a:r>
          </a:p>
        </p:txBody>
      </p:sp>
      <p:sp>
        <p:nvSpPr>
          <p:cNvPr id="137" name="TextBox 136"/>
          <p:cNvSpPr txBox="1"/>
          <p:nvPr/>
        </p:nvSpPr>
        <p:spPr>
          <a:xfrm>
            <a:off x="8240634" y="5741679"/>
            <a:ext cx="2234485" cy="490706"/>
          </a:xfrm>
          <a:prstGeom prst="rect">
            <a:avLst/>
          </a:prstGeom>
          <a:noFill/>
        </p:spPr>
        <p:txBody>
          <a:bodyPr wrap="none" lIns="182880" tIns="146304" rIns="182880" bIns="146304" rtlCol="0">
            <a:noAutofit/>
          </a:bodyPr>
          <a:lstStyle/>
          <a:p>
            <a:pPr algn="ctr">
              <a:lnSpc>
                <a:spcPct val="90000"/>
              </a:lnSpc>
              <a:spcAft>
                <a:spcPts val="600"/>
              </a:spcAft>
            </a:pPr>
            <a:r>
              <a:rPr lang="en-US" dirty="0">
                <a:solidFill>
                  <a:schemeClr val="tx1">
                    <a:lumMod val="65000"/>
                    <a:lumOff val="35000"/>
                  </a:schemeClr>
                </a:solidFill>
              </a:rPr>
              <a:t>Split </a:t>
            </a:r>
          </a:p>
          <a:p>
            <a:pPr algn="ctr">
              <a:lnSpc>
                <a:spcPct val="90000"/>
              </a:lnSpc>
              <a:spcAft>
                <a:spcPts val="600"/>
              </a:spcAft>
            </a:pPr>
            <a:r>
              <a:rPr lang="en-US" dirty="0">
                <a:solidFill>
                  <a:schemeClr val="tx1">
                    <a:lumMod val="65000"/>
                    <a:lumOff val="35000"/>
                  </a:schemeClr>
                </a:solidFill>
              </a:rPr>
              <a:t>Transformation</a:t>
            </a:r>
          </a:p>
        </p:txBody>
      </p:sp>
    </p:spTree>
    <p:extLst>
      <p:ext uri="{BB962C8B-B14F-4D97-AF65-F5344CB8AC3E}">
        <p14:creationId xmlns:p14="http://schemas.microsoft.com/office/powerpoint/2010/main" val="2092499980"/>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63675161"/>
              </p:ext>
            </p:extLst>
          </p:nvPr>
        </p:nvGraphicFramePr>
        <p:xfrm>
          <a:off x="286658" y="1948575"/>
          <a:ext cx="9181061" cy="4345490"/>
        </p:xfrm>
        <a:graphic>
          <a:graphicData uri="http://schemas.openxmlformats.org/drawingml/2006/table">
            <a:tbl>
              <a:tblPr>
                <a:tableStyleId>{1FECB4D8-DB02-4DC6-A0A2-4F2EBAE1DC90}</a:tableStyleId>
              </a:tblPr>
              <a:tblGrid>
                <a:gridCol w="1704080">
                  <a:extLst>
                    <a:ext uri="{9D8B030D-6E8A-4147-A177-3AD203B41FA5}">
                      <a16:colId xmlns:a16="http://schemas.microsoft.com/office/drawing/2014/main" val="20000"/>
                    </a:ext>
                  </a:extLst>
                </a:gridCol>
                <a:gridCol w="7476981">
                  <a:extLst>
                    <a:ext uri="{9D8B030D-6E8A-4147-A177-3AD203B41FA5}">
                      <a16:colId xmlns:a16="http://schemas.microsoft.com/office/drawing/2014/main" val="20001"/>
                    </a:ext>
                  </a:extLst>
                </a:gridCol>
              </a:tblGrid>
              <a:tr h="690930">
                <a:tc>
                  <a:txBody>
                    <a:bodyPr/>
                    <a:lstStyle/>
                    <a:p>
                      <a:pPr algn="ctr"/>
                      <a:r>
                        <a:rPr lang="en-US" sz="1800" dirty="0">
                          <a:solidFill>
                            <a:schemeClr val="bg1"/>
                          </a:solidFill>
                          <a:effectLst/>
                        </a:rPr>
                        <a:t>Stream Grouping</a:t>
                      </a:r>
                      <a:endParaRPr lang="en-US" sz="1800" b="0" dirty="0">
                        <a:solidFill>
                          <a:schemeClr val="bg1"/>
                        </a:solidFill>
                        <a:effectLst/>
                        <a:latin typeface="Segoe UI Semibold" panose="020B0702040204020203" pitchFamily="34" charset="0"/>
                      </a:endParaRPr>
                    </a:p>
                  </a:txBody>
                  <a:tcPr marL="89642" marR="89642" marT="53785" marB="53785" anchor="ctr">
                    <a:solidFill>
                      <a:schemeClr val="accent3"/>
                    </a:solidFill>
                  </a:tcPr>
                </a:tc>
                <a:tc>
                  <a:txBody>
                    <a:bodyPr/>
                    <a:lstStyle/>
                    <a:p>
                      <a:pPr algn="ctr"/>
                      <a:r>
                        <a:rPr lang="en-US" sz="1800" dirty="0">
                          <a:solidFill>
                            <a:schemeClr val="bg1"/>
                          </a:solidFill>
                          <a:effectLst/>
                        </a:rPr>
                        <a:t>Description</a:t>
                      </a:r>
                      <a:endParaRPr lang="en-US" sz="1800" b="0" dirty="0">
                        <a:solidFill>
                          <a:schemeClr val="bg1"/>
                        </a:solidFill>
                        <a:effectLst/>
                        <a:latin typeface="Segoe UI Semibold" panose="020B0702040204020203" pitchFamily="34" charset="0"/>
                      </a:endParaRPr>
                    </a:p>
                  </a:txBody>
                  <a:tcPr marL="89642" marR="89642" marT="53785" marB="53785" anchor="ctr">
                    <a:solidFill>
                      <a:schemeClr val="accent3"/>
                    </a:solidFill>
                  </a:tcPr>
                </a:tc>
                <a:extLst>
                  <a:ext uri="{0D108BD9-81ED-4DB2-BD59-A6C34878D82A}">
                    <a16:rowId xmlns:a16="http://schemas.microsoft.com/office/drawing/2014/main" val="10000"/>
                  </a:ext>
                </a:extLst>
              </a:tr>
              <a:tr h="340464">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Shuffle</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Sends tuples to bolts in random, round robin sequence</a:t>
                      </a:r>
                    </a:p>
                  </a:txBody>
                  <a:tcPr marL="89642" marR="89642" marT="53785" marB="53785" anchor="ctr"/>
                </a:tc>
                <a:extLst>
                  <a:ext uri="{0D108BD9-81ED-4DB2-BD59-A6C34878D82A}">
                    <a16:rowId xmlns:a16="http://schemas.microsoft.com/office/drawing/2014/main" val="10001"/>
                  </a:ext>
                </a:extLst>
              </a:tr>
              <a:tr h="340464">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Fields</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Sends tuples to a bolt based on one or more fields in the tuple</a:t>
                      </a:r>
                    </a:p>
                  </a:txBody>
                  <a:tcPr marL="89642" marR="89642" marT="53785" marB="53785" anchor="ctr"/>
                </a:tc>
                <a:extLst>
                  <a:ext uri="{0D108BD9-81ED-4DB2-BD59-A6C34878D82A}">
                    <a16:rowId xmlns:a16="http://schemas.microsoft.com/office/drawing/2014/main" val="10002"/>
                  </a:ext>
                </a:extLst>
              </a:tr>
              <a:tr h="340464">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a:solidFill>
                            <a:schemeClr val="tx1">
                              <a:lumMod val="65000"/>
                              <a:lumOff val="35000"/>
                            </a:schemeClr>
                          </a:solidFill>
                          <a:latin typeface="+mn-lt"/>
                          <a:ea typeface="+mn-ea"/>
                          <a:cs typeface="+mn-cs"/>
                        </a:rPr>
                        <a:t>All</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Sends a single copy of each tuple to all instances of a receiving bolt</a:t>
                      </a:r>
                    </a:p>
                  </a:txBody>
                  <a:tcPr marL="89642" marR="89642" marT="53785" marB="53785" anchor="ctr"/>
                </a:tc>
                <a:extLst>
                  <a:ext uri="{0D108BD9-81ED-4DB2-BD59-A6C34878D82A}">
                    <a16:rowId xmlns:a16="http://schemas.microsoft.com/office/drawing/2014/main" val="10003"/>
                  </a:ext>
                </a:extLst>
              </a:tr>
              <a:tr h="340464">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Custom</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Route tuples based on factors such as data types, load, and seasonality.</a:t>
                      </a:r>
                    </a:p>
                  </a:txBody>
                  <a:tcPr marL="89642" marR="89642" marT="53785" marB="53785" anchor="ctr"/>
                </a:tc>
                <a:extLst>
                  <a:ext uri="{0D108BD9-81ED-4DB2-BD59-A6C34878D82A}">
                    <a16:rowId xmlns:a16="http://schemas.microsoft.com/office/drawing/2014/main" val="10004"/>
                  </a:ext>
                </a:extLst>
              </a:tr>
              <a:tr h="340464">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Global</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Sends tuples generated by all instances of a source to a single target instance</a:t>
                      </a:r>
                    </a:p>
                  </a:txBody>
                  <a:tcPr marL="89642" marR="89642" marT="53785" marB="53785" anchor="ctr"/>
                </a:tc>
                <a:extLst>
                  <a:ext uri="{0D108BD9-81ED-4DB2-BD59-A6C34878D82A}">
                    <a16:rowId xmlns:a16="http://schemas.microsoft.com/office/drawing/2014/main" val="10005"/>
                  </a:ext>
                </a:extLst>
              </a:tr>
              <a:tr h="584878">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Local or shuffle grouping</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If the target bolt has one or more tasks in the same worker process, tuples will be shuffled to just those in-process tasks. Otherwise,</a:t>
                      </a:r>
                      <a:r>
                        <a:rPr lang="en-US" sz="1500" kern="1200" baseline="0" dirty="0">
                          <a:solidFill>
                            <a:schemeClr val="tx1">
                              <a:lumMod val="65000"/>
                              <a:lumOff val="35000"/>
                            </a:schemeClr>
                          </a:solidFill>
                          <a:latin typeface="+mn-lt"/>
                          <a:ea typeface="+mn-ea"/>
                          <a:cs typeface="+mn-cs"/>
                        </a:rPr>
                        <a:t> </a:t>
                      </a:r>
                      <a:r>
                        <a:rPr lang="en-US" sz="1500" kern="1200" dirty="0">
                          <a:solidFill>
                            <a:schemeClr val="tx1">
                              <a:lumMod val="65000"/>
                              <a:lumOff val="35000"/>
                            </a:schemeClr>
                          </a:solidFill>
                          <a:latin typeface="+mn-lt"/>
                          <a:ea typeface="+mn-ea"/>
                          <a:cs typeface="+mn-cs"/>
                        </a:rPr>
                        <a:t>acts like a normal shuffle grouping.</a:t>
                      </a:r>
                    </a:p>
                  </a:txBody>
                  <a:tcPr marL="89642" marR="89642" marT="53785" marB="53785" anchor="ctr"/>
                </a:tc>
                <a:extLst>
                  <a:ext uri="{0D108BD9-81ED-4DB2-BD59-A6C34878D82A}">
                    <a16:rowId xmlns:a16="http://schemas.microsoft.com/office/drawing/2014/main" val="4198930682"/>
                  </a:ext>
                </a:extLst>
              </a:tr>
              <a:tr h="579638">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Direct Grouping</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The producer of the tuple decides which task of the consumer will receive this tuple. Can only be declared on streams that have been declared as direct streams. </a:t>
                      </a:r>
                    </a:p>
                  </a:txBody>
                  <a:tcPr marL="89642" marR="89642" marT="53785" marB="53785" anchor="ctr"/>
                </a:tc>
                <a:extLst>
                  <a:ext uri="{0D108BD9-81ED-4DB2-BD59-A6C34878D82A}">
                    <a16:rowId xmlns:a16="http://schemas.microsoft.com/office/drawing/2014/main" val="1265966058"/>
                  </a:ext>
                </a:extLst>
              </a:tr>
              <a:tr h="579638">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Partial Key Grouping</a:t>
                      </a:r>
                    </a:p>
                  </a:txBody>
                  <a:tcPr marL="89642" marR="89642" marT="53785" marB="53785" anchor="ctr"/>
                </a:tc>
                <a:tc>
                  <a:txBody>
                    <a:bodyPr/>
                    <a:lstStyle/>
                    <a:p>
                      <a:pPr marL="0" indent="0" algn="l" defTabSz="914400" rtl="0" eaLnBrk="1" latinLnBrk="0" hangingPunct="1">
                        <a:lnSpc>
                          <a:spcPts val="2000"/>
                        </a:lnSpc>
                        <a:spcBef>
                          <a:spcPts val="0"/>
                        </a:spcBef>
                        <a:spcAft>
                          <a:spcPts val="600"/>
                        </a:spcAft>
                        <a:buClr>
                          <a:schemeClr val="accent3"/>
                        </a:buClr>
                        <a:buSzPct val="75000"/>
                        <a:buFontTx/>
                        <a:buNone/>
                      </a:pPr>
                      <a:r>
                        <a:rPr lang="en-US" sz="1500" kern="1200" dirty="0">
                          <a:solidFill>
                            <a:schemeClr val="tx1">
                              <a:lumMod val="65000"/>
                              <a:lumOff val="35000"/>
                            </a:schemeClr>
                          </a:solidFill>
                          <a:latin typeface="+mn-lt"/>
                          <a:ea typeface="+mn-ea"/>
                          <a:cs typeface="+mn-cs"/>
                        </a:rPr>
                        <a:t>Same as Field grouping, but are load balanced between two downstream bolts, which provides better utilization of resources when the incoming data is skewed</a:t>
                      </a:r>
                    </a:p>
                  </a:txBody>
                  <a:tcPr marL="89642" marR="89642" marT="53785" marB="53785" anchor="ctr"/>
                </a:tc>
                <a:extLst>
                  <a:ext uri="{0D108BD9-81ED-4DB2-BD59-A6C34878D82A}">
                    <a16:rowId xmlns:a16="http://schemas.microsoft.com/office/drawing/2014/main" val="1292787976"/>
                  </a:ext>
                </a:extLst>
              </a:tr>
            </a:tbl>
          </a:graphicData>
        </a:graphic>
      </p:graphicFrame>
      <p:graphicFrame>
        <p:nvGraphicFramePr>
          <p:cNvPr id="6" name="Object 5"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467"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IN" dirty="0"/>
              <a:t>Stream groupings</a:t>
            </a:r>
          </a:p>
        </p:txBody>
      </p:sp>
      <p:sp>
        <p:nvSpPr>
          <p:cNvPr id="32" name="Slide Number Placeholder 31"/>
          <p:cNvSpPr>
            <a:spLocks noGrp="1"/>
          </p:cNvSpPr>
          <p:nvPr>
            <p:ph type="sldNum" sz="quarter" idx="11"/>
          </p:nvPr>
        </p:nvSpPr>
        <p:spPr/>
        <p:txBody>
          <a:bodyPr/>
          <a:lstStyle/>
          <a:p>
            <a:pPr>
              <a:defRPr/>
            </a:pPr>
            <a:fld id="{F8A0AC42-AA1D-4944-8D96-660DE70C7E1B}" type="slidenum">
              <a:rPr lang="en-IN"/>
              <a:pPr>
                <a:defRPr/>
              </a:pPr>
              <a:t>76</a:t>
            </a:fld>
            <a:endParaRPr lang="en-IN" dirty="0"/>
          </a:p>
        </p:txBody>
      </p:sp>
      <p:sp>
        <p:nvSpPr>
          <p:cNvPr id="3" name="TextBox 2"/>
          <p:cNvSpPr txBox="1"/>
          <p:nvPr/>
        </p:nvSpPr>
        <p:spPr>
          <a:xfrm>
            <a:off x="286658" y="1278702"/>
            <a:ext cx="11657104" cy="605490"/>
          </a:xfrm>
          <a:prstGeom prst="rect">
            <a:avLst/>
          </a:prstGeom>
          <a:solidFill>
            <a:schemeClr val="accent3"/>
          </a:solidFill>
        </p:spPr>
        <p:txBody>
          <a:bodyPr wrap="square" lIns="182880" tIns="146304" rIns="182880" bIns="146304" rtlCol="0" anchor="ctr">
            <a:noAutofit/>
          </a:bodyPr>
          <a:lstStyle/>
          <a:p>
            <a:pPr algn="ct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For Bolts with multiple tasks executing in parallel in a cluster, Stream Grouping determine how tuples should be partitioned between them</a:t>
            </a:r>
          </a:p>
        </p:txBody>
      </p:sp>
      <p:grpSp>
        <p:nvGrpSpPr>
          <p:cNvPr id="7" name="Group 6"/>
          <p:cNvGrpSpPr/>
          <p:nvPr/>
        </p:nvGrpSpPr>
        <p:grpSpPr>
          <a:xfrm>
            <a:off x="9531022" y="2842302"/>
            <a:ext cx="2391428" cy="2925569"/>
            <a:chOff x="9712588" y="2815355"/>
            <a:chExt cx="2391428" cy="2925569"/>
          </a:xfrm>
        </p:grpSpPr>
        <p:sp>
          <p:nvSpPr>
            <p:cNvPr id="5" name="Rectangle 4"/>
            <p:cNvSpPr/>
            <p:nvPr/>
          </p:nvSpPr>
          <p:spPr bwMode="auto">
            <a:xfrm>
              <a:off x="9712588" y="2815355"/>
              <a:ext cx="2391428" cy="2925569"/>
            </a:xfrm>
            <a:prstGeom prst="rect">
              <a:avLst/>
            </a:prstGeom>
            <a:solidFill>
              <a:schemeClr val="bg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62" name="Group 61"/>
            <p:cNvGrpSpPr/>
            <p:nvPr/>
          </p:nvGrpSpPr>
          <p:grpSpPr>
            <a:xfrm>
              <a:off x="9712588" y="3299175"/>
              <a:ext cx="2209862" cy="2060370"/>
              <a:chOff x="9639027" y="3088504"/>
              <a:chExt cx="2209862" cy="2060370"/>
            </a:xfrm>
          </p:grpSpPr>
          <p:grpSp>
            <p:nvGrpSpPr>
              <p:cNvPr id="41" name="Group 40"/>
              <p:cNvGrpSpPr/>
              <p:nvPr/>
            </p:nvGrpSpPr>
            <p:grpSpPr>
              <a:xfrm>
                <a:off x="11283543" y="3088504"/>
                <a:ext cx="565346" cy="516580"/>
                <a:chOff x="3630105" y="3642109"/>
                <a:chExt cx="927253" cy="927253"/>
              </a:xfrm>
            </p:grpSpPr>
            <p:sp>
              <p:nvSpPr>
                <p:cNvPr id="42" name="Oval 41"/>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5" name="Freeform 44"/>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46" name="Group 45"/>
              <p:cNvGrpSpPr/>
              <p:nvPr/>
            </p:nvGrpSpPr>
            <p:grpSpPr>
              <a:xfrm>
                <a:off x="11283543" y="3876040"/>
                <a:ext cx="565346" cy="516580"/>
                <a:chOff x="3630105" y="3642109"/>
                <a:chExt cx="927253" cy="927253"/>
              </a:xfrm>
            </p:grpSpPr>
            <p:sp>
              <p:nvSpPr>
                <p:cNvPr id="47" name="Oval 46"/>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4" name="Freeform 53"/>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55" name="Group 54"/>
              <p:cNvGrpSpPr/>
              <p:nvPr/>
            </p:nvGrpSpPr>
            <p:grpSpPr>
              <a:xfrm>
                <a:off x="11283543" y="4632294"/>
                <a:ext cx="565346" cy="516580"/>
                <a:chOff x="3630105" y="3642109"/>
                <a:chExt cx="927253" cy="927253"/>
              </a:xfrm>
            </p:grpSpPr>
            <p:sp>
              <p:nvSpPr>
                <p:cNvPr id="56" name="Oval 55"/>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57" name="Freeform 56"/>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sp>
            <p:nvSpPr>
              <p:cNvPr id="58" name="Oval 57"/>
              <p:cNvSpPr/>
              <p:nvPr/>
            </p:nvSpPr>
            <p:spPr bwMode="auto">
              <a:xfrm>
                <a:off x="9639027" y="3876040"/>
                <a:ext cx="563211" cy="516580"/>
              </a:xfrm>
              <a:prstGeom prst="ellipse">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400" dirty="0">
                    <a:solidFill>
                      <a:srgbClr val="505050"/>
                    </a:solidFill>
                    <a:latin typeface="Segoe UI Semibold" panose="020B0702040204020203" pitchFamily="34" charset="0"/>
                    <a:ea typeface="Segoe UI" pitchFamily="34" charset="0"/>
                    <a:cs typeface="Segoe UI" pitchFamily="34" charset="0"/>
                  </a:rPr>
                  <a:t>{…}</a:t>
                </a:r>
              </a:p>
            </p:txBody>
          </p:sp>
          <p:cxnSp>
            <p:nvCxnSpPr>
              <p:cNvPr id="22" name="Straight Arrow Connector 21"/>
              <p:cNvCxnSpPr>
                <a:stCxn id="58" idx="7"/>
                <a:endCxn id="42" idx="2"/>
              </p:cNvCxnSpPr>
              <p:nvPr/>
            </p:nvCxnSpPr>
            <p:spPr>
              <a:xfrm flipV="1">
                <a:off x="10119758" y="3346794"/>
                <a:ext cx="1163785" cy="604897"/>
              </a:xfrm>
              <a:prstGeom prst="straightConnector1">
                <a:avLst/>
              </a:prstGeom>
              <a:ln w="2857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8" idx="6"/>
                <a:endCxn id="47" idx="2"/>
              </p:cNvCxnSpPr>
              <p:nvPr/>
            </p:nvCxnSpPr>
            <p:spPr>
              <a:xfrm>
                <a:off x="10202238" y="4134330"/>
                <a:ext cx="1081305" cy="0"/>
              </a:xfrm>
              <a:prstGeom prst="straightConnector1">
                <a:avLst/>
              </a:prstGeom>
              <a:ln w="2857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8" idx="5"/>
                <a:endCxn id="56" idx="2"/>
              </p:cNvCxnSpPr>
              <p:nvPr/>
            </p:nvCxnSpPr>
            <p:spPr>
              <a:xfrm>
                <a:off x="10119758" y="4316969"/>
                <a:ext cx="1163785" cy="573615"/>
              </a:xfrm>
              <a:prstGeom prst="straightConnector1">
                <a:avLst/>
              </a:prstGeom>
              <a:ln w="2857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477491" y="3225420"/>
                <a:ext cx="503434" cy="423822"/>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85000"/>
                        <a:lumOff val="15000"/>
                      </a:schemeClr>
                    </a:solidFill>
                  </a:rPr>
                  <a:t>?</a:t>
                </a:r>
              </a:p>
            </p:txBody>
          </p:sp>
          <p:sp>
            <p:nvSpPr>
              <p:cNvPr id="59" name="TextBox 58"/>
              <p:cNvSpPr txBox="1"/>
              <p:nvPr/>
            </p:nvSpPr>
            <p:spPr>
              <a:xfrm>
                <a:off x="10477491" y="3665492"/>
                <a:ext cx="503434" cy="423822"/>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85000"/>
                        <a:lumOff val="15000"/>
                      </a:schemeClr>
                    </a:solidFill>
                  </a:rPr>
                  <a:t>?</a:t>
                </a:r>
              </a:p>
            </p:txBody>
          </p:sp>
          <p:sp>
            <p:nvSpPr>
              <p:cNvPr id="60" name="TextBox 59"/>
              <p:cNvSpPr txBox="1"/>
              <p:nvPr/>
            </p:nvSpPr>
            <p:spPr>
              <a:xfrm>
                <a:off x="10477491" y="4187760"/>
                <a:ext cx="503434" cy="423822"/>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85000"/>
                        <a:lumOff val="15000"/>
                      </a:schemeClr>
                    </a:solidFill>
                  </a:rPr>
                  <a:t>?</a:t>
                </a:r>
              </a:p>
            </p:txBody>
          </p:sp>
        </p:grpSp>
        <p:sp>
          <p:nvSpPr>
            <p:cNvPr id="39" name="TextBox 38"/>
            <p:cNvSpPr txBox="1"/>
            <p:nvPr/>
          </p:nvSpPr>
          <p:spPr>
            <a:xfrm>
              <a:off x="11159281" y="2815355"/>
              <a:ext cx="791111" cy="447339"/>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2"/>
                  </a:solidFill>
                </a:rPr>
                <a:t>Tasks</a:t>
              </a:r>
            </a:p>
          </p:txBody>
        </p:sp>
      </p:grpSp>
    </p:spTree>
    <p:extLst>
      <p:ext uri="{BB962C8B-B14F-4D97-AF65-F5344CB8AC3E}">
        <p14:creationId xmlns:p14="http://schemas.microsoft.com/office/powerpoint/2010/main" val="1903593986"/>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9283721" cy="927940"/>
          </a:xfrm>
        </p:spPr>
        <p:txBody>
          <a:bodyPr/>
          <a:lstStyle/>
          <a:p>
            <a:r>
              <a:rPr lang="en-US" dirty="0"/>
              <a:t>At-least-once Message Processing</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77</a:t>
            </a:fld>
            <a:endParaRPr lang="en-US" dirty="0"/>
          </a:p>
        </p:txBody>
      </p:sp>
      <p:grpSp>
        <p:nvGrpSpPr>
          <p:cNvPr id="40" name="Group 39"/>
          <p:cNvGrpSpPr/>
          <p:nvPr/>
        </p:nvGrpSpPr>
        <p:grpSpPr>
          <a:xfrm>
            <a:off x="7154167" y="4042470"/>
            <a:ext cx="4901847" cy="2273768"/>
            <a:chOff x="6886648" y="2848080"/>
            <a:chExt cx="4901847" cy="2273768"/>
          </a:xfrm>
        </p:grpSpPr>
        <p:grpSp>
          <p:nvGrpSpPr>
            <p:cNvPr id="4" name="Group 3"/>
            <p:cNvGrpSpPr/>
            <p:nvPr/>
          </p:nvGrpSpPr>
          <p:grpSpPr>
            <a:xfrm>
              <a:off x="6886648" y="3989143"/>
              <a:ext cx="1434816" cy="1132705"/>
              <a:chOff x="915076" y="3339844"/>
              <a:chExt cx="1463587" cy="1155418"/>
            </a:xfrm>
          </p:grpSpPr>
          <p:grpSp>
            <p:nvGrpSpPr>
              <p:cNvPr id="5" name="Group 4"/>
              <p:cNvGrpSpPr/>
              <p:nvPr/>
            </p:nvGrpSpPr>
            <p:grpSpPr>
              <a:xfrm>
                <a:off x="915076" y="3339844"/>
                <a:ext cx="1384747" cy="827695"/>
                <a:chOff x="915076" y="3339844"/>
                <a:chExt cx="1384747" cy="827695"/>
              </a:xfrm>
            </p:grpSpPr>
            <p:sp>
              <p:nvSpPr>
                <p:cNvPr id="15" name="Freeform 14"/>
                <p:cNvSpPr>
                  <a:spLocks/>
                </p:cNvSpPr>
                <p:nvPr/>
              </p:nvSpPr>
              <p:spPr bwMode="auto">
                <a:xfrm flipH="1">
                  <a:off x="1286154" y="3342929"/>
                  <a:ext cx="1013669" cy="824610"/>
                </a:xfrm>
                <a:custGeom>
                  <a:avLst/>
                  <a:gdLst>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204245 h 1256029"/>
                    <a:gd name="connsiteX0" fmla="*/ 836347 w 1658436"/>
                    <a:gd name="connsiteY0" fmla="*/ 0 h 1256029"/>
                    <a:gd name="connsiteX1" fmla="*/ 1015917 w 1658436"/>
                    <a:gd name="connsiteY1" fmla="*/ 0 h 1256029"/>
                    <a:gd name="connsiteX2" fmla="*/ 1015917 w 1658436"/>
                    <a:gd name="connsiteY2" fmla="*/ 203058 h 1256029"/>
                    <a:gd name="connsiteX3" fmla="*/ 1083029 w 1658436"/>
                    <a:gd name="connsiteY3" fmla="*/ 249781 h 1256029"/>
                    <a:gd name="connsiteX4" fmla="*/ 1154099 w 1658436"/>
                    <a:gd name="connsiteY4" fmla="*/ 249781 h 1256029"/>
                    <a:gd name="connsiteX5" fmla="*/ 1194333 w 1658436"/>
                    <a:gd name="connsiteY5" fmla="*/ 275145 h 1256029"/>
                    <a:gd name="connsiteX6" fmla="*/ 1160200 w 1658436"/>
                    <a:gd name="connsiteY6" fmla="*/ 330767 h 1256029"/>
                    <a:gd name="connsiteX7" fmla="*/ 1178174 w 1658436"/>
                    <a:gd name="connsiteY7" fmla="*/ 514247 h 1256029"/>
                    <a:gd name="connsiteX8" fmla="*/ 1313387 w 1658436"/>
                    <a:gd name="connsiteY8" fmla="*/ 609325 h 1256029"/>
                    <a:gd name="connsiteX9" fmla="*/ 1627182 w 1658436"/>
                    <a:gd name="connsiteY9" fmla="*/ 610511 h 1256029"/>
                    <a:gd name="connsiteX10" fmla="*/ 1648783 w 1658436"/>
                    <a:gd name="connsiteY10" fmla="*/ 959821 h 1256029"/>
                    <a:gd name="connsiteX11" fmla="*/ 1641033 w 1658436"/>
                    <a:gd name="connsiteY11" fmla="*/ 954778 h 1256029"/>
                    <a:gd name="connsiteX12" fmla="*/ 1260126 w 1658436"/>
                    <a:gd name="connsiteY12" fmla="*/ 961156 h 1256029"/>
                    <a:gd name="connsiteX13" fmla="*/ 1099684 w 1658436"/>
                    <a:gd name="connsiteY13" fmla="*/ 1004170 h 1256029"/>
                    <a:gd name="connsiteX14" fmla="*/ 731474 w 1658436"/>
                    <a:gd name="connsiteY14" fmla="*/ 985185 h 1256029"/>
                    <a:gd name="connsiteX15" fmla="*/ 646718 w 1658436"/>
                    <a:gd name="connsiteY15" fmla="*/ 944691 h 1256029"/>
                    <a:gd name="connsiteX16" fmla="*/ 554377 w 1658436"/>
                    <a:gd name="connsiteY16" fmla="*/ 923332 h 1256029"/>
                    <a:gd name="connsiteX17" fmla="*/ 431365 w 1658436"/>
                    <a:gd name="connsiteY17" fmla="*/ 971242 h 1256029"/>
                    <a:gd name="connsiteX18" fmla="*/ 315114 w 1658436"/>
                    <a:gd name="connsiteY18" fmla="*/ 1197737 h 1256029"/>
                    <a:gd name="connsiteX19" fmla="*/ 302417 w 1658436"/>
                    <a:gd name="connsiteY19" fmla="*/ 1256029 h 1256029"/>
                    <a:gd name="connsiteX20" fmla="*/ 0 w 1658436"/>
                    <a:gd name="connsiteY20" fmla="*/ 1200258 h 1256029"/>
                    <a:gd name="connsiteX21" fmla="*/ 78655 w 1658436"/>
                    <a:gd name="connsiteY21" fmla="*/ 952256 h 1256029"/>
                    <a:gd name="connsiteX22" fmla="*/ 429057 w 1658436"/>
                    <a:gd name="connsiteY22" fmla="*/ 623268 h 1256029"/>
                    <a:gd name="connsiteX23" fmla="*/ 557839 w 1658436"/>
                    <a:gd name="connsiteY23" fmla="*/ 595530 h 1256029"/>
                    <a:gd name="connsiteX24" fmla="*/ 689920 w 1658436"/>
                    <a:gd name="connsiteY24" fmla="*/ 448539 h 1256029"/>
                    <a:gd name="connsiteX25" fmla="*/ 689920 w 1658436"/>
                    <a:gd name="connsiteY25" fmla="*/ 332102 h 1256029"/>
                    <a:gd name="connsiteX26" fmla="*/ 657930 w 1658436"/>
                    <a:gd name="connsiteY26" fmla="*/ 266393 h 1256029"/>
                    <a:gd name="connsiteX27" fmla="*/ 683324 w 1658436"/>
                    <a:gd name="connsiteY27" fmla="*/ 251116 h 1256029"/>
                    <a:gd name="connsiteX28" fmla="*/ 726362 w 1658436"/>
                    <a:gd name="connsiteY28" fmla="*/ 249781 h 1256029"/>
                    <a:gd name="connsiteX29" fmla="*/ 766761 w 1658436"/>
                    <a:gd name="connsiteY29" fmla="*/ 249781 h 1256029"/>
                    <a:gd name="connsiteX30" fmla="*/ 836347 w 1658436"/>
                    <a:gd name="connsiteY30" fmla="*/ 0 h 1256029"/>
                    <a:gd name="connsiteX0" fmla="*/ 836347 w 1658436"/>
                    <a:gd name="connsiteY0" fmla="*/ 0 h 1256029"/>
                    <a:gd name="connsiteX1" fmla="*/ 1015917 w 1658436"/>
                    <a:gd name="connsiteY1" fmla="*/ 0 h 1256029"/>
                    <a:gd name="connsiteX2" fmla="*/ 1083029 w 1658436"/>
                    <a:gd name="connsiteY2" fmla="*/ 249781 h 1256029"/>
                    <a:gd name="connsiteX3" fmla="*/ 1154099 w 1658436"/>
                    <a:gd name="connsiteY3" fmla="*/ 249781 h 1256029"/>
                    <a:gd name="connsiteX4" fmla="*/ 1194333 w 1658436"/>
                    <a:gd name="connsiteY4" fmla="*/ 275145 h 1256029"/>
                    <a:gd name="connsiteX5" fmla="*/ 1160200 w 1658436"/>
                    <a:gd name="connsiteY5" fmla="*/ 330767 h 1256029"/>
                    <a:gd name="connsiteX6" fmla="*/ 1178174 w 1658436"/>
                    <a:gd name="connsiteY6" fmla="*/ 514247 h 1256029"/>
                    <a:gd name="connsiteX7" fmla="*/ 1313387 w 1658436"/>
                    <a:gd name="connsiteY7" fmla="*/ 609325 h 1256029"/>
                    <a:gd name="connsiteX8" fmla="*/ 1627182 w 1658436"/>
                    <a:gd name="connsiteY8" fmla="*/ 610511 h 1256029"/>
                    <a:gd name="connsiteX9" fmla="*/ 1648783 w 1658436"/>
                    <a:gd name="connsiteY9" fmla="*/ 959821 h 1256029"/>
                    <a:gd name="connsiteX10" fmla="*/ 1641033 w 1658436"/>
                    <a:gd name="connsiteY10" fmla="*/ 954778 h 1256029"/>
                    <a:gd name="connsiteX11" fmla="*/ 1260126 w 1658436"/>
                    <a:gd name="connsiteY11" fmla="*/ 961156 h 1256029"/>
                    <a:gd name="connsiteX12" fmla="*/ 1099684 w 1658436"/>
                    <a:gd name="connsiteY12" fmla="*/ 1004170 h 1256029"/>
                    <a:gd name="connsiteX13" fmla="*/ 731474 w 1658436"/>
                    <a:gd name="connsiteY13" fmla="*/ 985185 h 1256029"/>
                    <a:gd name="connsiteX14" fmla="*/ 646718 w 1658436"/>
                    <a:gd name="connsiteY14" fmla="*/ 944691 h 1256029"/>
                    <a:gd name="connsiteX15" fmla="*/ 554377 w 1658436"/>
                    <a:gd name="connsiteY15" fmla="*/ 923332 h 1256029"/>
                    <a:gd name="connsiteX16" fmla="*/ 431365 w 1658436"/>
                    <a:gd name="connsiteY16" fmla="*/ 971242 h 1256029"/>
                    <a:gd name="connsiteX17" fmla="*/ 315114 w 1658436"/>
                    <a:gd name="connsiteY17" fmla="*/ 1197737 h 1256029"/>
                    <a:gd name="connsiteX18" fmla="*/ 302417 w 1658436"/>
                    <a:gd name="connsiteY18" fmla="*/ 1256029 h 1256029"/>
                    <a:gd name="connsiteX19" fmla="*/ 0 w 1658436"/>
                    <a:gd name="connsiteY19" fmla="*/ 1200258 h 1256029"/>
                    <a:gd name="connsiteX20" fmla="*/ 78655 w 1658436"/>
                    <a:gd name="connsiteY20" fmla="*/ 952256 h 1256029"/>
                    <a:gd name="connsiteX21" fmla="*/ 429057 w 1658436"/>
                    <a:gd name="connsiteY21" fmla="*/ 623268 h 1256029"/>
                    <a:gd name="connsiteX22" fmla="*/ 557839 w 1658436"/>
                    <a:gd name="connsiteY22" fmla="*/ 595530 h 1256029"/>
                    <a:gd name="connsiteX23" fmla="*/ 689920 w 1658436"/>
                    <a:gd name="connsiteY23" fmla="*/ 448539 h 1256029"/>
                    <a:gd name="connsiteX24" fmla="*/ 689920 w 1658436"/>
                    <a:gd name="connsiteY24" fmla="*/ 332102 h 1256029"/>
                    <a:gd name="connsiteX25" fmla="*/ 657930 w 1658436"/>
                    <a:gd name="connsiteY25" fmla="*/ 266393 h 1256029"/>
                    <a:gd name="connsiteX26" fmla="*/ 683324 w 1658436"/>
                    <a:gd name="connsiteY26" fmla="*/ 251116 h 1256029"/>
                    <a:gd name="connsiteX27" fmla="*/ 726362 w 1658436"/>
                    <a:gd name="connsiteY27" fmla="*/ 249781 h 1256029"/>
                    <a:gd name="connsiteX28" fmla="*/ 766761 w 1658436"/>
                    <a:gd name="connsiteY28" fmla="*/ 249781 h 1256029"/>
                    <a:gd name="connsiteX29" fmla="*/ 836347 w 1658436"/>
                    <a:gd name="connsiteY29" fmla="*/ 0 h 125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8436" h="1256029">
                      <a:moveTo>
                        <a:pt x="836347" y="0"/>
                      </a:moveTo>
                      <a:lnTo>
                        <a:pt x="1015917" y="0"/>
                      </a:lnTo>
                      <a:lnTo>
                        <a:pt x="1083029" y="249781"/>
                      </a:lnTo>
                      <a:lnTo>
                        <a:pt x="1154099" y="249781"/>
                      </a:lnTo>
                      <a:cubicBezTo>
                        <a:pt x="1171743" y="249781"/>
                        <a:pt x="1191860" y="246073"/>
                        <a:pt x="1194333" y="275145"/>
                      </a:cubicBezTo>
                      <a:cubicBezTo>
                        <a:pt x="1198126" y="315638"/>
                        <a:pt x="1194333" y="323203"/>
                        <a:pt x="1160200" y="330767"/>
                      </a:cubicBezTo>
                      <a:cubicBezTo>
                        <a:pt x="1160200" y="392768"/>
                        <a:pt x="1155418" y="454768"/>
                        <a:pt x="1178174" y="514247"/>
                      </a:cubicBezTo>
                      <a:cubicBezTo>
                        <a:pt x="1200599" y="576396"/>
                        <a:pt x="1246440" y="609325"/>
                        <a:pt x="1313387" y="609325"/>
                      </a:cubicBezTo>
                      <a:lnTo>
                        <a:pt x="1627182" y="610511"/>
                      </a:lnTo>
                      <a:cubicBezTo>
                        <a:pt x="1683081" y="668952"/>
                        <a:pt x="1646475" y="902418"/>
                        <a:pt x="1648783" y="959821"/>
                      </a:cubicBezTo>
                      <a:cubicBezTo>
                        <a:pt x="1643507" y="957299"/>
                        <a:pt x="1642352" y="954778"/>
                        <a:pt x="1641033" y="954778"/>
                      </a:cubicBezTo>
                      <a:cubicBezTo>
                        <a:pt x="1513570" y="955964"/>
                        <a:pt x="1386930" y="953443"/>
                        <a:pt x="1260126" y="961156"/>
                      </a:cubicBezTo>
                      <a:cubicBezTo>
                        <a:pt x="1205711" y="963826"/>
                        <a:pt x="1151625" y="985185"/>
                        <a:pt x="1099684" y="1004170"/>
                      </a:cubicBezTo>
                      <a:cubicBezTo>
                        <a:pt x="973209" y="1052228"/>
                        <a:pt x="850363" y="1048372"/>
                        <a:pt x="731474" y="985185"/>
                      </a:cubicBezTo>
                      <a:cubicBezTo>
                        <a:pt x="703771" y="970055"/>
                        <a:pt x="675904" y="954778"/>
                        <a:pt x="646718" y="944691"/>
                      </a:cubicBezTo>
                      <a:cubicBezTo>
                        <a:pt x="616377" y="934605"/>
                        <a:pt x="584882" y="927041"/>
                        <a:pt x="554377" y="923332"/>
                      </a:cubicBezTo>
                      <a:cubicBezTo>
                        <a:pt x="504908" y="916658"/>
                        <a:pt x="464344" y="936978"/>
                        <a:pt x="431365" y="971242"/>
                      </a:cubicBezTo>
                      <a:cubicBezTo>
                        <a:pt x="366891" y="1033391"/>
                        <a:pt x="336551" y="1114377"/>
                        <a:pt x="315114" y="1197737"/>
                      </a:cubicBezTo>
                      <a:cubicBezTo>
                        <a:pt x="311157" y="1215536"/>
                        <a:pt x="307199" y="1233187"/>
                        <a:pt x="302417" y="1256029"/>
                      </a:cubicBezTo>
                      <a:lnTo>
                        <a:pt x="0" y="1200258"/>
                      </a:lnTo>
                      <a:cubicBezTo>
                        <a:pt x="18798" y="1112894"/>
                        <a:pt x="41719" y="1030869"/>
                        <a:pt x="78655" y="952256"/>
                      </a:cubicBezTo>
                      <a:cubicBezTo>
                        <a:pt x="150714" y="796661"/>
                        <a:pt x="262183" y="679038"/>
                        <a:pt x="429057" y="623268"/>
                      </a:cubicBezTo>
                      <a:cubicBezTo>
                        <a:pt x="470775" y="610511"/>
                        <a:pt x="513812" y="601760"/>
                        <a:pt x="557839" y="595530"/>
                      </a:cubicBezTo>
                      <a:cubicBezTo>
                        <a:pt x="642760" y="583961"/>
                        <a:pt x="688436" y="534716"/>
                        <a:pt x="689920" y="448539"/>
                      </a:cubicBezTo>
                      <a:lnTo>
                        <a:pt x="689920" y="332102"/>
                      </a:lnTo>
                      <a:cubicBezTo>
                        <a:pt x="657930" y="321868"/>
                        <a:pt x="645398" y="295317"/>
                        <a:pt x="657930" y="266393"/>
                      </a:cubicBezTo>
                      <a:cubicBezTo>
                        <a:pt x="661723" y="258532"/>
                        <a:pt x="674420" y="252302"/>
                        <a:pt x="683324" y="251116"/>
                      </a:cubicBezTo>
                      <a:cubicBezTo>
                        <a:pt x="696846" y="248594"/>
                        <a:pt x="712511" y="249781"/>
                        <a:pt x="726362" y="249781"/>
                      </a:cubicBezTo>
                      <a:lnTo>
                        <a:pt x="766761" y="249781"/>
                      </a:lnTo>
                      <a:cubicBezTo>
                        <a:pt x="785092" y="208151"/>
                        <a:pt x="794821" y="41630"/>
                        <a:pt x="83634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000000"/>
                    </a:solidFill>
                  </a:endParaRPr>
                </a:p>
              </p:txBody>
            </p:sp>
            <p:sp>
              <p:nvSpPr>
                <p:cNvPr id="16" name="Rectangle 15"/>
                <p:cNvSpPr/>
                <p:nvPr/>
              </p:nvSpPr>
              <p:spPr>
                <a:xfrm>
                  <a:off x="915076" y="3741646"/>
                  <a:ext cx="625583" cy="2313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7" name="Rounded Rectangle 16"/>
                <p:cNvSpPr/>
                <p:nvPr/>
              </p:nvSpPr>
              <p:spPr>
                <a:xfrm>
                  <a:off x="1514914" y="3339844"/>
                  <a:ext cx="461959" cy="793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sp>
            <p:nvSpPr>
              <p:cNvPr id="6" name="Freeform 6"/>
              <p:cNvSpPr>
                <a:spLocks/>
              </p:cNvSpPr>
              <p:nvPr/>
            </p:nvSpPr>
            <p:spPr bwMode="auto">
              <a:xfrm flipH="1">
                <a:off x="212645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7" name="Freeform 6"/>
              <p:cNvSpPr>
                <a:spLocks/>
              </p:cNvSpPr>
              <p:nvPr/>
            </p:nvSpPr>
            <p:spPr bwMode="auto">
              <a:xfrm flipH="1">
                <a:off x="2195733" y="41653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8" name="Freeform 6"/>
              <p:cNvSpPr>
                <a:spLocks/>
              </p:cNvSpPr>
              <p:nvPr/>
            </p:nvSpPr>
            <p:spPr bwMode="auto">
              <a:xfrm flipH="1">
                <a:off x="2252473" y="428641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9" name="Freeform 6"/>
              <p:cNvSpPr>
                <a:spLocks/>
              </p:cNvSpPr>
              <p:nvPr/>
            </p:nvSpPr>
            <p:spPr bwMode="auto">
              <a:xfrm flipH="1">
                <a:off x="2183193" y="4272130"/>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0" name="Freeform 6"/>
              <p:cNvSpPr>
                <a:spLocks/>
              </p:cNvSpPr>
              <p:nvPr/>
            </p:nvSpPr>
            <p:spPr bwMode="auto">
              <a:xfrm flipH="1">
                <a:off x="2105130" y="428155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1" name="Freeform 6"/>
              <p:cNvSpPr>
                <a:spLocks/>
              </p:cNvSpPr>
              <p:nvPr/>
            </p:nvSpPr>
            <p:spPr bwMode="auto">
              <a:xfrm flipH="1">
                <a:off x="2265013" y="415343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2" name="Freeform 6"/>
              <p:cNvSpPr>
                <a:spLocks/>
              </p:cNvSpPr>
              <p:nvPr/>
            </p:nvSpPr>
            <p:spPr bwMode="auto">
              <a:xfrm flipH="1">
                <a:off x="2309383" y="4338626"/>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3" name="Freeform 6"/>
              <p:cNvSpPr>
                <a:spLocks/>
              </p:cNvSpPr>
              <p:nvPr/>
            </p:nvSpPr>
            <p:spPr bwMode="auto">
              <a:xfrm flipH="1">
                <a:off x="2126453" y="4386257"/>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sp>
            <p:nvSpPr>
              <p:cNvPr id="14" name="Freeform 6"/>
              <p:cNvSpPr>
                <a:spLocks/>
              </p:cNvSpPr>
              <p:nvPr/>
            </p:nvSpPr>
            <p:spPr bwMode="auto">
              <a:xfrm flipH="1">
                <a:off x="2213470" y="4390838"/>
                <a:ext cx="69280" cy="104424"/>
              </a:xfrm>
              <a:custGeom>
                <a:avLst/>
                <a:gdLst>
                  <a:gd name="T0" fmla="*/ 121 w 258"/>
                  <a:gd name="T1" fmla="*/ 0 h 362"/>
                  <a:gd name="T2" fmla="*/ 124 w 258"/>
                  <a:gd name="T3" fmla="*/ 2 h 362"/>
                  <a:gd name="T4" fmla="*/ 210 w 258"/>
                  <a:gd name="T5" fmla="*/ 162 h 362"/>
                  <a:gd name="T6" fmla="*/ 171 w 258"/>
                  <a:gd name="T7" fmla="*/ 343 h 362"/>
                  <a:gd name="T8" fmla="*/ 51 w 258"/>
                  <a:gd name="T9" fmla="*/ 326 h 362"/>
                  <a:gd name="T10" fmla="*/ 17 w 258"/>
                  <a:gd name="T11" fmla="*/ 195 h 362"/>
                  <a:gd name="T12" fmla="*/ 39 w 258"/>
                  <a:gd name="T13" fmla="*/ 157 h 362"/>
                  <a:gd name="T14" fmla="*/ 121 w 258"/>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62">
                    <a:moveTo>
                      <a:pt x="121" y="0"/>
                    </a:moveTo>
                    <a:cubicBezTo>
                      <a:pt x="123" y="1"/>
                      <a:pt x="124" y="2"/>
                      <a:pt x="124" y="2"/>
                    </a:cubicBezTo>
                    <a:cubicBezTo>
                      <a:pt x="138" y="64"/>
                      <a:pt x="173" y="113"/>
                      <a:pt x="210" y="162"/>
                    </a:cubicBezTo>
                    <a:cubicBezTo>
                      <a:pt x="258" y="225"/>
                      <a:pt x="238" y="308"/>
                      <a:pt x="171" y="343"/>
                    </a:cubicBezTo>
                    <a:cubicBezTo>
                      <a:pt x="132" y="362"/>
                      <a:pt x="84" y="355"/>
                      <a:pt x="51" y="326"/>
                    </a:cubicBezTo>
                    <a:cubicBezTo>
                      <a:pt x="14" y="292"/>
                      <a:pt x="0" y="240"/>
                      <a:pt x="17" y="195"/>
                    </a:cubicBezTo>
                    <a:cubicBezTo>
                      <a:pt x="23" y="182"/>
                      <a:pt x="29" y="168"/>
                      <a:pt x="39" y="157"/>
                    </a:cubicBezTo>
                    <a:cubicBezTo>
                      <a:pt x="78" y="111"/>
                      <a:pt x="111" y="62"/>
                      <a:pt x="121" y="0"/>
                    </a:cubicBezTo>
                    <a:close/>
                  </a:path>
                </a:pathLst>
              </a:custGeom>
              <a:solidFill>
                <a:schemeClr val="accent2">
                  <a:lumMod val="20000"/>
                  <a:lumOff val="80000"/>
                </a:schemeClr>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endParaRPr>
              </a:p>
            </p:txBody>
          </p:sp>
        </p:grpSp>
        <p:cxnSp>
          <p:nvCxnSpPr>
            <p:cNvPr id="18" name="Straight Arrow Connector 17"/>
            <p:cNvCxnSpPr/>
            <p:nvPr/>
          </p:nvCxnSpPr>
          <p:spPr>
            <a:xfrm>
              <a:off x="8167946" y="4555495"/>
              <a:ext cx="822960" cy="0"/>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932298" y="4555495"/>
              <a:ext cx="822960" cy="0"/>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9003756" y="4058472"/>
              <a:ext cx="994052" cy="994046"/>
              <a:chOff x="3630105" y="3642109"/>
              <a:chExt cx="927253" cy="927253"/>
            </a:xfrm>
          </p:grpSpPr>
          <p:sp>
            <p:nvSpPr>
              <p:cNvPr id="21" name="Oval 20"/>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2" name="Freeform 21"/>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23" name="Group 22"/>
            <p:cNvGrpSpPr/>
            <p:nvPr/>
          </p:nvGrpSpPr>
          <p:grpSpPr>
            <a:xfrm>
              <a:off x="10794443" y="4058472"/>
              <a:ext cx="994052" cy="994046"/>
              <a:chOff x="3630105" y="3642109"/>
              <a:chExt cx="927253" cy="927253"/>
            </a:xfrm>
          </p:grpSpPr>
          <p:sp>
            <p:nvSpPr>
              <p:cNvPr id="24" name="Oval 23"/>
              <p:cNvSpPr/>
              <p:nvPr/>
            </p:nvSpPr>
            <p:spPr bwMode="auto">
              <a:xfrm>
                <a:off x="3630105" y="3642109"/>
                <a:ext cx="927253" cy="92725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5" name="Freeform 24"/>
              <p:cNvSpPr/>
              <p:nvPr/>
            </p:nvSpPr>
            <p:spPr>
              <a:xfrm>
                <a:off x="3892570" y="3699669"/>
                <a:ext cx="402323" cy="812133"/>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sp>
          <p:nvSpPr>
            <p:cNvPr id="26" name="Oval 25"/>
            <p:cNvSpPr/>
            <p:nvPr/>
          </p:nvSpPr>
          <p:spPr bwMode="auto">
            <a:xfrm>
              <a:off x="8966526" y="2848080"/>
              <a:ext cx="1068512" cy="57621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Semibold" panose="020B0702040204020203" pitchFamily="34" charset="0"/>
                  <a:ea typeface="Segoe UI" pitchFamily="34" charset="0"/>
                  <a:cs typeface="Segoe UI Semibold" panose="020B0702040204020203" pitchFamily="34" charset="0"/>
                </a:rPr>
                <a:t>Acker</a:t>
              </a:r>
            </a:p>
          </p:txBody>
        </p:sp>
        <p:cxnSp>
          <p:nvCxnSpPr>
            <p:cNvPr id="29" name="Straight Arrow Connector 28"/>
            <p:cNvCxnSpPr>
              <a:stCxn id="17" idx="3"/>
              <a:endCxn id="26" idx="3"/>
            </p:cNvCxnSpPr>
            <p:nvPr/>
          </p:nvCxnSpPr>
          <p:spPr>
            <a:xfrm flipV="1">
              <a:off x="7927573" y="3339912"/>
              <a:ext cx="1195433" cy="6881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0"/>
              <a:endCxn id="26" idx="4"/>
            </p:cNvCxnSpPr>
            <p:nvPr/>
          </p:nvCxnSpPr>
          <p:spPr>
            <a:xfrm flipV="1">
              <a:off x="9500782" y="3424297"/>
              <a:ext cx="0" cy="634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4" idx="0"/>
              <a:endCxn id="26" idx="5"/>
            </p:cNvCxnSpPr>
            <p:nvPr/>
          </p:nvCxnSpPr>
          <p:spPr>
            <a:xfrm flipH="1" flipV="1">
              <a:off x="9878558" y="3339912"/>
              <a:ext cx="1412911" cy="718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19754848">
              <a:off x="8102865" y="3338465"/>
              <a:ext cx="688369" cy="442337"/>
            </a:xfrm>
            <a:prstGeom prst="rect">
              <a:avLst/>
            </a:prstGeom>
            <a:noFill/>
          </p:spPr>
          <p:txBody>
            <a:bodyPr wrap="none" lIns="91440" tIns="91440" rIns="91440" bIns="91440" rtlCol="0" anchor="ctr">
              <a:noAutofit/>
            </a:bodyPr>
            <a:lstStyle/>
            <a:p>
              <a:pPr algn="ctr">
                <a:lnSpc>
                  <a:spcPct val="90000"/>
                </a:lnSpc>
                <a:spcAft>
                  <a:spcPts val="600"/>
                </a:spcAft>
              </a:pPr>
              <a:r>
                <a:rPr lang="en-US" dirty="0" err="1">
                  <a:solidFill>
                    <a:schemeClr val="tx1">
                      <a:lumMod val="65000"/>
                      <a:lumOff val="35000"/>
                    </a:schemeClr>
                  </a:solidFill>
                  <a:latin typeface="Segoe UI Semibold" panose="020B0702040204020203" pitchFamily="34" charset="0"/>
                  <a:cs typeface="Segoe UI Semibold" panose="020B0702040204020203" pitchFamily="34" charset="0"/>
                </a:rPr>
                <a:t>Ack</a:t>
              </a:r>
              <a:endParaRPr lang="en-US"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sp>
          <p:nvSpPr>
            <p:cNvPr id="38" name="TextBox 37"/>
            <p:cNvSpPr txBox="1"/>
            <p:nvPr/>
          </p:nvSpPr>
          <p:spPr>
            <a:xfrm rot="16200000">
              <a:off x="9016144" y="3575249"/>
              <a:ext cx="688369" cy="442337"/>
            </a:xfrm>
            <a:prstGeom prst="rect">
              <a:avLst/>
            </a:prstGeom>
            <a:noFill/>
          </p:spPr>
          <p:txBody>
            <a:bodyPr wrap="none" lIns="91440" tIns="91440" rIns="91440" bIns="91440" rtlCol="0" anchor="ctr">
              <a:noAutofit/>
            </a:bodyPr>
            <a:lstStyle/>
            <a:p>
              <a:pPr algn="ctr">
                <a:lnSpc>
                  <a:spcPct val="90000"/>
                </a:lnSpc>
                <a:spcAft>
                  <a:spcPts val="600"/>
                </a:spcAft>
              </a:pPr>
              <a:r>
                <a:rPr lang="en-US" dirty="0" err="1">
                  <a:solidFill>
                    <a:schemeClr val="tx1">
                      <a:lumMod val="65000"/>
                      <a:lumOff val="35000"/>
                    </a:schemeClr>
                  </a:solidFill>
                  <a:latin typeface="Segoe UI Semibold" panose="020B0702040204020203" pitchFamily="34" charset="0"/>
                  <a:cs typeface="Segoe UI Semibold" panose="020B0702040204020203" pitchFamily="34" charset="0"/>
                </a:rPr>
                <a:t>Ack</a:t>
              </a:r>
              <a:endParaRPr lang="en-US"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sp>
          <p:nvSpPr>
            <p:cNvPr id="39" name="TextBox 38"/>
            <p:cNvSpPr txBox="1"/>
            <p:nvPr/>
          </p:nvSpPr>
          <p:spPr>
            <a:xfrm rot="1595119">
              <a:off x="10360615" y="3366074"/>
              <a:ext cx="651113" cy="440238"/>
            </a:xfrm>
            <a:prstGeom prst="rect">
              <a:avLst/>
            </a:prstGeom>
            <a:noFill/>
          </p:spPr>
          <p:txBody>
            <a:bodyPr wrap="none" lIns="91440" tIns="91440" rIns="91440" bIns="91440" rtlCol="0" anchor="ctr">
              <a:noAutofit/>
            </a:bodyPr>
            <a:lstStyle/>
            <a:p>
              <a:pPr algn="ctr">
                <a:lnSpc>
                  <a:spcPct val="90000"/>
                </a:lnSpc>
                <a:spcAft>
                  <a:spcPts val="600"/>
                </a:spcAft>
              </a:pPr>
              <a:r>
                <a:rPr lang="en-US" dirty="0" err="1">
                  <a:solidFill>
                    <a:schemeClr val="tx1">
                      <a:lumMod val="65000"/>
                      <a:lumOff val="35000"/>
                    </a:schemeClr>
                  </a:solidFill>
                  <a:latin typeface="Segoe UI Semibold" panose="020B0702040204020203" pitchFamily="34" charset="0"/>
                  <a:cs typeface="Segoe UI Semibold" panose="020B0702040204020203" pitchFamily="34" charset="0"/>
                </a:rPr>
                <a:t>Ack</a:t>
              </a:r>
              <a:endParaRPr lang="en-US"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grpSp>
      <p:sp>
        <p:nvSpPr>
          <p:cNvPr id="41" name="TextBox 40"/>
          <p:cNvSpPr txBox="1"/>
          <p:nvPr/>
        </p:nvSpPr>
        <p:spPr>
          <a:xfrm>
            <a:off x="296827" y="1052474"/>
            <a:ext cx="6511052" cy="5259273"/>
          </a:xfrm>
          <a:prstGeom prst="rect">
            <a:avLst/>
          </a:prstGeom>
          <a:noFill/>
        </p:spPr>
        <p:txBody>
          <a:bodyPr wrap="square" lIns="182880" tIns="146304" rIns="182880" bIns="146304" rtlCol="0">
            <a:noAutofit/>
          </a:bodyPr>
          <a:lstStyle/>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b="1"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At-most-once</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message processing can be achieved with no additional coding </a:t>
            </a:r>
          </a:p>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 tuple coming off a spout can trigger thousands of tuples to be created based on it, creating a ‘tree’ of tuples.</a:t>
            </a:r>
          </a:p>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Storm considers a tuple coming off a spout "fully processed" when the tuple tree has been exhausted and every message in the tree has been processed within the specified time.</a:t>
            </a:r>
          </a:p>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Storm will remember the entire tree of tuples efficiently until the tree is processed. </a:t>
            </a:r>
          </a:p>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If all the ACKs are not received within the specified timeout, Storm will ask the Spout to re-emit the tuples (replay).</a:t>
            </a:r>
          </a:p>
          <a:p>
            <a:pPr marL="292608" lvl="1" indent="-285750" defTabSz="913770" fontAlgn="base">
              <a:lnSpc>
                <a:spcPct val="90000"/>
              </a:lnSpc>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00" b="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at-least-once</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processing the following additional 3 things must be done:</a:t>
            </a:r>
          </a:p>
          <a:p>
            <a:pPr marL="548640" lvl="2"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When spouts emit tuples, they must specify a unique message ID. Spout implementation, like </a:t>
            </a: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2"/>
              </a:rPr>
              <a:t>storm-</a:t>
            </a:r>
            <a:r>
              <a:rPr lang="en-US" sz="1400" dirty="0" err="1">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2"/>
              </a:rPr>
              <a:t>kafka</a:t>
            </a: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or </a:t>
            </a: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hlinkClick r:id="rId3"/>
              </a:rPr>
              <a:t>storm-kestrel</a:t>
            </a: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do this automatically for you.</a:t>
            </a:r>
          </a:p>
          <a:p>
            <a:pPr marL="548640" lvl="2"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When bolts emit tuples, they must anchor them with input tuples.</a:t>
            </a:r>
          </a:p>
          <a:p>
            <a:pPr marL="548640" lvl="2"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When bolts are done processing the input tuple, they must ‘</a:t>
            </a:r>
            <a:r>
              <a:rPr lang="en-US" sz="1400"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ack</a:t>
            </a: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or ‘fail’ the input tuple</a:t>
            </a:r>
          </a:p>
          <a:p>
            <a:pPr marL="292608" lvl="1" indent="-285750" defTabSz="913770" fontAlgn="base">
              <a:lnSpc>
                <a:spcPct val="90000"/>
              </a:lnSpc>
              <a:spcAft>
                <a:spcPts val="588"/>
              </a:spcAft>
              <a:buClr>
                <a:srgbClr val="68217A">
                  <a:lumMod val="50000"/>
                </a:srgbClr>
              </a:buClr>
              <a:buSzPct val="75000"/>
              <a:buFont typeface="Wingdings" panose="05000000000000000000" pitchFamily="2" charset="2"/>
              <a:buChar char="v"/>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Note, for </a:t>
            </a:r>
            <a:r>
              <a:rPr lang="en-US" sz="1600" b="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exactly-once</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processing, use the </a:t>
            </a:r>
            <a:r>
              <a:rPr lang="en-US" sz="1600" b="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Trident</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framework</a:t>
            </a:r>
          </a:p>
          <a:p>
            <a:pPr marL="285750" indent="-285750">
              <a:lnSpc>
                <a:spcPct val="90000"/>
              </a:lnSpc>
              <a:spcAft>
                <a:spcPts val="600"/>
              </a:spcAft>
              <a:buClr>
                <a:schemeClr val="accent3"/>
              </a:buClr>
              <a:buSzPct val="75000"/>
              <a:buFont typeface="Wingdings" panose="05000000000000000000" pitchFamily="2" charset="2"/>
              <a:buChar char="v"/>
            </a:pPr>
            <a:endParaRPr lang="en-US" sz="1400" dirty="0">
              <a:solidFill>
                <a:schemeClr val="tx1">
                  <a:lumMod val="85000"/>
                  <a:lumOff val="15000"/>
                </a:schemeClr>
              </a:solidFill>
            </a:endParaRPr>
          </a:p>
        </p:txBody>
      </p:sp>
      <p:grpSp>
        <p:nvGrpSpPr>
          <p:cNvPr id="102" name="Group 101"/>
          <p:cNvGrpSpPr/>
          <p:nvPr/>
        </p:nvGrpSpPr>
        <p:grpSpPr>
          <a:xfrm>
            <a:off x="7504896" y="1666930"/>
            <a:ext cx="3862269" cy="2000939"/>
            <a:chOff x="7504896" y="1471724"/>
            <a:chExt cx="3862269" cy="2000939"/>
          </a:xfrm>
        </p:grpSpPr>
        <p:cxnSp>
          <p:nvCxnSpPr>
            <p:cNvPr id="92" name="Straight Arrow Connector 91"/>
            <p:cNvCxnSpPr/>
            <p:nvPr/>
          </p:nvCxnSpPr>
          <p:spPr>
            <a:xfrm>
              <a:off x="9807714" y="1693214"/>
              <a:ext cx="731520" cy="0"/>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auto">
            <a:xfrm>
              <a:off x="7504896" y="2186836"/>
              <a:ext cx="762408" cy="593864"/>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grpSp>
          <p:nvGrpSpPr>
            <p:cNvPr id="61" name="Group 60"/>
            <p:cNvGrpSpPr/>
            <p:nvPr/>
          </p:nvGrpSpPr>
          <p:grpSpPr>
            <a:xfrm>
              <a:off x="9060067" y="1471724"/>
              <a:ext cx="798513" cy="432144"/>
              <a:chOff x="8872932" y="1176221"/>
              <a:chExt cx="912032" cy="463531"/>
            </a:xfrm>
          </p:grpSpPr>
          <p:sp>
            <p:nvSpPr>
              <p:cNvPr id="44" name="Oval 43"/>
              <p:cNvSpPr/>
              <p:nvPr/>
            </p:nvSpPr>
            <p:spPr bwMode="auto">
              <a:xfrm>
                <a:off x="8872932" y="1176221"/>
                <a:ext cx="912032" cy="463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54" name="Rectangle 53"/>
              <p:cNvSpPr/>
              <p:nvPr/>
            </p:nvSpPr>
            <p:spPr>
              <a:xfrm>
                <a:off x="9084329" y="1222568"/>
                <a:ext cx="489236" cy="313932"/>
              </a:xfrm>
              <a:prstGeom prst="rect">
                <a:avLst/>
              </a:prstGeom>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62" name="Group 61"/>
            <p:cNvGrpSpPr/>
            <p:nvPr/>
          </p:nvGrpSpPr>
          <p:grpSpPr>
            <a:xfrm>
              <a:off x="9060067" y="1974777"/>
              <a:ext cx="798513" cy="432144"/>
              <a:chOff x="8872932" y="1176221"/>
              <a:chExt cx="912032" cy="463531"/>
            </a:xfrm>
          </p:grpSpPr>
          <p:sp>
            <p:nvSpPr>
              <p:cNvPr id="63" name="Oval 62"/>
              <p:cNvSpPr/>
              <p:nvPr/>
            </p:nvSpPr>
            <p:spPr bwMode="auto">
              <a:xfrm>
                <a:off x="8872932" y="1176221"/>
                <a:ext cx="912032" cy="463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64" name="Rectangle 63"/>
              <p:cNvSpPr/>
              <p:nvPr/>
            </p:nvSpPr>
            <p:spPr>
              <a:xfrm>
                <a:off x="9084329" y="1222568"/>
                <a:ext cx="489236" cy="313932"/>
              </a:xfrm>
              <a:prstGeom prst="rect">
                <a:avLst/>
              </a:prstGeom>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65" name="Group 64"/>
            <p:cNvGrpSpPr/>
            <p:nvPr/>
          </p:nvGrpSpPr>
          <p:grpSpPr>
            <a:xfrm>
              <a:off x="9060067" y="2490063"/>
              <a:ext cx="798513" cy="432144"/>
              <a:chOff x="8872932" y="1176221"/>
              <a:chExt cx="912032" cy="463531"/>
            </a:xfrm>
          </p:grpSpPr>
          <p:sp>
            <p:nvSpPr>
              <p:cNvPr id="66" name="Oval 65"/>
              <p:cNvSpPr/>
              <p:nvPr/>
            </p:nvSpPr>
            <p:spPr bwMode="auto">
              <a:xfrm>
                <a:off x="8872932" y="1176221"/>
                <a:ext cx="912032" cy="463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67" name="Rectangle 66"/>
              <p:cNvSpPr/>
              <p:nvPr/>
            </p:nvSpPr>
            <p:spPr>
              <a:xfrm>
                <a:off x="9084329" y="1222568"/>
                <a:ext cx="489236" cy="313932"/>
              </a:xfrm>
              <a:prstGeom prst="rect">
                <a:avLst/>
              </a:prstGeom>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68" name="Group 67"/>
            <p:cNvGrpSpPr/>
            <p:nvPr/>
          </p:nvGrpSpPr>
          <p:grpSpPr>
            <a:xfrm>
              <a:off x="9060067" y="3040519"/>
              <a:ext cx="798513" cy="432144"/>
              <a:chOff x="8872932" y="1176221"/>
              <a:chExt cx="912032" cy="463531"/>
            </a:xfrm>
          </p:grpSpPr>
          <p:sp>
            <p:nvSpPr>
              <p:cNvPr id="69" name="Oval 68"/>
              <p:cNvSpPr/>
              <p:nvPr/>
            </p:nvSpPr>
            <p:spPr bwMode="auto">
              <a:xfrm>
                <a:off x="8872932" y="1176221"/>
                <a:ext cx="912032" cy="463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0" name="Rectangle 69"/>
              <p:cNvSpPr/>
              <p:nvPr/>
            </p:nvSpPr>
            <p:spPr>
              <a:xfrm>
                <a:off x="9084329" y="1222568"/>
                <a:ext cx="489236" cy="313932"/>
              </a:xfrm>
              <a:prstGeom prst="rect">
                <a:avLst/>
              </a:prstGeom>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71" name="Group 70"/>
            <p:cNvGrpSpPr/>
            <p:nvPr/>
          </p:nvGrpSpPr>
          <p:grpSpPr>
            <a:xfrm>
              <a:off x="10568652" y="1471724"/>
              <a:ext cx="798513" cy="432144"/>
              <a:chOff x="8872932" y="1176221"/>
              <a:chExt cx="912032" cy="463531"/>
            </a:xfrm>
            <a:solidFill>
              <a:schemeClr val="accent2"/>
            </a:solidFill>
          </p:grpSpPr>
          <p:sp>
            <p:nvSpPr>
              <p:cNvPr id="72" name="Oval 71"/>
              <p:cNvSpPr/>
              <p:nvPr/>
            </p:nvSpPr>
            <p:spPr bwMode="auto">
              <a:xfrm>
                <a:off x="8872932" y="1176221"/>
                <a:ext cx="912032" cy="4635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3" name="Rectangle 72"/>
              <p:cNvSpPr/>
              <p:nvPr/>
            </p:nvSpPr>
            <p:spPr>
              <a:xfrm>
                <a:off x="9084329" y="1222568"/>
                <a:ext cx="489236" cy="313932"/>
              </a:xfrm>
              <a:prstGeom prst="rect">
                <a:avLst/>
              </a:prstGeom>
              <a:grpFill/>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74" name="Group 73"/>
            <p:cNvGrpSpPr/>
            <p:nvPr/>
          </p:nvGrpSpPr>
          <p:grpSpPr>
            <a:xfrm>
              <a:off x="10568652" y="1974777"/>
              <a:ext cx="798513" cy="432144"/>
              <a:chOff x="8872932" y="1176221"/>
              <a:chExt cx="912032" cy="463531"/>
            </a:xfrm>
            <a:solidFill>
              <a:schemeClr val="accent2"/>
            </a:solidFill>
          </p:grpSpPr>
          <p:sp>
            <p:nvSpPr>
              <p:cNvPr id="75" name="Oval 74"/>
              <p:cNvSpPr/>
              <p:nvPr/>
            </p:nvSpPr>
            <p:spPr bwMode="auto">
              <a:xfrm>
                <a:off x="8872932" y="1176221"/>
                <a:ext cx="912032" cy="4635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6" name="Rectangle 75"/>
              <p:cNvSpPr/>
              <p:nvPr/>
            </p:nvSpPr>
            <p:spPr>
              <a:xfrm>
                <a:off x="9084329" y="1222568"/>
                <a:ext cx="489236" cy="313932"/>
              </a:xfrm>
              <a:prstGeom prst="rect">
                <a:avLst/>
              </a:prstGeom>
              <a:grpFill/>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77" name="Group 76"/>
            <p:cNvGrpSpPr/>
            <p:nvPr/>
          </p:nvGrpSpPr>
          <p:grpSpPr>
            <a:xfrm>
              <a:off x="10568652" y="2490063"/>
              <a:ext cx="798513" cy="432144"/>
              <a:chOff x="8872932" y="1176221"/>
              <a:chExt cx="912032" cy="463531"/>
            </a:xfrm>
            <a:solidFill>
              <a:schemeClr val="accent2"/>
            </a:solidFill>
          </p:grpSpPr>
          <p:sp>
            <p:nvSpPr>
              <p:cNvPr id="78" name="Oval 77"/>
              <p:cNvSpPr/>
              <p:nvPr/>
            </p:nvSpPr>
            <p:spPr bwMode="auto">
              <a:xfrm>
                <a:off x="8872932" y="1176221"/>
                <a:ext cx="912032" cy="4635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79" name="Rectangle 78"/>
              <p:cNvSpPr/>
              <p:nvPr/>
            </p:nvSpPr>
            <p:spPr>
              <a:xfrm>
                <a:off x="9084329" y="1222568"/>
                <a:ext cx="489236" cy="313932"/>
              </a:xfrm>
              <a:prstGeom prst="rect">
                <a:avLst/>
              </a:prstGeom>
              <a:grpFill/>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grpSp>
          <p:nvGrpSpPr>
            <p:cNvPr id="80" name="Group 79"/>
            <p:cNvGrpSpPr/>
            <p:nvPr/>
          </p:nvGrpSpPr>
          <p:grpSpPr>
            <a:xfrm>
              <a:off x="10568652" y="3040519"/>
              <a:ext cx="798513" cy="432144"/>
              <a:chOff x="8872932" y="1176221"/>
              <a:chExt cx="912032" cy="463531"/>
            </a:xfrm>
            <a:solidFill>
              <a:schemeClr val="accent2"/>
            </a:solidFill>
          </p:grpSpPr>
          <p:sp>
            <p:nvSpPr>
              <p:cNvPr id="81" name="Oval 80"/>
              <p:cNvSpPr/>
              <p:nvPr/>
            </p:nvSpPr>
            <p:spPr bwMode="auto">
              <a:xfrm>
                <a:off x="8872932" y="1176221"/>
                <a:ext cx="912032" cy="46353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dirty="0">
                  <a:solidFill>
                    <a:schemeClr val="bg1"/>
                  </a:solidFill>
                  <a:latin typeface="+mj-lt"/>
                  <a:ea typeface="Segoe UI" pitchFamily="34" charset="0"/>
                  <a:cs typeface="Segoe UI" pitchFamily="34" charset="0"/>
                </a:endParaRPr>
              </a:p>
            </p:txBody>
          </p:sp>
          <p:sp>
            <p:nvSpPr>
              <p:cNvPr id="82" name="Rectangle 81"/>
              <p:cNvSpPr/>
              <p:nvPr/>
            </p:nvSpPr>
            <p:spPr>
              <a:xfrm>
                <a:off x="9084329" y="1222568"/>
                <a:ext cx="489236" cy="313932"/>
              </a:xfrm>
              <a:prstGeom prst="rect">
                <a:avLst/>
              </a:prstGeom>
              <a:grpFill/>
            </p:spPr>
            <p:txBody>
              <a:bodyPr wrap="none">
                <a:spAutoFit/>
              </a:bodyPr>
              <a:lstStyle/>
              <a:p>
                <a:pPr algn="ctr" defTabSz="914102" fontAlgn="base">
                  <a:lnSpc>
                    <a:spcPct val="90000"/>
                  </a:lnSpc>
                  <a:spcBef>
                    <a:spcPct val="0"/>
                  </a:spcBef>
                  <a:spcAft>
                    <a:spcPct val="0"/>
                  </a:spcAft>
                </a:pPr>
                <a:r>
                  <a:rPr lang="en-IN" sz="1600" dirty="0">
                    <a:solidFill>
                      <a:schemeClr val="bg1"/>
                    </a:solidFill>
                    <a:latin typeface="Segoe UI Semibold" panose="020B0702040204020203" pitchFamily="34" charset="0"/>
                    <a:ea typeface="Segoe UI" pitchFamily="34" charset="0"/>
                    <a:cs typeface="Segoe UI" pitchFamily="34" charset="0"/>
                  </a:rPr>
                  <a:t>{…}</a:t>
                </a:r>
              </a:p>
            </p:txBody>
          </p:sp>
        </p:grpSp>
        <p:cxnSp>
          <p:nvCxnSpPr>
            <p:cNvPr id="84" name="Straight Arrow Connector 83"/>
            <p:cNvCxnSpPr>
              <a:stCxn id="43" idx="6"/>
              <a:endCxn id="44" idx="2"/>
            </p:cNvCxnSpPr>
            <p:nvPr/>
          </p:nvCxnSpPr>
          <p:spPr>
            <a:xfrm flipV="1">
              <a:off x="8267304" y="1687796"/>
              <a:ext cx="792763" cy="795972"/>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3" idx="6"/>
              <a:endCxn id="63" idx="2"/>
            </p:cNvCxnSpPr>
            <p:nvPr/>
          </p:nvCxnSpPr>
          <p:spPr>
            <a:xfrm flipV="1">
              <a:off x="8267304" y="2190849"/>
              <a:ext cx="792763" cy="292919"/>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3" idx="6"/>
              <a:endCxn id="66" idx="2"/>
            </p:cNvCxnSpPr>
            <p:nvPr/>
          </p:nvCxnSpPr>
          <p:spPr>
            <a:xfrm>
              <a:off x="8267304" y="2483768"/>
              <a:ext cx="792763" cy="222367"/>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3" idx="6"/>
              <a:endCxn id="69" idx="2"/>
            </p:cNvCxnSpPr>
            <p:nvPr/>
          </p:nvCxnSpPr>
          <p:spPr>
            <a:xfrm>
              <a:off x="8267304" y="2483768"/>
              <a:ext cx="792763" cy="772823"/>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3" idx="6"/>
              <a:endCxn id="75" idx="2"/>
            </p:cNvCxnSpPr>
            <p:nvPr/>
          </p:nvCxnSpPr>
          <p:spPr>
            <a:xfrm>
              <a:off x="9858580" y="2190849"/>
              <a:ext cx="710072" cy="0"/>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6" idx="6"/>
              <a:endCxn id="78" idx="2"/>
            </p:cNvCxnSpPr>
            <p:nvPr/>
          </p:nvCxnSpPr>
          <p:spPr>
            <a:xfrm>
              <a:off x="9858580" y="2706135"/>
              <a:ext cx="710072" cy="0"/>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9" idx="6"/>
              <a:endCxn id="81" idx="2"/>
            </p:cNvCxnSpPr>
            <p:nvPr/>
          </p:nvCxnSpPr>
          <p:spPr>
            <a:xfrm>
              <a:off x="9858580" y="3256591"/>
              <a:ext cx="710072" cy="0"/>
            </a:xfrm>
            <a:prstGeom prst="straightConnector1">
              <a:avLst/>
            </a:prstGeom>
            <a:ln w="285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7671929" y="2359119"/>
              <a:ext cx="428342" cy="249299"/>
            </a:xfrm>
            <a:prstGeom prst="rect">
              <a:avLst/>
            </a:prstGeom>
          </p:spPr>
          <p:txBody>
            <a:bodyPr wrap="square" lIns="0" tIns="0" rIns="0" bIns="0" anchor="ctr">
              <a:spAutoFit/>
            </a:bodyPr>
            <a:lstStyle/>
            <a:p>
              <a:pPr algn="ctr" defTabSz="914102" fontAlgn="base">
                <a:lnSpc>
                  <a:spcPct val="90000"/>
                </a:lnSpc>
                <a:spcBef>
                  <a:spcPct val="0"/>
                </a:spcBef>
                <a:spcAft>
                  <a:spcPct val="0"/>
                </a:spcAft>
              </a:pPr>
              <a:r>
                <a:rPr lang="en-IN" dirty="0">
                  <a:solidFill>
                    <a:schemeClr val="bg1"/>
                  </a:solidFill>
                  <a:latin typeface="Segoe UI Semibold" panose="020B0702040204020203" pitchFamily="34" charset="0"/>
                  <a:ea typeface="Segoe UI" pitchFamily="34" charset="0"/>
                  <a:cs typeface="Segoe UI" pitchFamily="34" charset="0"/>
                </a:rPr>
                <a:t>{…}</a:t>
              </a:r>
            </a:p>
          </p:txBody>
        </p:sp>
      </p:grpSp>
      <p:sp>
        <p:nvSpPr>
          <p:cNvPr id="103" name="TextBox 102"/>
          <p:cNvSpPr txBox="1"/>
          <p:nvPr/>
        </p:nvSpPr>
        <p:spPr>
          <a:xfrm>
            <a:off x="8505150" y="1303787"/>
            <a:ext cx="1861760" cy="339115"/>
          </a:xfrm>
          <a:prstGeom prst="rect">
            <a:avLst/>
          </a:prstGeom>
          <a:noFill/>
        </p:spPr>
        <p:txBody>
          <a:bodyPr wrap="none" lIns="182880" tIns="146304" rIns="182880" bIns="146304" rtlCol="0" anchor="ctr">
            <a:noAutofit/>
          </a:bodyPr>
          <a:lstStyle/>
          <a:p>
            <a:pPr algn="ctr">
              <a:lnSpc>
                <a:spcPct val="90000"/>
              </a:lnSpc>
              <a:spcAft>
                <a:spcPts val="600"/>
              </a:spcAft>
            </a:pPr>
            <a:r>
              <a:rPr lang="en-US" dirty="0">
                <a:solidFill>
                  <a:schemeClr val="tx1">
                    <a:lumMod val="65000"/>
                    <a:lumOff val="35000"/>
                  </a:schemeClr>
                </a:solidFill>
                <a:latin typeface="Segoe UI Semibold" panose="020B0702040204020203" pitchFamily="34" charset="0"/>
                <a:cs typeface="Segoe UI Semibold" panose="020B0702040204020203" pitchFamily="34" charset="0"/>
              </a:rPr>
              <a:t>Tree of Tuples </a:t>
            </a:r>
          </a:p>
        </p:txBody>
      </p:sp>
    </p:spTree>
    <p:extLst>
      <p:ext uri="{BB962C8B-B14F-4D97-AF65-F5344CB8AC3E}">
        <p14:creationId xmlns:p14="http://schemas.microsoft.com/office/powerpoint/2010/main" val="1966100523"/>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249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Trident: What is it?</a:t>
            </a:r>
          </a:p>
        </p:txBody>
      </p:sp>
      <p:sp>
        <p:nvSpPr>
          <p:cNvPr id="4" name="Slide Number Placeholder 3"/>
          <p:cNvSpPr>
            <a:spLocks noGrp="1"/>
          </p:cNvSpPr>
          <p:nvPr>
            <p:ph type="sldNum" sz="quarter" idx="11"/>
          </p:nvPr>
        </p:nvSpPr>
        <p:spPr/>
        <p:txBody>
          <a:bodyPr/>
          <a:lstStyle/>
          <a:p>
            <a:fld id="{F8A0AC42-AA1D-4944-8D96-660DE70C7E1B}" type="slidenum">
              <a:rPr lang="en-IN"/>
              <a:pPr/>
              <a:t>78</a:t>
            </a:fld>
            <a:endParaRPr lang="en-IN" dirty="0"/>
          </a:p>
        </p:txBody>
      </p:sp>
      <p:sp>
        <p:nvSpPr>
          <p:cNvPr id="5" name="TextBox 4"/>
          <p:cNvSpPr txBox="1"/>
          <p:nvPr/>
        </p:nvSpPr>
        <p:spPr>
          <a:xfrm>
            <a:off x="197964" y="1308429"/>
            <a:ext cx="11904992" cy="435788"/>
          </a:xfrm>
          <a:prstGeom prst="rect">
            <a:avLst/>
          </a:prstGeom>
          <a:solidFill>
            <a:schemeClr val="accent3"/>
          </a:solidFill>
        </p:spPr>
        <p:txBody>
          <a:bodyPr wrap="square" lIns="182880" tIns="91440" rIns="182880" bIns="91440" rtlCol="0" anchor="ctr">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A higher-level framework built on top of Apache Storm for increased developer productivity</a:t>
            </a:r>
          </a:p>
        </p:txBody>
      </p:sp>
      <p:sp>
        <p:nvSpPr>
          <p:cNvPr id="6" name="Rectangle 93"/>
          <p:cNvSpPr>
            <a:spLocks noChangeArrowheads="1"/>
          </p:cNvSpPr>
          <p:nvPr/>
        </p:nvSpPr>
        <p:spPr bwMode="auto">
          <a:xfrm>
            <a:off x="6419887" y="2269071"/>
            <a:ext cx="5683069" cy="2618645"/>
          </a:xfrm>
          <a:prstGeom prst="rect">
            <a:avLst/>
          </a:prstGeom>
          <a:solidFill>
            <a:schemeClr val="bg1">
              <a:lumMod val="95000"/>
            </a:schemeClr>
          </a:solidFill>
          <a:ln>
            <a:noFill/>
          </a:ln>
          <a:effectLst/>
        </p:spPr>
        <p:txBody>
          <a:bodyPr vert="horz" wrap="square" lIns="0" tIns="0" rIns="0" bIns="6348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91440">
              <a:spcBef>
                <a:spcPts val="600"/>
              </a:spcBef>
              <a:spcAft>
                <a:spcPts val="0"/>
              </a:spcAft>
            </a:pPr>
            <a:r>
              <a:rPr lang="en-US" altLang="en-US" sz="1400" dirty="0" err="1">
                <a:solidFill>
                  <a:schemeClr val="tx1">
                    <a:lumMod val="65000"/>
                    <a:lumOff val="35000"/>
                  </a:schemeClr>
                </a:solidFill>
                <a:latin typeface="Segoe UI Semibold" panose="020B0702040204020203" pitchFamily="34" charset="0"/>
                <a:cs typeface="Segoe UI Semibold" panose="020B0702040204020203" pitchFamily="34" charset="0"/>
              </a:rPr>
              <a:t>FixedBatchSpout</a:t>
            </a:r>
            <a:r>
              <a:rPr lang="en-US" altLang="en-US" sz="1400" dirty="0">
                <a:solidFill>
                  <a:schemeClr val="tx1">
                    <a:lumMod val="65000"/>
                    <a:lumOff val="35000"/>
                  </a:schemeClr>
                </a:solidFill>
                <a:latin typeface="Segoe UI Semibold" panose="020B0702040204020203" pitchFamily="34" charset="0"/>
                <a:cs typeface="Segoe UI Semibold" panose="020B0702040204020203" pitchFamily="34" charset="0"/>
              </a:rPr>
              <a:t> spout </a:t>
            </a:r>
            <a:r>
              <a:rPr lang="en-US" altLang="en-US" sz="1400" b="1" dirty="0">
                <a:latin typeface="Segoe UI Semibold" panose="020B0702040204020203" pitchFamily="34" charset="0"/>
                <a:cs typeface="Segoe UI Semibold" panose="020B0702040204020203" pitchFamily="34" charset="0"/>
              </a:rPr>
              <a:t>=</a:t>
            </a:r>
            <a:r>
              <a:rPr lang="en-US" altLang="en-US" sz="1400" dirty="0">
                <a:solidFill>
                  <a:srgbClr val="333333"/>
                </a:solidFill>
                <a:latin typeface="Segoe UI Semibold" panose="020B0702040204020203" pitchFamily="34" charset="0"/>
                <a:cs typeface="Segoe UI Semibold" panose="020B0702040204020203" pitchFamily="34" charset="0"/>
              </a:rPr>
              <a:t> </a:t>
            </a:r>
            <a:r>
              <a:rPr lang="en-US" altLang="en-US" sz="1400" b="1" dirty="0">
                <a:solidFill>
                  <a:schemeClr val="tx1">
                    <a:lumMod val="65000"/>
                    <a:lumOff val="35000"/>
                  </a:schemeClr>
                </a:solidFill>
                <a:latin typeface="Segoe UI Semibold" panose="020B0702040204020203" pitchFamily="34" charset="0"/>
                <a:cs typeface="Segoe UI Semibold" panose="020B0702040204020203" pitchFamily="34" charset="0"/>
              </a:rPr>
              <a:t>new</a:t>
            </a:r>
            <a:r>
              <a:rPr lang="en-US" altLang="en-US" sz="1400" dirty="0">
                <a:solidFill>
                  <a:srgbClr val="333333"/>
                </a:solidFill>
                <a:latin typeface="Segoe UI Semibold" panose="020B0702040204020203" pitchFamily="34" charset="0"/>
                <a:cs typeface="Segoe UI Semibold" panose="020B0702040204020203" pitchFamily="34" charset="0"/>
              </a:rPr>
              <a:t> </a:t>
            </a:r>
            <a:r>
              <a:rPr lang="en-US" altLang="en-US" sz="1400" b="1" dirty="0" err="1">
                <a:solidFill>
                  <a:srgbClr val="990000"/>
                </a:solidFill>
                <a:latin typeface="Segoe UI Semibold" panose="020B0702040204020203" pitchFamily="34" charset="0"/>
                <a:cs typeface="Segoe UI Semibold" panose="020B0702040204020203" pitchFamily="34" charset="0"/>
              </a:rPr>
              <a:t>FixedBatchSpout</a:t>
            </a:r>
            <a:r>
              <a:rPr lang="en-US" altLang="en-US" sz="1400" b="1" dirty="0">
                <a:latin typeface="Segoe UI Semibold" panose="020B0702040204020203" pitchFamily="34" charset="0"/>
                <a:cs typeface="Segoe UI Semibold" panose="020B0702040204020203" pitchFamily="34" charset="0"/>
              </a:rPr>
              <a:t>(</a:t>
            </a:r>
            <a:r>
              <a:rPr lang="en-US" altLang="en-US" sz="1400" b="1" dirty="0">
                <a:solidFill>
                  <a:srgbClr val="333333"/>
                </a:solidFill>
                <a:latin typeface="Segoe UI Semibold" panose="020B0702040204020203" pitchFamily="34" charset="0"/>
                <a:cs typeface="Segoe UI Semibold" panose="020B0702040204020203" pitchFamily="34" charset="0"/>
              </a:rPr>
              <a:t>new</a:t>
            </a:r>
          </a:p>
          <a:p>
            <a:pPr marL="91440" lvl="1">
              <a:spcBef>
                <a:spcPts val="600"/>
              </a:spcBef>
              <a:spcAft>
                <a:spcPts val="0"/>
              </a:spcAft>
            </a:pPr>
            <a:r>
              <a:rPr lang="en-US" altLang="en-US" sz="1400" b="1" dirty="0">
                <a:solidFill>
                  <a:srgbClr val="990000"/>
                </a:solidFill>
                <a:latin typeface="Segoe UI Semibold" panose="020B0702040204020203" pitchFamily="34" charset="0"/>
                <a:cs typeface="Segoe UI Semibold" panose="020B0702040204020203" pitchFamily="34" charset="0"/>
              </a:rPr>
              <a:t>Fields</a:t>
            </a:r>
            <a:r>
              <a:rPr lang="en-US" altLang="en-US" sz="1400" b="1" dirty="0">
                <a:latin typeface="Segoe UI Semibold" panose="020B0702040204020203" pitchFamily="34" charset="0"/>
                <a:cs typeface="Segoe UI Semibold" panose="020B0702040204020203" pitchFamily="34" charset="0"/>
              </a:rPr>
              <a:t>(</a:t>
            </a:r>
            <a:r>
              <a:rPr lang="en-US" altLang="en-US" sz="1400" dirty="0">
                <a:solidFill>
                  <a:srgbClr val="DD1144"/>
                </a:solidFill>
                <a:latin typeface="Segoe UI Semibold" panose="020B0702040204020203" pitchFamily="34" charset="0"/>
                <a:cs typeface="Segoe UI Semibold" panose="020B0702040204020203" pitchFamily="34" charset="0"/>
              </a:rPr>
              <a:t>"sentence"</a:t>
            </a:r>
            <a:r>
              <a:rPr lang="en-US" altLang="en-US" sz="1400" b="1" dirty="0">
                <a:latin typeface="Segoe UI Semibold" panose="020B0702040204020203" pitchFamily="34" charset="0"/>
                <a:cs typeface="Segoe UI Semibold" panose="020B0702040204020203" pitchFamily="34" charset="0"/>
              </a:rPr>
              <a:t>),</a:t>
            </a:r>
            <a:r>
              <a:rPr lang="en-US" altLang="en-US" sz="1400" dirty="0">
                <a:solidFill>
                  <a:srgbClr val="333333"/>
                </a:solidFill>
                <a:latin typeface="Segoe UI Semibold" panose="020B0702040204020203" pitchFamily="34" charset="0"/>
                <a:cs typeface="Segoe UI Semibold" panose="020B0702040204020203" pitchFamily="34" charset="0"/>
              </a:rPr>
              <a:t> </a:t>
            </a:r>
            <a:r>
              <a:rPr lang="en-US" altLang="en-US" sz="1400" dirty="0">
                <a:solidFill>
                  <a:srgbClr val="009999"/>
                </a:solidFill>
                <a:latin typeface="Segoe UI Semibold" panose="020B0702040204020203" pitchFamily="34" charset="0"/>
                <a:cs typeface="Segoe UI Semibold" panose="020B0702040204020203" pitchFamily="34" charset="0"/>
              </a:rPr>
              <a:t>3</a:t>
            </a:r>
            <a:r>
              <a:rPr lang="en-US" altLang="en-US" sz="1400" b="1" dirty="0">
                <a:latin typeface="Segoe UI Semibold" panose="020B0702040204020203" pitchFamily="34" charset="0"/>
                <a:cs typeface="Segoe UI Semibold" panose="020B0702040204020203" pitchFamily="34" charset="0"/>
              </a:rPr>
              <a:t>,</a:t>
            </a:r>
            <a:r>
              <a:rPr lang="en-US" altLang="en-US" sz="1400" dirty="0">
                <a:solidFill>
                  <a:srgbClr val="333333"/>
                </a:solidFill>
                <a:latin typeface="Segoe UI Semibold" panose="020B0702040204020203" pitchFamily="34" charset="0"/>
                <a:cs typeface="Segoe UI Semibold" panose="020B0702040204020203" pitchFamily="34" charset="0"/>
              </a:rPr>
              <a:t> </a:t>
            </a:r>
            <a:r>
              <a:rPr lang="en-US" altLang="en-US" sz="1400" b="1" dirty="0">
                <a:solidFill>
                  <a:schemeClr val="tx1">
                    <a:lumMod val="65000"/>
                    <a:lumOff val="35000"/>
                  </a:schemeClr>
                </a:solidFill>
                <a:latin typeface="Segoe UI Semibold" panose="020B0702040204020203" pitchFamily="34" charset="0"/>
                <a:cs typeface="Segoe UI Semibold" panose="020B0702040204020203" pitchFamily="34" charset="0"/>
              </a:rPr>
              <a:t>new</a:t>
            </a:r>
            <a:r>
              <a:rPr lang="en-US" altLang="en-US" sz="1400" dirty="0">
                <a:solidFill>
                  <a:srgbClr val="333333"/>
                </a:solidFill>
                <a:latin typeface="Segoe UI Semibold" panose="020B0702040204020203" pitchFamily="34" charset="0"/>
                <a:cs typeface="Segoe UI Semibold" panose="020B0702040204020203" pitchFamily="34" charset="0"/>
              </a:rPr>
              <a:t> </a:t>
            </a:r>
            <a:r>
              <a:rPr lang="en-US" altLang="en-US" sz="1400" b="1" dirty="0">
                <a:solidFill>
                  <a:srgbClr val="990000"/>
                </a:solidFill>
                <a:latin typeface="Segoe UI Semibold" panose="020B0702040204020203" pitchFamily="34" charset="0"/>
                <a:cs typeface="Segoe UI Semibold" panose="020B0702040204020203" pitchFamily="34" charset="0"/>
              </a:rPr>
              <a:t>Values</a:t>
            </a:r>
            <a:r>
              <a:rPr lang="en-US" altLang="en-US" sz="1400" b="1" dirty="0">
                <a:latin typeface="Segoe UI Semibold" panose="020B0702040204020203" pitchFamily="34" charset="0"/>
                <a:cs typeface="Segoe UI Semibold" panose="020B0702040204020203" pitchFamily="34" charset="0"/>
              </a:rPr>
              <a:t>(</a:t>
            </a:r>
            <a:r>
              <a:rPr lang="en-US" altLang="en-US" sz="1400" dirty="0">
                <a:solidFill>
                  <a:srgbClr val="DD1144"/>
                </a:solidFill>
                <a:latin typeface="Segoe UI Semibold" panose="020B0702040204020203" pitchFamily="34" charset="0"/>
                <a:cs typeface="Segoe UI Semibold" panose="020B0702040204020203" pitchFamily="34" charset="0"/>
              </a:rPr>
              <a:t>"cow jumped over the moon"</a:t>
            </a:r>
            <a:r>
              <a:rPr lang="en-US" altLang="en-US" sz="1400" b="1" dirty="0">
                <a:latin typeface="Segoe UI Semibold" panose="020B0702040204020203" pitchFamily="34" charset="0"/>
                <a:cs typeface="Segoe UI Semibold" panose="020B0702040204020203" pitchFamily="34" charset="0"/>
              </a:rPr>
              <a:t>);</a:t>
            </a:r>
            <a:endParaRPr kumimoji="0" lang="en-US" altLang="en-US" sz="1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a:p>
            <a:pPr marL="0" marR="0" lvl="0" indent="0" algn="l" defTabSz="914400" rtl="0" eaLnBrk="0" fontAlgn="base" latinLnBrk="0" hangingPunct="0">
              <a:lnSpc>
                <a:spcPct val="100000"/>
              </a:lnSpc>
              <a:spcBef>
                <a:spcPts val="600"/>
              </a:spcBef>
              <a:spcAft>
                <a:spcPts val="0"/>
              </a:spcAft>
              <a:buClrTx/>
              <a:buSzTx/>
              <a:buFontTx/>
              <a:buNone/>
              <a:tabLst/>
            </a:pPr>
            <a:endParaRPr kumimoji="0" lang="en-US" altLang="en-US" sz="1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a:p>
            <a:pPr marL="91440" marR="0" lvl="0" indent="0" algn="l" defTabSz="914400" rtl="0" eaLnBrk="0" fontAlgn="base" latinLnBrk="0" hangingPunct="0">
              <a:lnSpc>
                <a:spcPct val="100000"/>
              </a:lnSpc>
              <a:spcBef>
                <a:spcPts val="600"/>
              </a:spcBef>
              <a:spcAft>
                <a:spcPts val="0"/>
              </a:spcAft>
              <a:buClrTx/>
              <a:buSzTx/>
              <a:buFontTx/>
              <a:buNone/>
              <a:tabLst/>
            </a:pPr>
            <a:r>
              <a:rPr kumimoji="0" lang="en-US" altLang="en-US" sz="1400" b="0" i="0" u="none" strike="noStrike" cap="none" normalizeH="0" baseline="0" dirty="0" err="1">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TridentTopology</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 topology </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err="1">
                <a:ln>
                  <a:noFill/>
                </a:ln>
                <a:solidFill>
                  <a:srgbClr val="990000"/>
                </a:solidFill>
                <a:effectLst/>
                <a:latin typeface="Segoe UI Semibold" panose="020B0702040204020203" pitchFamily="34" charset="0"/>
                <a:cs typeface="Segoe UI Semibold" panose="020B0702040204020203" pitchFamily="34" charset="0"/>
              </a:rPr>
              <a:t>TridentTopology</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p>
          <a:p>
            <a:pPr marL="91440" marR="0" lvl="0" indent="0" algn="l" defTabSz="914400" rtl="0" eaLnBrk="0" fontAlgn="base" latinLnBrk="0" hangingPunct="0">
              <a:lnSpc>
                <a:spcPct val="100000"/>
              </a:lnSpc>
              <a:spcBef>
                <a:spcPts val="600"/>
              </a:spcBef>
              <a:spcAft>
                <a:spcPts val="0"/>
              </a:spcAft>
              <a:buClrTx/>
              <a:buSzTx/>
              <a:buFontTx/>
              <a:buNone/>
              <a:tabLst/>
            </a:pPr>
            <a:r>
              <a:rPr kumimoji="0" lang="en-US" altLang="en-US" sz="1400" b="0" i="0" u="none" strike="noStrike" cap="none" normalizeH="0" baseline="0" dirty="0" err="1">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TridentState</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 </a:t>
            </a:r>
            <a:r>
              <a:rPr kumimoji="0" lang="en-US" altLang="en-US" sz="1400" b="0" i="0" u="none" strike="noStrike" cap="none" normalizeH="0" baseline="0" dirty="0" err="1">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wordCounts</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0" i="0" u="none" strike="noStrike" cap="none" normalizeH="0" baseline="0" dirty="0" err="1">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topology</a:t>
            </a:r>
            <a:r>
              <a:rPr kumimoji="0" lang="en-US" altLang="en-US" sz="1400" b="1" i="0" u="none" strike="noStrike" cap="none" normalizeH="0" baseline="0" dirty="0" err="1">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err="1">
                <a:ln>
                  <a:noFill/>
                </a:ln>
                <a:solidFill>
                  <a:srgbClr val="008080"/>
                </a:solidFill>
                <a:effectLst/>
                <a:latin typeface="Segoe UI Semibold" panose="020B0702040204020203" pitchFamily="34" charset="0"/>
                <a:cs typeface="Segoe UI Semibold" panose="020B0702040204020203" pitchFamily="34" charset="0"/>
              </a:rPr>
              <a:t>newStream</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DD1144"/>
                </a:solidFill>
                <a:effectLst/>
                <a:latin typeface="Segoe UI Semibold" panose="020B0702040204020203" pitchFamily="34" charset="0"/>
                <a:cs typeface="Segoe UI Semibold" panose="020B0702040204020203" pitchFamily="34" charset="0"/>
              </a:rPr>
              <a:t>"spout1"</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spout</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 </a:t>
            </a:r>
          </a:p>
          <a:p>
            <a:pPr marL="548640" lvl="2">
              <a:spcBef>
                <a:spcPts val="600"/>
              </a:spcBef>
              <a:spcAft>
                <a:spcPts val="0"/>
              </a:spcAft>
            </a:pP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008080"/>
                </a:solidFill>
                <a:effectLst/>
                <a:latin typeface="Segoe UI Semibold" panose="020B0702040204020203" pitchFamily="34" charset="0"/>
                <a:cs typeface="Segoe UI Semibold" panose="020B0702040204020203" pitchFamily="34" charset="0"/>
              </a:rPr>
              <a:t>each</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Fields</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DD1144"/>
                </a:solidFill>
                <a:effectLst/>
                <a:latin typeface="Segoe UI Semibold" panose="020B0702040204020203" pitchFamily="34" charset="0"/>
                <a:cs typeface="Segoe UI Semibold" panose="020B0702040204020203" pitchFamily="34" charset="0"/>
              </a:rPr>
              <a:t>"sentence"</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Split</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Fields</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DD1144"/>
                </a:solidFill>
                <a:effectLst/>
                <a:latin typeface="Segoe UI Semibold" panose="020B0702040204020203" pitchFamily="34" charset="0"/>
                <a:cs typeface="Segoe UI Semibold" panose="020B0702040204020203" pitchFamily="34" charset="0"/>
              </a:rPr>
              <a:t>"word"</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endParaRPr lang="en-US" altLang="en-US" sz="1400" dirty="0">
              <a:solidFill>
                <a:srgbClr val="333333"/>
              </a:solidFill>
              <a:latin typeface="Segoe UI Semibold" panose="020B0702040204020203" pitchFamily="34" charset="0"/>
              <a:cs typeface="Segoe UI Semibold" panose="020B0702040204020203" pitchFamily="34" charset="0"/>
            </a:endParaRPr>
          </a:p>
          <a:p>
            <a:pPr marL="548640" lvl="2">
              <a:spcBef>
                <a:spcPts val="600"/>
              </a:spcBef>
              <a:spcAft>
                <a:spcPts val="0"/>
              </a:spcAft>
            </a:pP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err="1">
                <a:ln>
                  <a:noFill/>
                </a:ln>
                <a:solidFill>
                  <a:srgbClr val="008080"/>
                </a:solidFill>
                <a:effectLst/>
                <a:latin typeface="Segoe UI Semibold" panose="020B0702040204020203" pitchFamily="34" charset="0"/>
                <a:cs typeface="Segoe UI Semibold" panose="020B0702040204020203" pitchFamily="34" charset="0"/>
              </a:rPr>
              <a:t>groupBy</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Fields</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DD1144"/>
                </a:solidFill>
                <a:effectLst/>
                <a:latin typeface="Segoe UI Semibold" panose="020B0702040204020203" pitchFamily="34" charset="0"/>
                <a:cs typeface="Segoe UI Semibold" panose="020B0702040204020203" pitchFamily="34" charset="0"/>
              </a:rPr>
              <a:t>"word"</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p>
          <a:p>
            <a:pPr marL="548640" lvl="2">
              <a:spcBef>
                <a:spcPts val="600"/>
              </a:spcBef>
              <a:spcAft>
                <a:spcPts val="0"/>
              </a:spcAft>
            </a:pP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err="1">
                <a:ln>
                  <a:noFill/>
                </a:ln>
                <a:solidFill>
                  <a:srgbClr val="008080"/>
                </a:solidFill>
                <a:effectLst/>
                <a:latin typeface="Segoe UI Semibold" panose="020B0702040204020203" pitchFamily="34" charset="0"/>
                <a:cs typeface="Segoe UI Semibold" panose="020B0702040204020203" pitchFamily="34" charset="0"/>
              </a:rPr>
              <a:t>persistentAggregate</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0" i="0" u="none" strike="noStrike" cap="none" normalizeH="0" baseline="0" dirty="0" err="1">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MemoryMapState</a:t>
            </a:r>
            <a:r>
              <a:rPr kumimoji="0" lang="en-US" altLang="en-US" sz="1400" b="1" i="0" u="none" strike="noStrike" cap="none" normalizeH="0" baseline="0" dirty="0" err="1">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err="1">
                <a:ln>
                  <a:noFill/>
                </a:ln>
                <a:solidFill>
                  <a:srgbClr val="008080"/>
                </a:solidFill>
                <a:effectLst/>
                <a:latin typeface="Segoe UI Semibold" panose="020B0702040204020203" pitchFamily="34" charset="0"/>
                <a:cs typeface="Segoe UI Semibold" panose="020B0702040204020203" pitchFamily="34" charset="0"/>
              </a:rPr>
              <a:t>Factory</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p>
          <a:p>
            <a:pPr marL="91440" lvl="1">
              <a:spcBef>
                <a:spcPts val="600"/>
              </a:spcBef>
              <a:spcAft>
                <a:spcPts val="0"/>
              </a:spcAft>
            </a:pPr>
            <a:r>
              <a:rPr lang="en-US" altLang="en-US" sz="1400" dirty="0">
                <a:solidFill>
                  <a:srgbClr val="333333"/>
                </a:solidFill>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Count</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new</a:t>
            </a:r>
            <a:r>
              <a:rPr kumimoji="0" lang="en-US" altLang="en-US" sz="1400" b="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 </a:t>
            </a:r>
            <a:r>
              <a:rPr kumimoji="0" lang="en-US" altLang="en-US" sz="1400" b="1" i="0" u="none" strike="noStrike" cap="none" normalizeH="0" baseline="0" dirty="0">
                <a:ln>
                  <a:noFill/>
                </a:ln>
                <a:solidFill>
                  <a:srgbClr val="990000"/>
                </a:solidFill>
                <a:effectLst/>
                <a:latin typeface="Segoe UI Semibold" panose="020B0702040204020203" pitchFamily="34" charset="0"/>
                <a:cs typeface="Segoe UI Semibold" panose="020B0702040204020203" pitchFamily="34" charset="0"/>
              </a:rPr>
              <a:t>Fields</a:t>
            </a:r>
            <a:r>
              <a:rPr kumimoji="0" lang="en-US" altLang="en-US" sz="1400" b="1"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a:t>
            </a:r>
            <a:r>
              <a:rPr kumimoji="0" lang="en-US" altLang="en-US" sz="1400" b="0" i="0" u="none" strike="noStrike" cap="none" normalizeH="0" baseline="0" dirty="0">
                <a:ln>
                  <a:noFill/>
                </a:ln>
                <a:solidFill>
                  <a:srgbClr val="DD1144"/>
                </a:solidFill>
                <a:effectLst/>
                <a:latin typeface="Segoe UI Semibold" panose="020B0702040204020203" pitchFamily="34" charset="0"/>
                <a:cs typeface="Segoe UI Semibold" panose="020B0702040204020203" pitchFamily="34" charset="0"/>
              </a:rPr>
              <a:t>"count</a:t>
            </a:r>
            <a:r>
              <a:rPr kumimoji="0" lang="en-US" altLang="en-US" sz="1400" b="0"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r>
              <a:rPr kumimoji="0" lang="en-US" altLang="en-US" sz="1400" b="1" i="0" u="none" strike="noStrike" cap="none" normalizeH="0" baseline="0" dirty="0">
                <a:ln>
                  <a:noFill/>
                </a:ln>
                <a:solidFill>
                  <a:schemeClr val="tx1">
                    <a:lumMod val="65000"/>
                    <a:lumOff val="35000"/>
                  </a:schemeClr>
                </a:solidFill>
                <a:effectLst/>
                <a:latin typeface="Segoe UI Semibold" panose="020B0702040204020203" pitchFamily="34" charset="0"/>
                <a:cs typeface="Segoe UI Semibold" panose="020B0702040204020203" pitchFamily="34" charset="0"/>
              </a:rPr>
              <a:t>));</a:t>
            </a:r>
          </a:p>
        </p:txBody>
      </p:sp>
      <p:sp>
        <p:nvSpPr>
          <p:cNvPr id="9" name="TextBox 8"/>
          <p:cNvSpPr txBox="1"/>
          <p:nvPr/>
        </p:nvSpPr>
        <p:spPr>
          <a:xfrm>
            <a:off x="6347968" y="4844268"/>
            <a:ext cx="5431604" cy="1593474"/>
          </a:xfrm>
          <a:prstGeom prst="rect">
            <a:avLst/>
          </a:prstGeom>
          <a:noFill/>
        </p:spPr>
        <p:txBody>
          <a:bodyPr wrap="square" lIns="182880" tIns="146304" rIns="182880" bIns="146304" rtlCol="0">
            <a:noAutofit/>
          </a:bodyPr>
          <a:lstStyle/>
          <a:p>
            <a:pPr>
              <a:lnSpc>
                <a:spcPct val="90000"/>
              </a:lnSpc>
              <a:spcAft>
                <a:spcPts val="600"/>
              </a:spcAft>
              <a:buClr>
                <a:schemeClr val="accent3"/>
              </a:buClr>
              <a:buSzPct val="75000"/>
            </a:pPr>
            <a:r>
              <a:rPr lang="en-US" sz="17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What the code does:</a:t>
            </a:r>
          </a:p>
          <a:p>
            <a:pPr marL="91440" lvl="1"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 stream of text from a Spout</a:t>
            </a:r>
          </a:p>
          <a:p>
            <a:pPr marL="91440" lvl="1"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Split the text into words</a:t>
            </a:r>
          </a:p>
          <a:p>
            <a:pPr marL="91440" lvl="1"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Groups the words</a:t>
            </a:r>
          </a:p>
          <a:p>
            <a:pPr marL="91440" lvl="1" indent="-285750" defTabSz="913770" fontAlgn="base">
              <a:lnSpc>
                <a:spcPct val="90000"/>
              </a:lnSpc>
              <a:spcAft>
                <a:spcPts val="588"/>
              </a:spcAft>
              <a:buClr>
                <a:srgbClr val="68217A">
                  <a:lumMod val="50000"/>
                </a:srgbClr>
              </a:buClr>
              <a:buSzPct val="75000"/>
              <a:buFont typeface="Wingdings" panose="05000000000000000000" pitchFamily="2" charset="2"/>
              <a:buChar char="§"/>
              <a:tabLst>
                <a:tab pos="645523" algn="l"/>
              </a:tabLst>
            </a:pPr>
            <a:r>
              <a:rPr lang="en-US" sz="14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Stores the word and count of words to an in-memory store </a:t>
            </a:r>
          </a:p>
        </p:txBody>
      </p:sp>
      <p:sp>
        <p:nvSpPr>
          <p:cNvPr id="10" name="TextBox 9"/>
          <p:cNvSpPr txBox="1"/>
          <p:nvPr/>
        </p:nvSpPr>
        <p:spPr>
          <a:xfrm>
            <a:off x="105557" y="1744217"/>
            <a:ext cx="6206451" cy="4693525"/>
          </a:xfrm>
          <a:prstGeom prst="rect">
            <a:avLst/>
          </a:prstGeom>
          <a:noFill/>
        </p:spPr>
        <p:txBody>
          <a:bodyPr wrap="square" lIns="182880" tIns="146304" rIns="182880" bIns="146304" rtlCol="0">
            <a:noAutofit/>
          </a:bodyPr>
          <a:lstStyle/>
          <a:p>
            <a:pPr marL="285750" indent="-285750">
              <a:lnSpc>
                <a:spcPct val="90000"/>
              </a:lnSpc>
              <a:spcAft>
                <a:spcPts val="300"/>
              </a:spcAft>
              <a:buClr>
                <a:schemeClr val="accent3"/>
              </a:buClr>
              <a:buSzPct val="75000"/>
              <a:buFont typeface="Wingdings" panose="05000000000000000000" pitchFamily="2" charset="2"/>
              <a:buChar char="v"/>
            </a:pPr>
            <a:r>
              <a:rPr lang="en-US" sz="16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Is a batch-oriented streaming analytic framework (like Pig or Cascading)</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Rather than emitting a single event, Spout emits tuples in batches. </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Size of the batches can be controlled.</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Bolts process tuples in batches.</a:t>
            </a:r>
          </a:p>
          <a:p>
            <a:pPr marL="285750" indent="-285750">
              <a:lnSpc>
                <a:spcPct val="90000"/>
              </a:lnSpc>
              <a:spcAft>
                <a:spcPts val="300"/>
              </a:spcAft>
              <a:buClr>
                <a:schemeClr val="accent3"/>
              </a:buClr>
              <a:buSzPct val="75000"/>
              <a:buFont typeface="Wingdings" panose="05000000000000000000" pitchFamily="2" charset="2"/>
              <a:buChar char="v"/>
            </a:pPr>
            <a:r>
              <a:rPr lang="en-US" sz="16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Provides a number of built-in operators that work on a batch:</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Join and Merge </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Aggregate, </a:t>
            </a:r>
            <a:r>
              <a:rPr lang="en-US" sz="1450"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persistentAggregate</a:t>
            </a:r>
            <a:endPar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groupBy</a:t>
            </a:r>
            <a:endPar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Repartition and Partition Local operators </a:t>
            </a:r>
          </a:p>
          <a:p>
            <a:pPr marL="285750" indent="-285750">
              <a:lnSpc>
                <a:spcPct val="90000"/>
              </a:lnSpc>
              <a:spcAft>
                <a:spcPts val="300"/>
              </a:spcAft>
              <a:buClr>
                <a:schemeClr val="accent3"/>
              </a:buClr>
              <a:buSzPct val="75000"/>
              <a:buFont typeface="Wingdings" panose="05000000000000000000" pitchFamily="2" charset="2"/>
              <a:buChar char="v"/>
            </a:pPr>
            <a:r>
              <a:rPr lang="en-US" sz="16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Trident topologies compile to Storm topologies</a:t>
            </a:r>
          </a:p>
          <a:p>
            <a:pPr marL="285750" indent="-285750">
              <a:lnSpc>
                <a:spcPct val="90000"/>
              </a:lnSpc>
              <a:spcAft>
                <a:spcPts val="300"/>
              </a:spcAft>
              <a:buClr>
                <a:schemeClr val="accent3"/>
              </a:buClr>
              <a:buSzPct val="75000"/>
              <a:buFont typeface="Wingdings" panose="05000000000000000000" pitchFamily="2" charset="2"/>
              <a:buChar char="v"/>
            </a:pPr>
            <a:r>
              <a:rPr lang="en-US" sz="16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Supports exactly-once message processing</a:t>
            </a:r>
          </a:p>
          <a:p>
            <a:pPr marL="548640" lvl="2" indent="-285750" defTabSz="913770" fontAlgn="base">
              <a:lnSpc>
                <a:spcPct val="90000"/>
              </a:lnSpc>
              <a:spcAft>
                <a:spcPts val="300"/>
              </a:spcAft>
              <a:buClr>
                <a:srgbClr val="68217A">
                  <a:lumMod val="50000"/>
                </a:srgbClr>
              </a:buClr>
              <a:buSzPct val="75000"/>
              <a:buFont typeface="Wingdings" panose="05000000000000000000" pitchFamily="2" charset="2"/>
              <a:buChar char="§"/>
              <a:tabLst>
                <a:tab pos="645523" algn="l"/>
              </a:tabLst>
            </a:pPr>
            <a:r>
              <a:rPr lang="en-US" sz="14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Trident persists state in a way so that if failures occur and retries are necessary, it won't perform multiple updates to the database for the same source data.</a:t>
            </a:r>
          </a:p>
          <a:p>
            <a:pPr marL="285750" indent="-285750">
              <a:lnSpc>
                <a:spcPct val="90000"/>
              </a:lnSpc>
              <a:spcAft>
                <a:spcPts val="300"/>
              </a:spcAft>
              <a:buClr>
                <a:schemeClr val="accent3"/>
              </a:buClr>
              <a:buSzPct val="75000"/>
              <a:buFont typeface="Wingdings" panose="05000000000000000000" pitchFamily="2" charset="2"/>
              <a:buChar char="v"/>
            </a:pPr>
            <a:r>
              <a:rPr lang="en-US" sz="165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State can be persisted correctly even when tuples are replayed on failure. </a:t>
            </a:r>
          </a:p>
        </p:txBody>
      </p:sp>
      <p:sp>
        <p:nvSpPr>
          <p:cNvPr id="12" name="Rectangle 11"/>
          <p:cNvSpPr/>
          <p:nvPr/>
        </p:nvSpPr>
        <p:spPr>
          <a:xfrm>
            <a:off x="6419888" y="1874701"/>
            <a:ext cx="5683068" cy="338554"/>
          </a:xfrm>
          <a:prstGeom prst="rect">
            <a:avLst/>
          </a:prstGeom>
          <a:solidFill>
            <a:schemeClr val="accent1"/>
          </a:solidFill>
        </p:spPr>
        <p:txBody>
          <a:bodyPr wrap="square">
            <a:spAutoFit/>
          </a:bodyPr>
          <a:lstStyle/>
          <a:p>
            <a:pPr algn="ctr"/>
            <a:r>
              <a:rPr lang="en-US" sz="1600" dirty="0">
                <a:solidFill>
                  <a:schemeClr val="bg1"/>
                </a:solidFill>
              </a:rPr>
              <a:t>Code for counting words in an input stream. </a:t>
            </a:r>
            <a:endParaRPr lang="en-US" dirty="0">
              <a:solidFill>
                <a:schemeClr val="bg1"/>
              </a:solidFill>
            </a:endParaRPr>
          </a:p>
        </p:txBody>
      </p:sp>
    </p:spTree>
    <p:extLst>
      <p:ext uri="{BB962C8B-B14F-4D97-AF65-F5344CB8AC3E}">
        <p14:creationId xmlns:p14="http://schemas.microsoft.com/office/powerpoint/2010/main" val="4125519854"/>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Trident and Storm</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79</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53107017"/>
              </p:ext>
            </p:extLst>
          </p:nvPr>
        </p:nvGraphicFramePr>
        <p:xfrm>
          <a:off x="655263" y="1214323"/>
          <a:ext cx="11139471" cy="4977917"/>
        </p:xfrm>
        <a:graphic>
          <a:graphicData uri="http://schemas.openxmlformats.org/drawingml/2006/table">
            <a:tbl>
              <a:tblPr firstRow="1" bandRow="1">
                <a:tableStyleId>{1FECB4D8-DB02-4DC6-A0A2-4F2EBAE1DC90}</a:tableStyleId>
              </a:tblPr>
              <a:tblGrid>
                <a:gridCol w="2211227">
                  <a:extLst>
                    <a:ext uri="{9D8B030D-6E8A-4147-A177-3AD203B41FA5}">
                      <a16:colId xmlns:a16="http://schemas.microsoft.com/office/drawing/2014/main" val="446127680"/>
                    </a:ext>
                  </a:extLst>
                </a:gridCol>
                <a:gridCol w="3996647">
                  <a:extLst>
                    <a:ext uri="{9D8B030D-6E8A-4147-A177-3AD203B41FA5}">
                      <a16:colId xmlns:a16="http://schemas.microsoft.com/office/drawing/2014/main" val="3491183537"/>
                    </a:ext>
                  </a:extLst>
                </a:gridCol>
                <a:gridCol w="4931597">
                  <a:extLst>
                    <a:ext uri="{9D8B030D-6E8A-4147-A177-3AD203B41FA5}">
                      <a16:colId xmlns:a16="http://schemas.microsoft.com/office/drawing/2014/main" val="2793591271"/>
                    </a:ext>
                  </a:extLst>
                </a:gridCol>
              </a:tblGrid>
              <a:tr h="495295">
                <a:tc>
                  <a:txBody>
                    <a:bodyPr/>
                    <a:lstStyle/>
                    <a:p>
                      <a:pPr algn="ctr"/>
                      <a:endParaRPr lang="en-US" dirty="0"/>
                    </a:p>
                  </a:txBody>
                  <a:tcPr anchor="ctr"/>
                </a:tc>
                <a:tc>
                  <a:txBody>
                    <a:bodyPr/>
                    <a:lstStyle/>
                    <a:p>
                      <a:pPr algn="ctr"/>
                      <a:r>
                        <a:rPr lang="en-US" dirty="0"/>
                        <a:t>Storm</a:t>
                      </a:r>
                    </a:p>
                  </a:txBody>
                  <a:tcPr anchor="ctr"/>
                </a:tc>
                <a:tc>
                  <a:txBody>
                    <a:bodyPr/>
                    <a:lstStyle/>
                    <a:p>
                      <a:pPr algn="ctr"/>
                      <a:r>
                        <a:rPr lang="en-US" dirty="0"/>
                        <a:t>Trident</a:t>
                      </a:r>
                    </a:p>
                  </a:txBody>
                  <a:tcPr anchor="ctr"/>
                </a:tc>
                <a:extLst>
                  <a:ext uri="{0D108BD9-81ED-4DB2-BD59-A6C34878D82A}">
                    <a16:rowId xmlns:a16="http://schemas.microsoft.com/office/drawing/2014/main" val="445422134"/>
                  </a:ext>
                </a:extLst>
              </a:tr>
              <a:tr h="1357036">
                <a:tc>
                  <a:txBody>
                    <a:bodyPr/>
                    <a:lstStyle/>
                    <a:p>
                      <a:r>
                        <a:rPr lang="en-US" sz="1800" dirty="0">
                          <a:solidFill>
                            <a:schemeClr val="tx1">
                              <a:lumMod val="65000"/>
                              <a:lumOff val="35000"/>
                            </a:schemeClr>
                          </a:solidFill>
                          <a:latin typeface="+mn-lt"/>
                        </a:rPr>
                        <a:t>Productivity</a:t>
                      </a:r>
                      <a:r>
                        <a:rPr lang="en-US" sz="1800" baseline="0" dirty="0">
                          <a:solidFill>
                            <a:schemeClr val="tx1">
                              <a:lumMod val="65000"/>
                              <a:lumOff val="35000"/>
                            </a:schemeClr>
                          </a:solidFill>
                          <a:latin typeface="+mn-lt"/>
                        </a:rPr>
                        <a:t> API</a:t>
                      </a:r>
                      <a:endParaRPr lang="en-US" sz="1800" dirty="0">
                        <a:solidFill>
                          <a:schemeClr val="tx1">
                            <a:lumMod val="65000"/>
                            <a:lumOff val="35000"/>
                          </a:schemeClr>
                        </a:solidFill>
                        <a:latin typeface="+mn-lt"/>
                      </a:endParaRPr>
                    </a:p>
                  </a:txBody>
                  <a:tcPr anchor="ctr"/>
                </a:tc>
                <a:tc>
                  <a:txBody>
                    <a:bodyPr/>
                    <a:lstStyle/>
                    <a:p>
                      <a:pPr algn="l"/>
                      <a:r>
                        <a:rPr lang="en-US" sz="1800" dirty="0">
                          <a:solidFill>
                            <a:schemeClr val="tx1">
                              <a:lumMod val="65000"/>
                              <a:lumOff val="35000"/>
                            </a:schemeClr>
                          </a:solidFill>
                          <a:latin typeface="+mn-lt"/>
                        </a:rPr>
                        <a:t>Very low level.</a:t>
                      </a:r>
                    </a:p>
                    <a:p>
                      <a:pPr algn="l"/>
                      <a:r>
                        <a:rPr lang="en-US" sz="1800" dirty="0">
                          <a:solidFill>
                            <a:schemeClr val="tx1">
                              <a:lumMod val="65000"/>
                              <a:lumOff val="35000"/>
                            </a:schemeClr>
                          </a:solidFill>
                          <a:latin typeface="+mn-lt"/>
                        </a:rPr>
                        <a:t>No built-in operators </a:t>
                      </a:r>
                      <a:endParaRPr lang="en-US" sz="1800" dirty="0">
                        <a:solidFill>
                          <a:schemeClr val="tx1">
                            <a:lumMod val="65000"/>
                            <a:lumOff val="35000"/>
                          </a:schemeClr>
                        </a:solidFill>
                        <a:latin typeface="+mn-lt"/>
                        <a:ea typeface="Segoe UI" panose="020B0502040204020203" pitchFamily="34" charset="0"/>
                        <a:cs typeface="Segoe UI" panose="020B0502040204020203" pitchFamily="34" charset="0"/>
                      </a:endParaRPr>
                    </a:p>
                  </a:txBody>
                  <a:tcPr anchor="ctr"/>
                </a:tc>
                <a:tc>
                  <a:txBody>
                    <a:bodyPr/>
                    <a:lstStyle/>
                    <a:p>
                      <a:pPr marL="285750" indent="-285750" algn="l">
                        <a:buClr>
                          <a:schemeClr val="accent3"/>
                        </a:buClr>
                        <a:buFont typeface="Arial" panose="020B0604020202020204" pitchFamily="34" charset="0"/>
                        <a:buChar char="•"/>
                      </a:pPr>
                      <a:r>
                        <a:rPr lang="en-US" sz="1800" dirty="0">
                          <a:solidFill>
                            <a:schemeClr val="tx1">
                              <a:lumMod val="65000"/>
                              <a:lumOff val="35000"/>
                            </a:schemeClr>
                          </a:solidFill>
                          <a:latin typeface="+mn-lt"/>
                        </a:rPr>
                        <a:t>Higher level</a:t>
                      </a:r>
                      <a:r>
                        <a:rPr lang="en-US" sz="1800" baseline="0" dirty="0">
                          <a:solidFill>
                            <a:schemeClr val="tx1">
                              <a:lumMod val="65000"/>
                              <a:lumOff val="35000"/>
                            </a:schemeClr>
                          </a:solidFill>
                          <a:latin typeface="+mn-lt"/>
                        </a:rPr>
                        <a:t> Abstractions.</a:t>
                      </a:r>
                      <a:endParaRPr lang="en-US" sz="1800" dirty="0">
                        <a:solidFill>
                          <a:schemeClr val="tx1">
                            <a:lumMod val="65000"/>
                            <a:lumOff val="35000"/>
                          </a:schemeClr>
                        </a:solidFill>
                        <a:latin typeface="+mn-lt"/>
                      </a:endParaRPr>
                    </a:p>
                    <a:p>
                      <a:pPr marL="285750" indent="-285750" algn="l">
                        <a:buClr>
                          <a:schemeClr val="accent3"/>
                        </a:buClr>
                        <a:buFont typeface="Arial" panose="020B0604020202020204" pitchFamily="34" charset="0"/>
                        <a:buChar char="•"/>
                      </a:pPr>
                      <a:r>
                        <a:rPr lang="en-US" sz="1800" dirty="0">
                          <a:solidFill>
                            <a:schemeClr val="tx1">
                              <a:lumMod val="65000"/>
                              <a:lumOff val="35000"/>
                            </a:schemeClr>
                          </a:solidFill>
                          <a:latin typeface="+mn-lt"/>
                        </a:rPr>
                        <a:t>Many built-in</a:t>
                      </a:r>
                      <a:r>
                        <a:rPr lang="en-US" sz="1800" baseline="0" dirty="0">
                          <a:solidFill>
                            <a:schemeClr val="tx1">
                              <a:lumMod val="65000"/>
                              <a:lumOff val="35000"/>
                            </a:schemeClr>
                          </a:solidFill>
                          <a:latin typeface="+mn-lt"/>
                        </a:rPr>
                        <a:t> operators</a:t>
                      </a:r>
                    </a:p>
                    <a:p>
                      <a:pPr marL="285750" indent="-285750" algn="l">
                        <a:buClr>
                          <a:schemeClr val="accent3"/>
                        </a:buClr>
                        <a:buFont typeface="Arial" panose="020B0604020202020204" pitchFamily="34" charset="0"/>
                        <a:buChar char="•"/>
                      </a:pPr>
                      <a:r>
                        <a:rPr lang="en-US" sz="1800" baseline="0" dirty="0">
                          <a:solidFill>
                            <a:schemeClr val="tx1">
                              <a:lumMod val="65000"/>
                              <a:lumOff val="35000"/>
                            </a:schemeClr>
                          </a:solidFill>
                          <a:latin typeface="+mn-lt"/>
                        </a:rPr>
                        <a:t>Trident sometimes needs multiple orders of magnitude less lines of code compared to Storm for the same application logic</a:t>
                      </a:r>
                      <a:endParaRPr lang="en-US" sz="1800" dirty="0">
                        <a:solidFill>
                          <a:schemeClr val="tx1">
                            <a:lumMod val="65000"/>
                            <a:lumOff val="35000"/>
                          </a:schemeClr>
                        </a:solidFill>
                        <a:latin typeface="+mn-lt"/>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293235596"/>
                  </a:ext>
                </a:extLst>
              </a:tr>
              <a:tr h="915431">
                <a:tc>
                  <a:txBody>
                    <a:bodyPr/>
                    <a:lstStyle/>
                    <a:p>
                      <a:r>
                        <a:rPr lang="en-US" sz="1800" dirty="0">
                          <a:solidFill>
                            <a:schemeClr val="tx1">
                              <a:lumMod val="65000"/>
                              <a:lumOff val="35000"/>
                            </a:schemeClr>
                          </a:solidFill>
                          <a:latin typeface="+mn-lt"/>
                        </a:rPr>
                        <a:t>Windowing</a:t>
                      </a:r>
                      <a:br>
                        <a:rPr lang="en-US" sz="1800" dirty="0">
                          <a:solidFill>
                            <a:schemeClr val="tx1">
                              <a:lumMod val="65000"/>
                              <a:lumOff val="35000"/>
                            </a:schemeClr>
                          </a:solidFill>
                          <a:latin typeface="+mn-lt"/>
                        </a:rPr>
                      </a:br>
                      <a:r>
                        <a:rPr lang="en-US" sz="1800" dirty="0">
                          <a:solidFill>
                            <a:schemeClr val="tx1">
                              <a:lumMod val="65000"/>
                              <a:lumOff val="35000"/>
                            </a:schemeClr>
                          </a:solidFill>
                          <a:latin typeface="+mn-lt"/>
                        </a:rPr>
                        <a:t>Support</a:t>
                      </a: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aseline="0" dirty="0">
                          <a:solidFill>
                            <a:schemeClr val="tx1">
                              <a:lumMod val="65000"/>
                              <a:lumOff val="35000"/>
                            </a:schemeClr>
                          </a:solidFill>
                          <a:latin typeface="+mn-lt"/>
                          <a:ea typeface="Segoe UI" panose="020B0502040204020203" pitchFamily="34" charset="0"/>
                          <a:cs typeface="Segoe UI" panose="020B0502040204020203" pitchFamily="34" charset="0"/>
                        </a:rPr>
                        <a:t>Can roll your own tumbling windows with </a:t>
                      </a:r>
                      <a:r>
                        <a:rPr lang="en-US" sz="1800" i="1" baseline="0" dirty="0">
                          <a:solidFill>
                            <a:schemeClr val="tx1">
                              <a:lumMod val="65000"/>
                              <a:lumOff val="35000"/>
                            </a:schemeClr>
                          </a:solidFill>
                          <a:latin typeface="+mn-lt"/>
                          <a:ea typeface="Segoe UI" panose="020B0502040204020203" pitchFamily="34" charset="0"/>
                          <a:cs typeface="Segoe UI" panose="020B0502040204020203" pitchFamily="34" charset="0"/>
                        </a:rPr>
                        <a:t>tick tuples</a:t>
                      </a:r>
                      <a:r>
                        <a:rPr lang="en-US" sz="1800" baseline="0" dirty="0">
                          <a:solidFill>
                            <a:schemeClr val="tx1">
                              <a:lumMod val="65000"/>
                              <a:lumOff val="35000"/>
                            </a:schemeClr>
                          </a:solidFill>
                          <a:latin typeface="+mn-lt"/>
                          <a:ea typeface="Segoe UI" panose="020B0502040204020203" pitchFamily="34" charset="0"/>
                          <a:cs typeface="Segoe UI" panose="020B0502040204020203" pitchFamily="34" charset="0"/>
                        </a:rPr>
                        <a:t>.</a:t>
                      </a:r>
                    </a:p>
                    <a:p>
                      <a:pPr marL="0" marR="0" indent="0" algn="l" defTabSz="914367" rtl="0" eaLnBrk="1" fontAlgn="auto" latinLnBrk="0" hangingPunct="1">
                        <a:lnSpc>
                          <a:spcPct val="100000"/>
                        </a:lnSpc>
                        <a:spcBef>
                          <a:spcPts val="0"/>
                        </a:spcBef>
                        <a:spcAft>
                          <a:spcPts val="0"/>
                        </a:spcAft>
                        <a:buClrTx/>
                        <a:buSzTx/>
                        <a:buFontTx/>
                        <a:buNone/>
                        <a:tabLst/>
                        <a:defRPr/>
                      </a:pPr>
                      <a:r>
                        <a:rPr lang="en-US" sz="1800" baseline="0" dirty="0">
                          <a:solidFill>
                            <a:schemeClr val="tx1">
                              <a:lumMod val="65000"/>
                              <a:lumOff val="35000"/>
                            </a:schemeClr>
                          </a:solidFill>
                          <a:latin typeface="+mn-lt"/>
                          <a:ea typeface="Segoe UI" panose="020B0502040204020203" pitchFamily="34" charset="0"/>
                          <a:cs typeface="Segoe UI" panose="020B0502040204020203" pitchFamily="34" charset="0"/>
                        </a:rPr>
                        <a:t> </a:t>
                      </a:r>
                      <a:r>
                        <a:rPr lang="en-US" sz="1800" dirty="0">
                          <a:solidFill>
                            <a:schemeClr val="tx1">
                              <a:lumMod val="65000"/>
                              <a:lumOff val="35000"/>
                            </a:schemeClr>
                          </a:solidFill>
                          <a:latin typeface="+mn-lt"/>
                          <a:ea typeface="Segoe UI" panose="020B0502040204020203" pitchFamily="34" charset="0"/>
                          <a:cs typeface="Segoe UI" panose="020B0502040204020203" pitchFamily="34" charset="0"/>
                        </a:rPr>
                        <a:t>No</a:t>
                      </a:r>
                      <a:r>
                        <a:rPr lang="en-US" sz="1800" baseline="0" dirty="0">
                          <a:solidFill>
                            <a:schemeClr val="tx1">
                              <a:lumMod val="65000"/>
                              <a:lumOff val="35000"/>
                            </a:schemeClr>
                          </a:solidFill>
                          <a:latin typeface="+mn-lt"/>
                          <a:ea typeface="Segoe UI" panose="020B0502040204020203" pitchFamily="34" charset="0"/>
                          <a:cs typeface="Segoe UI" panose="020B0502040204020203" pitchFamily="34" charset="0"/>
                        </a:rPr>
                        <a:t> supports for sliding window</a:t>
                      </a:r>
                    </a:p>
                  </a:txBody>
                  <a:tcPr anchor="ctr"/>
                </a:tc>
                <a:tc>
                  <a:txBody>
                    <a:bodyPr/>
                    <a:lstStyle/>
                    <a:p>
                      <a:pPr algn="l"/>
                      <a:r>
                        <a:rPr lang="en-US" sz="1800" dirty="0">
                          <a:solidFill>
                            <a:schemeClr val="tx1">
                              <a:lumMod val="65000"/>
                              <a:lumOff val="35000"/>
                            </a:schemeClr>
                          </a:solidFill>
                          <a:latin typeface="+mn-lt"/>
                          <a:ea typeface="Segoe UI" panose="020B0502040204020203" pitchFamily="34" charset="0"/>
                          <a:cs typeface="Segoe UI" panose="020B0502040204020203" pitchFamily="34" charset="0"/>
                        </a:rPr>
                        <a:t>No tick</a:t>
                      </a:r>
                      <a:r>
                        <a:rPr lang="en-US" sz="1800" baseline="0" dirty="0">
                          <a:solidFill>
                            <a:schemeClr val="tx1">
                              <a:lumMod val="65000"/>
                              <a:lumOff val="35000"/>
                            </a:schemeClr>
                          </a:solidFill>
                          <a:latin typeface="+mn-lt"/>
                          <a:ea typeface="Segoe UI" panose="020B0502040204020203" pitchFamily="34" charset="0"/>
                          <a:cs typeface="Segoe UI" panose="020B0502040204020203" pitchFamily="34" charset="0"/>
                        </a:rPr>
                        <a:t> tuple feature so no windowing support of any type</a:t>
                      </a:r>
                      <a:endParaRPr lang="en-US" sz="1800" dirty="0">
                        <a:solidFill>
                          <a:schemeClr val="tx1">
                            <a:lumMod val="65000"/>
                            <a:lumOff val="35000"/>
                          </a:schemeClr>
                        </a:solidFill>
                        <a:latin typeface="+mn-lt"/>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513927620"/>
                  </a:ext>
                </a:extLst>
              </a:tr>
              <a:tr h="915431">
                <a:tc>
                  <a:txBody>
                    <a:bodyPr/>
                    <a:lstStyle/>
                    <a:p>
                      <a:r>
                        <a:rPr lang="en-US" sz="1800" dirty="0">
                          <a:solidFill>
                            <a:schemeClr val="tx1">
                              <a:lumMod val="65000"/>
                              <a:lumOff val="35000"/>
                            </a:schemeClr>
                          </a:solidFill>
                          <a:latin typeface="+mn-lt"/>
                        </a:rPr>
                        <a:t>At-least-once Guarantee</a:t>
                      </a:r>
                    </a:p>
                  </a:txBody>
                  <a:tcPr anchor="ctr"/>
                </a:tc>
                <a:tc>
                  <a:txBody>
                    <a:bodyPr/>
                    <a:lstStyle/>
                    <a:p>
                      <a:pPr algn="l"/>
                      <a:r>
                        <a:rPr lang="en-US" sz="1800" dirty="0">
                          <a:solidFill>
                            <a:schemeClr val="tx1">
                              <a:lumMod val="65000"/>
                              <a:lumOff val="35000"/>
                            </a:schemeClr>
                          </a:solidFill>
                          <a:latin typeface="+mn-lt"/>
                        </a:rPr>
                        <a:t>Yes</a:t>
                      </a:r>
                      <a:r>
                        <a:rPr lang="en-US" sz="1800" baseline="0" dirty="0">
                          <a:solidFill>
                            <a:schemeClr val="tx1">
                              <a:lumMod val="65000"/>
                              <a:lumOff val="35000"/>
                            </a:schemeClr>
                          </a:solidFill>
                          <a:latin typeface="+mn-lt"/>
                        </a:rPr>
                        <a:t>, if the ‘reliability API’ is used and with spouts that can re-emit tuples when requested</a:t>
                      </a:r>
                      <a:endParaRPr lang="en-US" sz="1800" dirty="0">
                        <a:solidFill>
                          <a:schemeClr val="tx1">
                            <a:lumMod val="65000"/>
                            <a:lumOff val="35000"/>
                          </a:schemeClr>
                        </a:solidFill>
                        <a:latin typeface="+mn-lt"/>
                      </a:endParaRPr>
                    </a:p>
                  </a:txBody>
                  <a:tcPr anchor="ctr"/>
                </a:tc>
                <a:tc>
                  <a:txBody>
                    <a:bodyPr/>
                    <a:lstStyle/>
                    <a:p>
                      <a:pPr algn="l"/>
                      <a:r>
                        <a:rPr lang="en-US" sz="1800" dirty="0">
                          <a:solidFill>
                            <a:schemeClr val="tx1">
                              <a:lumMod val="65000"/>
                              <a:lumOff val="35000"/>
                            </a:schemeClr>
                          </a:solidFill>
                          <a:latin typeface="+mn-lt"/>
                        </a:rPr>
                        <a:t>Yes,</a:t>
                      </a:r>
                      <a:r>
                        <a:rPr lang="en-US" sz="1800" baseline="0" dirty="0">
                          <a:solidFill>
                            <a:schemeClr val="tx1">
                              <a:lumMod val="65000"/>
                              <a:lumOff val="35000"/>
                            </a:schemeClr>
                          </a:solidFill>
                          <a:latin typeface="+mn-lt"/>
                        </a:rPr>
                        <a:t> with spouts that can re-emit tuples when requested. </a:t>
                      </a:r>
                      <a:endParaRPr lang="en-US" sz="1800" dirty="0">
                        <a:solidFill>
                          <a:schemeClr val="tx1">
                            <a:lumMod val="65000"/>
                            <a:lumOff val="35000"/>
                          </a:schemeClr>
                        </a:solidFill>
                        <a:latin typeface="+mn-lt"/>
                      </a:endParaRPr>
                    </a:p>
                  </a:txBody>
                  <a:tcPr anchor="ctr"/>
                </a:tc>
                <a:extLst>
                  <a:ext uri="{0D108BD9-81ED-4DB2-BD59-A6C34878D82A}">
                    <a16:rowId xmlns:a16="http://schemas.microsoft.com/office/drawing/2014/main" val="3660622260"/>
                  </a:ext>
                </a:extLst>
              </a:tr>
              <a:tr h="1102592">
                <a:tc>
                  <a:txBody>
                    <a:bodyPr/>
                    <a:lstStyle/>
                    <a:p>
                      <a:r>
                        <a:rPr lang="en-US" sz="1800" dirty="0">
                          <a:solidFill>
                            <a:schemeClr val="tx1">
                              <a:lumMod val="65000"/>
                              <a:lumOff val="35000"/>
                            </a:schemeClr>
                          </a:solidFill>
                          <a:latin typeface="+mn-lt"/>
                        </a:rPr>
                        <a:t>Exactly-once Guarantee</a:t>
                      </a:r>
                    </a:p>
                  </a:txBody>
                  <a:tcPr anchor="ctr"/>
                </a:tc>
                <a:tc>
                  <a:txBody>
                    <a:bodyPr/>
                    <a:lstStyle/>
                    <a:p>
                      <a:pPr algn="l"/>
                      <a:r>
                        <a:rPr lang="en-US" sz="1800" dirty="0">
                          <a:solidFill>
                            <a:schemeClr val="tx1">
                              <a:lumMod val="65000"/>
                              <a:lumOff val="35000"/>
                            </a:schemeClr>
                          </a:solidFill>
                          <a:latin typeface="+mn-lt"/>
                        </a:rPr>
                        <a:t>No</a:t>
                      </a:r>
                    </a:p>
                  </a:txBody>
                  <a:tcPr anchor="ctr"/>
                </a:tc>
                <a:tc>
                  <a:txBody>
                    <a:bodyPr/>
                    <a:lstStyle/>
                    <a:p>
                      <a:pPr marL="285750" indent="-285750" algn="l" defTabSz="914367" rtl="0" eaLnBrk="1" latinLnBrk="0" hangingPunct="1">
                        <a:buClr>
                          <a:schemeClr val="accent3"/>
                        </a:buClr>
                        <a:buFont typeface="Arial" panose="020B0604020202020204" pitchFamily="34" charset="0"/>
                        <a:buChar char="•"/>
                      </a:pPr>
                      <a:r>
                        <a:rPr lang="en-US" sz="1800" kern="1200" baseline="0" dirty="0">
                          <a:solidFill>
                            <a:schemeClr val="tx1">
                              <a:lumMod val="65000"/>
                              <a:lumOff val="35000"/>
                            </a:schemeClr>
                          </a:solidFill>
                          <a:latin typeface="+mn-lt"/>
                          <a:ea typeface="+mn-ea"/>
                          <a:cs typeface="+mn-cs"/>
                        </a:rPr>
                        <a:t>Yes, with suitable spouts.</a:t>
                      </a:r>
                    </a:p>
                    <a:p>
                      <a:pPr marL="285750" indent="-285750" algn="l" defTabSz="914367" rtl="0" eaLnBrk="1" latinLnBrk="0" hangingPunct="1">
                        <a:buClr>
                          <a:schemeClr val="accent3"/>
                        </a:buClr>
                        <a:buFont typeface="Arial" panose="020B0604020202020204" pitchFamily="34" charset="0"/>
                        <a:buChar char="•"/>
                      </a:pPr>
                      <a:r>
                        <a:rPr lang="en-US" sz="1800" kern="1200" baseline="0" dirty="0">
                          <a:solidFill>
                            <a:schemeClr val="tx1">
                              <a:lumMod val="65000"/>
                              <a:lumOff val="35000"/>
                            </a:schemeClr>
                          </a:solidFill>
                          <a:latin typeface="+mn-lt"/>
                          <a:ea typeface="+mn-ea"/>
                          <a:cs typeface="+mn-cs"/>
                        </a:rPr>
                        <a:t>Trident has support for storing data in an external store only-once even when tuples are ‘replayed’ </a:t>
                      </a:r>
                    </a:p>
                  </a:txBody>
                  <a:tcPr anchor="ctr"/>
                </a:tc>
                <a:extLst>
                  <a:ext uri="{0D108BD9-81ED-4DB2-BD59-A6C34878D82A}">
                    <a16:rowId xmlns:a16="http://schemas.microsoft.com/office/drawing/2014/main" val="678532778"/>
                  </a:ext>
                </a:extLst>
              </a:tr>
            </a:tbl>
          </a:graphicData>
        </a:graphic>
      </p:graphicFrame>
    </p:spTree>
    <p:extLst>
      <p:ext uri="{BB962C8B-B14F-4D97-AF65-F5344CB8AC3E}">
        <p14:creationId xmlns:p14="http://schemas.microsoft.com/office/powerpoint/2010/main" val="4180496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How it works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8</a:t>
            </a:fld>
            <a:endParaRPr lang="en-US" dirty="0"/>
          </a:p>
        </p:txBody>
      </p:sp>
      <p:grpSp>
        <p:nvGrpSpPr>
          <p:cNvPr id="98" name="Group 97"/>
          <p:cNvGrpSpPr/>
          <p:nvPr/>
        </p:nvGrpSpPr>
        <p:grpSpPr>
          <a:xfrm>
            <a:off x="6709025" y="1345915"/>
            <a:ext cx="5213425" cy="4743724"/>
            <a:chOff x="5832439" y="928776"/>
            <a:chExt cx="6090011" cy="5160864"/>
          </a:xfrm>
        </p:grpSpPr>
        <p:sp>
          <p:nvSpPr>
            <p:cNvPr id="32" name="Rectangle 31"/>
            <p:cNvSpPr/>
            <p:nvPr/>
          </p:nvSpPr>
          <p:spPr bwMode="auto">
            <a:xfrm>
              <a:off x="5944600" y="3630612"/>
              <a:ext cx="5977850" cy="152408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4" name="Rectangle 3"/>
            <p:cNvSpPr/>
            <p:nvPr/>
          </p:nvSpPr>
          <p:spPr bwMode="auto">
            <a:xfrm>
              <a:off x="5944600" y="5154692"/>
              <a:ext cx="5977850" cy="9349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7" name="Rectangle 6"/>
            <p:cNvSpPr/>
            <p:nvPr/>
          </p:nvSpPr>
          <p:spPr bwMode="auto">
            <a:xfrm>
              <a:off x="5944601" y="1049931"/>
              <a:ext cx="5977849" cy="8899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9" name="TextBox 8"/>
            <p:cNvSpPr txBox="1"/>
            <p:nvPr/>
          </p:nvSpPr>
          <p:spPr>
            <a:xfrm>
              <a:off x="7911246" y="1238910"/>
              <a:ext cx="2044558" cy="364805"/>
            </a:xfrm>
            <a:prstGeom prst="rect">
              <a:avLst/>
            </a:prstGeom>
            <a:solidFill>
              <a:schemeClr val="bg1"/>
            </a:solidFill>
          </p:spPr>
          <p:txBody>
            <a:bodyPr wrap="none" lIns="182880" tIns="146304" rIns="182880" bIns="146304" rtlCol="0" anchor="ctr">
              <a:noAutofit/>
            </a:bodyPr>
            <a:lstStyle/>
            <a:p>
              <a:pPr>
                <a:lnSpc>
                  <a:spcPct val="90000"/>
                </a:lnSpc>
                <a:spcAft>
                  <a:spcPts val="600"/>
                </a:spcAft>
              </a:pPr>
              <a:r>
                <a:rPr lang="en-US" sz="1400" dirty="0">
                  <a:solidFill>
                    <a:schemeClr val="tx1">
                      <a:lumMod val="85000"/>
                      <a:lumOff val="15000"/>
                    </a:schemeClr>
                  </a:solidFill>
                  <a:latin typeface="Segoe UI Semibold" panose="020B0702040204020203" pitchFamily="34" charset="0"/>
                  <a:cs typeface="Segoe UI Semibold" panose="020B0702040204020203" pitchFamily="34" charset="0"/>
                </a:rPr>
                <a:t>Input Data File</a:t>
              </a:r>
            </a:p>
          </p:txBody>
        </p:sp>
        <p:sp>
          <p:nvSpPr>
            <p:cNvPr id="10" name="TextBox 9"/>
            <p:cNvSpPr txBox="1"/>
            <p:nvPr/>
          </p:nvSpPr>
          <p:spPr>
            <a:xfrm>
              <a:off x="5862407" y="928776"/>
              <a:ext cx="914400" cy="457200"/>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bg1"/>
                  </a:solidFill>
                  <a:latin typeface="Segoe UI Semibold" panose="020B0702040204020203" pitchFamily="34" charset="0"/>
                  <a:cs typeface="Segoe UI Semibold" panose="020B0702040204020203" pitchFamily="34" charset="0"/>
                </a:rPr>
                <a:t>HDFS</a:t>
              </a:r>
            </a:p>
          </p:txBody>
        </p:sp>
        <p:sp>
          <p:nvSpPr>
            <p:cNvPr id="11" name="TextBox 10"/>
            <p:cNvSpPr txBox="1"/>
            <p:nvPr/>
          </p:nvSpPr>
          <p:spPr>
            <a:xfrm>
              <a:off x="5832439" y="5632440"/>
              <a:ext cx="914400" cy="457200"/>
            </a:xfrm>
            <a:prstGeom prst="rect">
              <a:avLst/>
            </a:prstGeom>
            <a:noFill/>
          </p:spPr>
          <p:txBody>
            <a:bodyPr wrap="none" lIns="182880" tIns="146304" rIns="182880" bIns="146304" rtlCol="0">
              <a:noAutofit/>
            </a:bodyPr>
            <a:lstStyle/>
            <a:p>
              <a:pPr>
                <a:lnSpc>
                  <a:spcPct val="90000"/>
                </a:lnSpc>
                <a:spcAft>
                  <a:spcPts val="600"/>
                </a:spcAft>
              </a:pPr>
              <a:r>
                <a:rPr lang="en-US" sz="1400" dirty="0">
                  <a:solidFill>
                    <a:schemeClr val="bg1"/>
                  </a:solidFill>
                  <a:latin typeface="Segoe UI Semibold" panose="020B0702040204020203" pitchFamily="34" charset="0"/>
                  <a:cs typeface="Segoe UI Semibold" panose="020B0702040204020203" pitchFamily="34" charset="0"/>
                </a:rPr>
                <a:t>HDFS</a:t>
              </a:r>
            </a:p>
          </p:txBody>
        </p:sp>
        <p:sp>
          <p:nvSpPr>
            <p:cNvPr id="30" name="TextBox 29"/>
            <p:cNvSpPr txBox="1"/>
            <p:nvPr/>
          </p:nvSpPr>
          <p:spPr>
            <a:xfrm>
              <a:off x="6708063" y="5444090"/>
              <a:ext cx="1380661"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Output File</a:t>
              </a:r>
            </a:p>
          </p:txBody>
        </p:sp>
        <p:sp>
          <p:nvSpPr>
            <p:cNvPr id="31" name="TextBox 30"/>
            <p:cNvSpPr txBox="1"/>
            <p:nvPr/>
          </p:nvSpPr>
          <p:spPr>
            <a:xfrm>
              <a:off x="9768056" y="5442378"/>
              <a:ext cx="1380661"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Output File</a:t>
              </a:r>
            </a:p>
          </p:txBody>
        </p:sp>
        <p:sp>
          <p:nvSpPr>
            <p:cNvPr id="5" name="Rectangle 4"/>
            <p:cNvSpPr/>
            <p:nvPr/>
          </p:nvSpPr>
          <p:spPr bwMode="auto">
            <a:xfrm>
              <a:off x="6392133" y="3862449"/>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29" name="TextBox 28"/>
            <p:cNvSpPr txBox="1"/>
            <p:nvPr/>
          </p:nvSpPr>
          <p:spPr>
            <a:xfrm>
              <a:off x="6887610" y="4214576"/>
              <a:ext cx="1021568"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Reducer</a:t>
              </a:r>
            </a:p>
          </p:txBody>
        </p:sp>
        <p:sp>
          <p:nvSpPr>
            <p:cNvPr id="6" name="Rectangle 5"/>
            <p:cNvSpPr/>
            <p:nvPr/>
          </p:nvSpPr>
          <p:spPr bwMode="auto">
            <a:xfrm>
              <a:off x="5944603" y="1943208"/>
              <a:ext cx="2865649"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13" name="TextBox 12"/>
            <p:cNvSpPr txBox="1"/>
            <p:nvPr/>
          </p:nvSpPr>
          <p:spPr>
            <a:xfrm>
              <a:off x="6887610" y="2178549"/>
              <a:ext cx="1021568"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Mapper</a:t>
              </a:r>
            </a:p>
          </p:txBody>
        </p:sp>
        <p:sp>
          <p:nvSpPr>
            <p:cNvPr id="17" name="TextBox 16"/>
            <p:cNvSpPr txBox="1"/>
            <p:nvPr/>
          </p:nvSpPr>
          <p:spPr>
            <a:xfrm>
              <a:off x="5882955" y="1930333"/>
              <a:ext cx="698642" cy="298827"/>
            </a:xfrm>
            <a:prstGeom prst="rect">
              <a:avLst/>
            </a:prstGeom>
            <a:noFill/>
          </p:spPr>
          <p:txBody>
            <a:bodyPr wrap="none" lIns="182880" tIns="146304" rIns="182880" bIns="146304" rtlCol="0" anchor="ctr">
              <a:noAutofit/>
            </a:bodyPr>
            <a:lstStyle/>
            <a:p>
              <a:pPr algn="ctr">
                <a:lnSpc>
                  <a:spcPct val="90000"/>
                </a:lnSpc>
                <a:spcAft>
                  <a:spcPts val="600"/>
                </a:spcAft>
              </a:pPr>
              <a:r>
                <a:rPr lang="en-US" sz="1100" dirty="0">
                  <a:solidFill>
                    <a:schemeClr val="bg1"/>
                  </a:solidFill>
                </a:rPr>
                <a:t>Host </a:t>
              </a:r>
            </a:p>
          </p:txBody>
        </p:sp>
        <p:sp>
          <p:nvSpPr>
            <p:cNvPr id="18" name="TextBox 17"/>
            <p:cNvSpPr txBox="1"/>
            <p:nvPr/>
          </p:nvSpPr>
          <p:spPr>
            <a:xfrm>
              <a:off x="6098711"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1</a:t>
              </a:r>
            </a:p>
          </p:txBody>
        </p:sp>
        <p:sp>
          <p:nvSpPr>
            <p:cNvPr id="19" name="TextBox 18"/>
            <p:cNvSpPr txBox="1"/>
            <p:nvPr/>
          </p:nvSpPr>
          <p:spPr>
            <a:xfrm>
              <a:off x="6998555"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2</a:t>
              </a:r>
            </a:p>
          </p:txBody>
        </p:sp>
        <p:sp>
          <p:nvSpPr>
            <p:cNvPr id="20" name="TextBox 19"/>
            <p:cNvSpPr txBox="1"/>
            <p:nvPr/>
          </p:nvSpPr>
          <p:spPr>
            <a:xfrm>
              <a:off x="7930930"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3</a:t>
              </a:r>
            </a:p>
          </p:txBody>
        </p:sp>
        <p:cxnSp>
          <p:nvCxnSpPr>
            <p:cNvPr id="40" name="Straight Arrow Connector 39"/>
            <p:cNvCxnSpPr>
              <a:stCxn id="13" idx="2"/>
              <a:endCxn id="19" idx="0"/>
            </p:cNvCxnSpPr>
            <p:nvPr/>
          </p:nvCxnSpPr>
          <p:spPr>
            <a:xfrm>
              <a:off x="7398394" y="2534700"/>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2" name="Elbow Connector 41"/>
            <p:cNvCxnSpPr/>
            <p:nvPr/>
          </p:nvCxnSpPr>
          <p:spPr>
            <a:xfrm rot="16200000" flipH="1">
              <a:off x="7624784" y="2239763"/>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3" name="Elbow Connector 42"/>
            <p:cNvCxnSpPr/>
            <p:nvPr/>
          </p:nvCxnSpPr>
          <p:spPr>
            <a:xfrm rot="5400000">
              <a:off x="6708672" y="2246275"/>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2" name="Elbow Connector 61"/>
            <p:cNvCxnSpPr/>
            <p:nvPr/>
          </p:nvCxnSpPr>
          <p:spPr>
            <a:xfrm rot="16200000" flipH="1">
              <a:off x="6365067" y="3497664"/>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9" idx="2"/>
              <a:endCxn id="29" idx="0"/>
            </p:cNvCxnSpPr>
            <p:nvPr/>
          </p:nvCxnSpPr>
          <p:spPr>
            <a:xfrm>
              <a:off x="7398394" y="3351053"/>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a:off x="7627074" y="3506228"/>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9452125" y="3860737"/>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71" name="TextBox 70"/>
            <p:cNvSpPr txBox="1"/>
            <p:nvPr/>
          </p:nvSpPr>
          <p:spPr>
            <a:xfrm>
              <a:off x="9947602" y="4212864"/>
              <a:ext cx="1021568"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Reducer</a:t>
              </a:r>
            </a:p>
          </p:txBody>
        </p:sp>
        <p:sp>
          <p:nvSpPr>
            <p:cNvPr id="76" name="Rectangle 75"/>
            <p:cNvSpPr/>
            <p:nvPr/>
          </p:nvSpPr>
          <p:spPr bwMode="auto">
            <a:xfrm>
              <a:off x="9054216" y="1941496"/>
              <a:ext cx="2857962"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latin typeface="+mj-lt"/>
                <a:ea typeface="Segoe UI" pitchFamily="34" charset="0"/>
                <a:cs typeface="Segoe UI" pitchFamily="34" charset="0"/>
              </a:endParaRPr>
            </a:p>
          </p:txBody>
        </p:sp>
        <p:sp>
          <p:nvSpPr>
            <p:cNvPr id="77" name="TextBox 76"/>
            <p:cNvSpPr txBox="1"/>
            <p:nvPr/>
          </p:nvSpPr>
          <p:spPr>
            <a:xfrm>
              <a:off x="9947602" y="2176837"/>
              <a:ext cx="1021568" cy="356151"/>
            </a:xfrm>
            <a:prstGeom prst="rect">
              <a:avLst/>
            </a:prstGeom>
            <a:solidFill>
              <a:schemeClr val="bg1"/>
            </a:solidFill>
          </p:spPr>
          <p:txBody>
            <a:bodyPr wrap="none" lIns="91440" tIns="91440" rIns="91440" bIns="91440" rtlCol="0" anchor="ctr">
              <a:noAutofit/>
            </a:bodyPr>
            <a:lstStyle/>
            <a:p>
              <a:pPr algn="ctr">
                <a:lnSpc>
                  <a:spcPct val="90000"/>
                </a:lnSpc>
                <a:spcAft>
                  <a:spcPts val="600"/>
                </a:spcAft>
              </a:pPr>
              <a:r>
                <a:rPr lang="en-US" sz="1400" dirty="0">
                  <a:solidFill>
                    <a:schemeClr val="tx1">
                      <a:lumMod val="85000"/>
                      <a:lumOff val="15000"/>
                    </a:schemeClr>
                  </a:solidFill>
                </a:rPr>
                <a:t>Mapper</a:t>
              </a:r>
            </a:p>
          </p:txBody>
        </p:sp>
        <p:sp>
          <p:nvSpPr>
            <p:cNvPr id="78" name="TextBox 77"/>
            <p:cNvSpPr txBox="1"/>
            <p:nvPr/>
          </p:nvSpPr>
          <p:spPr>
            <a:xfrm>
              <a:off x="8942947" y="1928621"/>
              <a:ext cx="698642" cy="298827"/>
            </a:xfrm>
            <a:prstGeom prst="rect">
              <a:avLst/>
            </a:prstGeom>
            <a:noFill/>
          </p:spPr>
          <p:txBody>
            <a:bodyPr wrap="none" lIns="182880" tIns="146304" rIns="182880" bIns="146304" rtlCol="0" anchor="ctr">
              <a:noAutofit/>
            </a:bodyPr>
            <a:lstStyle/>
            <a:p>
              <a:pPr algn="ctr">
                <a:lnSpc>
                  <a:spcPct val="90000"/>
                </a:lnSpc>
                <a:spcAft>
                  <a:spcPts val="600"/>
                </a:spcAft>
              </a:pPr>
              <a:r>
                <a:rPr lang="en-US" sz="1100" dirty="0">
                  <a:solidFill>
                    <a:schemeClr val="bg1"/>
                  </a:solidFill>
                </a:rPr>
                <a:t>Host </a:t>
              </a:r>
            </a:p>
          </p:txBody>
        </p:sp>
        <p:sp>
          <p:nvSpPr>
            <p:cNvPr id="79" name="TextBox 78"/>
            <p:cNvSpPr txBox="1"/>
            <p:nvPr/>
          </p:nvSpPr>
          <p:spPr>
            <a:xfrm>
              <a:off x="9158703"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1</a:t>
              </a:r>
            </a:p>
          </p:txBody>
        </p:sp>
        <p:sp>
          <p:nvSpPr>
            <p:cNvPr id="80" name="TextBox 79"/>
            <p:cNvSpPr txBox="1"/>
            <p:nvPr/>
          </p:nvSpPr>
          <p:spPr>
            <a:xfrm>
              <a:off x="10058547"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2</a:t>
              </a:r>
            </a:p>
          </p:txBody>
        </p:sp>
        <p:sp>
          <p:nvSpPr>
            <p:cNvPr id="81" name="TextBox 80"/>
            <p:cNvSpPr txBox="1"/>
            <p:nvPr/>
          </p:nvSpPr>
          <p:spPr>
            <a:xfrm>
              <a:off x="10990922"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00"/>
                </a:spcAft>
              </a:pPr>
              <a:r>
                <a:rPr lang="en-US" sz="1050" dirty="0">
                  <a:solidFill>
                    <a:schemeClr val="tx1">
                      <a:lumMod val="85000"/>
                      <a:lumOff val="15000"/>
                    </a:schemeClr>
                  </a:solidFill>
                  <a:latin typeface="Segoe UI Semibold" panose="020B0702040204020203" pitchFamily="34" charset="0"/>
                  <a:cs typeface="Segoe UI Semibold" panose="020B0702040204020203" pitchFamily="34" charset="0"/>
                </a:rPr>
                <a:t>Data Partition 3</a:t>
              </a:r>
            </a:p>
          </p:txBody>
        </p:sp>
        <p:cxnSp>
          <p:nvCxnSpPr>
            <p:cNvPr id="82" name="Straight Arrow Connector 81"/>
            <p:cNvCxnSpPr>
              <a:stCxn id="77" idx="2"/>
              <a:endCxn id="80" idx="0"/>
            </p:cNvCxnSpPr>
            <p:nvPr/>
          </p:nvCxnSpPr>
          <p:spPr>
            <a:xfrm>
              <a:off x="10458386" y="2532988"/>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3" name="Elbow Connector 82"/>
            <p:cNvCxnSpPr/>
            <p:nvPr/>
          </p:nvCxnSpPr>
          <p:spPr>
            <a:xfrm rot="16200000" flipH="1">
              <a:off x="10684776" y="2227777"/>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4" name="Elbow Connector 83"/>
            <p:cNvCxnSpPr/>
            <p:nvPr/>
          </p:nvCxnSpPr>
          <p:spPr>
            <a:xfrm rot="5400000">
              <a:off x="9768664" y="2234289"/>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3" name="Elbow Connector 72"/>
            <p:cNvCxnSpPr/>
            <p:nvPr/>
          </p:nvCxnSpPr>
          <p:spPr>
            <a:xfrm rot="16200000" flipH="1">
              <a:off x="9425059" y="3495952"/>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0" idx="2"/>
              <a:endCxn id="71" idx="0"/>
            </p:cNvCxnSpPr>
            <p:nvPr/>
          </p:nvCxnSpPr>
          <p:spPr>
            <a:xfrm>
              <a:off x="10458386" y="3349341"/>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5400000">
              <a:off x="10687066" y="3504516"/>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6200000" flipH="1">
              <a:off x="9367591" y="1095885"/>
              <a:ext cx="640080" cy="1527048"/>
            </a:xfrm>
            <a:prstGeom prst="bentConnector3">
              <a:avLst>
                <a:gd name="adj1" fmla="val 2857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9" idx="2"/>
              <a:endCxn id="30" idx="0"/>
            </p:cNvCxnSpPr>
            <p:nvPr/>
          </p:nvCxnSpPr>
          <p:spPr>
            <a:xfrm>
              <a:off x="7398394" y="4570727"/>
              <a:ext cx="0"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1" idx="2"/>
              <a:endCxn id="31" idx="0"/>
            </p:cNvCxnSpPr>
            <p:nvPr/>
          </p:nvCxnSpPr>
          <p:spPr>
            <a:xfrm>
              <a:off x="10458386" y="4569015"/>
              <a:ext cx="1"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5400000">
              <a:off x="7883676" y="1144916"/>
              <a:ext cx="548640" cy="1527048"/>
            </a:xfrm>
            <a:prstGeom prst="bentConnector3">
              <a:avLst>
                <a:gd name="adj1" fmla="val 1760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312753" y="3808789"/>
              <a:ext cx="698642" cy="298827"/>
            </a:xfrm>
            <a:prstGeom prst="rect">
              <a:avLst/>
            </a:prstGeom>
            <a:noFill/>
          </p:spPr>
          <p:txBody>
            <a:bodyPr wrap="none" lIns="182880" tIns="146304" rIns="182880" bIns="146304" rtlCol="0" anchor="ctr">
              <a:noAutofit/>
            </a:bodyPr>
            <a:lstStyle/>
            <a:p>
              <a:pPr algn="ctr">
                <a:lnSpc>
                  <a:spcPct val="90000"/>
                </a:lnSpc>
                <a:spcAft>
                  <a:spcPts val="600"/>
                </a:spcAft>
              </a:pPr>
              <a:r>
                <a:rPr lang="en-US" sz="1100" dirty="0">
                  <a:solidFill>
                    <a:schemeClr val="bg1"/>
                  </a:solidFill>
                </a:rPr>
                <a:t>Host</a:t>
              </a:r>
            </a:p>
          </p:txBody>
        </p:sp>
        <p:sp>
          <p:nvSpPr>
            <p:cNvPr id="93" name="TextBox 92"/>
            <p:cNvSpPr txBox="1"/>
            <p:nvPr/>
          </p:nvSpPr>
          <p:spPr>
            <a:xfrm>
              <a:off x="9321366" y="3827625"/>
              <a:ext cx="698642" cy="298827"/>
            </a:xfrm>
            <a:prstGeom prst="rect">
              <a:avLst/>
            </a:prstGeom>
            <a:noFill/>
          </p:spPr>
          <p:txBody>
            <a:bodyPr wrap="none" lIns="182880" tIns="146304" rIns="182880" bIns="146304" rtlCol="0" anchor="ctr">
              <a:noAutofit/>
            </a:bodyPr>
            <a:lstStyle/>
            <a:p>
              <a:pPr algn="ctr">
                <a:lnSpc>
                  <a:spcPct val="90000"/>
                </a:lnSpc>
                <a:spcAft>
                  <a:spcPts val="600"/>
                </a:spcAft>
              </a:pPr>
              <a:r>
                <a:rPr lang="en-US" sz="1100" dirty="0">
                  <a:solidFill>
                    <a:schemeClr val="bg1"/>
                  </a:solidFill>
                </a:rPr>
                <a:t>Host</a:t>
              </a:r>
            </a:p>
          </p:txBody>
        </p:sp>
      </p:grpSp>
      <p:sp>
        <p:nvSpPr>
          <p:cNvPr id="99" name="TextBox 98"/>
          <p:cNvSpPr txBox="1"/>
          <p:nvPr/>
        </p:nvSpPr>
        <p:spPr>
          <a:xfrm>
            <a:off x="308045" y="1396554"/>
            <a:ext cx="6301687" cy="4846737"/>
          </a:xfrm>
          <a:prstGeom prst="rect">
            <a:avLst/>
          </a:prstGeom>
          <a:noFill/>
        </p:spPr>
        <p:txBody>
          <a:bodyPr wrap="square" lIns="182880" tIns="146304" rIns="182880" bIns="146304" rtlCol="0">
            <a:noAutofit/>
          </a:bodyPr>
          <a:lstStyle/>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Hadoop divides the input file into splits and assign every split to different mapper.</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Locally Hadoop reads the split line-by-line and call map() for very line, passing it as key/value parameters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The mapper emits other intermediate key/value pairs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All the intermediate values for a given intermediate key are combined together into a list.</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The list is given to one or more Reducers.</a:t>
            </a:r>
            <a:endParaRPr lang="en-US" sz="1600" dirty="0">
              <a:solidFill>
                <a:schemeClr val="tx1">
                  <a:lumMod val="65000"/>
                  <a:lumOff val="35000"/>
                </a:schemeClr>
              </a:solidFill>
            </a:endParaRP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All values associated with a particular intermediate key are guaranteed to go to the same Reducer</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The intermediate keys, and their value lists, are passed to the Reducer in sorted key order – This step is known as the ‘shuffle and sort’</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Hadoop calls reduce() on every line of the input</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The Reducer outputs zero or more final key/value pairs. These are written to HDFS </a:t>
            </a:r>
          </a:p>
          <a:p>
            <a:pPr>
              <a:lnSpc>
                <a:spcPct val="90000"/>
              </a:lnSpc>
              <a:spcAft>
                <a:spcPts val="600"/>
              </a:spcAft>
            </a:pPr>
            <a:endParaRPr lang="en-US" dirty="0">
              <a:solidFill>
                <a:schemeClr val="tx1">
                  <a:lumMod val="85000"/>
                  <a:lumOff val="15000"/>
                </a:schemeClr>
              </a:solidFill>
            </a:endParaRPr>
          </a:p>
        </p:txBody>
      </p:sp>
      <p:sp>
        <p:nvSpPr>
          <p:cNvPr id="8" name="TextBox 7"/>
          <p:cNvSpPr txBox="1"/>
          <p:nvPr/>
        </p:nvSpPr>
        <p:spPr>
          <a:xfrm>
            <a:off x="9164785" y="2838263"/>
            <a:ext cx="410701" cy="271793"/>
          </a:xfrm>
          <a:prstGeom prst="rect">
            <a:avLst/>
          </a:prstGeom>
          <a:noFill/>
        </p:spPr>
        <p:txBody>
          <a:bodyPr wrap="none" lIns="91440" tIns="0" rIns="91440" bIns="0" rtlCol="0" anchor="ctr">
            <a:noAutofit/>
          </a:bodyPr>
          <a:lstStyle/>
          <a:p>
            <a:pPr algn="ctr">
              <a:lnSpc>
                <a:spcPct val="90000"/>
              </a:lnSpc>
              <a:spcAft>
                <a:spcPts val="600"/>
              </a:spcAft>
            </a:pPr>
            <a:r>
              <a:rPr lang="en-US" dirty="0">
                <a:solidFill>
                  <a:schemeClr val="tx1">
                    <a:lumMod val="85000"/>
                    <a:lumOff val="15000"/>
                  </a:schemeClr>
                </a:solidFill>
              </a:rPr>
              <a:t>…</a:t>
            </a:r>
          </a:p>
        </p:txBody>
      </p:sp>
    </p:spTree>
    <p:extLst>
      <p:ext uri="{BB962C8B-B14F-4D97-AF65-F5344CB8AC3E}">
        <p14:creationId xmlns:p14="http://schemas.microsoft.com/office/powerpoint/2010/main" val="129226229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Apache Storm on </a:t>
            </a:r>
            <a:r>
              <a:rPr lang="en-US" dirty="0" err="1"/>
              <a:t>HDInsight</a:t>
            </a:r>
            <a:endParaRPr lang="en-US" dirty="0"/>
          </a:p>
        </p:txBody>
      </p:sp>
      <p:sp>
        <p:nvSpPr>
          <p:cNvPr id="4" name="Slide Number Placeholder 3"/>
          <p:cNvSpPr>
            <a:spLocks noGrp="1"/>
          </p:cNvSpPr>
          <p:nvPr>
            <p:ph type="sldNum" sz="quarter" idx="11"/>
          </p:nvPr>
        </p:nvSpPr>
        <p:spPr/>
        <p:txBody>
          <a:bodyPr/>
          <a:lstStyle/>
          <a:p>
            <a:pPr>
              <a:defRPr/>
            </a:pPr>
            <a:fld id="{F8A0AC42-AA1D-4944-8D96-660DE70C7E1B}" type="slidenum">
              <a:rPr lang="en-IN"/>
              <a:pPr>
                <a:defRPr/>
              </a:pPr>
              <a:t>80</a:t>
            </a:fld>
            <a:endParaRPr lang="en-IN" dirty="0"/>
          </a:p>
        </p:txBody>
      </p:sp>
      <p:grpSp>
        <p:nvGrpSpPr>
          <p:cNvPr id="95260" name="Group 95259"/>
          <p:cNvGrpSpPr/>
          <p:nvPr/>
        </p:nvGrpSpPr>
        <p:grpSpPr>
          <a:xfrm>
            <a:off x="519708" y="1294085"/>
            <a:ext cx="5398867" cy="806782"/>
            <a:chOff x="530128" y="1319537"/>
            <a:chExt cx="5507126" cy="822960"/>
          </a:xfrm>
        </p:grpSpPr>
        <p:sp>
          <p:nvSpPr>
            <p:cNvPr id="133" name="Rectangle 132"/>
            <p:cNvSpPr/>
            <p:nvPr/>
          </p:nvSpPr>
          <p:spPr>
            <a:xfrm>
              <a:off x="1556694" y="1319537"/>
              <a:ext cx="4480560"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Managed services</a:t>
              </a:r>
            </a:p>
          </p:txBody>
        </p:sp>
        <p:grpSp>
          <p:nvGrpSpPr>
            <p:cNvPr id="95259" name="Group 95258"/>
            <p:cNvGrpSpPr/>
            <p:nvPr/>
          </p:nvGrpSpPr>
          <p:grpSpPr>
            <a:xfrm>
              <a:off x="530128" y="1319537"/>
              <a:ext cx="916617" cy="822960"/>
              <a:chOff x="530128" y="1319537"/>
              <a:chExt cx="916617" cy="822960"/>
            </a:xfrm>
          </p:grpSpPr>
          <p:sp>
            <p:nvSpPr>
              <p:cNvPr id="64" name="Freeform 63"/>
              <p:cNvSpPr/>
              <p:nvPr/>
            </p:nvSpPr>
            <p:spPr>
              <a:xfrm flipH="1">
                <a:off x="530128" y="1468515"/>
                <a:ext cx="855136" cy="525004"/>
              </a:xfrm>
              <a:custGeom>
                <a:avLst/>
                <a:gdLst>
                  <a:gd name="connsiteX0" fmla="*/ 400990 w 559881"/>
                  <a:gd name="connsiteY0" fmla="*/ 142969 h 343735"/>
                  <a:gd name="connsiteX1" fmla="*/ 442909 w 559881"/>
                  <a:gd name="connsiteY1" fmla="*/ 184888 h 343735"/>
                  <a:gd name="connsiteX2" fmla="*/ 400990 w 559881"/>
                  <a:gd name="connsiteY2" fmla="*/ 226807 h 343735"/>
                  <a:gd name="connsiteX3" fmla="*/ 359071 w 559881"/>
                  <a:gd name="connsiteY3" fmla="*/ 184888 h 343735"/>
                  <a:gd name="connsiteX4" fmla="*/ 400990 w 559881"/>
                  <a:gd name="connsiteY4" fmla="*/ 142969 h 343735"/>
                  <a:gd name="connsiteX5" fmla="*/ 400990 w 559881"/>
                  <a:gd name="connsiteY5" fmla="*/ 117905 h 343735"/>
                  <a:gd name="connsiteX6" fmla="*/ 334008 w 559881"/>
                  <a:gd name="connsiteY6" fmla="*/ 184888 h 343735"/>
                  <a:gd name="connsiteX7" fmla="*/ 400990 w 559881"/>
                  <a:gd name="connsiteY7" fmla="*/ 251870 h 343735"/>
                  <a:gd name="connsiteX8" fmla="*/ 467973 w 559881"/>
                  <a:gd name="connsiteY8" fmla="*/ 184888 h 343735"/>
                  <a:gd name="connsiteX9" fmla="*/ 400990 w 559881"/>
                  <a:gd name="connsiteY9" fmla="*/ 117905 h 343735"/>
                  <a:gd name="connsiteX10" fmla="*/ 400990 w 559881"/>
                  <a:gd name="connsiteY10" fmla="*/ 92340 h 343735"/>
                  <a:gd name="connsiteX11" fmla="*/ 493539 w 559881"/>
                  <a:gd name="connsiteY11" fmla="*/ 184888 h 343735"/>
                  <a:gd name="connsiteX12" fmla="*/ 400990 w 559881"/>
                  <a:gd name="connsiteY12" fmla="*/ 277435 h 343735"/>
                  <a:gd name="connsiteX13" fmla="*/ 308443 w 559881"/>
                  <a:gd name="connsiteY13" fmla="*/ 184888 h 343735"/>
                  <a:gd name="connsiteX14" fmla="*/ 400990 w 559881"/>
                  <a:gd name="connsiteY14" fmla="*/ 92340 h 343735"/>
                  <a:gd name="connsiteX15" fmla="*/ 117879 w 559881"/>
                  <a:gd name="connsiteY15" fmla="*/ 86747 h 343735"/>
                  <a:gd name="connsiteX16" fmla="*/ 148978 w 559881"/>
                  <a:gd name="connsiteY16" fmla="*/ 117846 h 343735"/>
                  <a:gd name="connsiteX17" fmla="*/ 117879 w 559881"/>
                  <a:gd name="connsiteY17" fmla="*/ 148944 h 343735"/>
                  <a:gd name="connsiteX18" fmla="*/ 86780 w 559881"/>
                  <a:gd name="connsiteY18" fmla="*/ 117846 h 343735"/>
                  <a:gd name="connsiteX19" fmla="*/ 117879 w 559881"/>
                  <a:gd name="connsiteY19" fmla="*/ 86747 h 343735"/>
                  <a:gd name="connsiteX20" fmla="*/ 117879 w 559881"/>
                  <a:gd name="connsiteY20" fmla="*/ 68153 h 343735"/>
                  <a:gd name="connsiteX21" fmla="*/ 68186 w 559881"/>
                  <a:gd name="connsiteY21" fmla="*/ 117846 h 343735"/>
                  <a:gd name="connsiteX22" fmla="*/ 117879 w 559881"/>
                  <a:gd name="connsiteY22" fmla="*/ 167540 h 343735"/>
                  <a:gd name="connsiteX23" fmla="*/ 167571 w 559881"/>
                  <a:gd name="connsiteY23" fmla="*/ 117846 h 343735"/>
                  <a:gd name="connsiteX24" fmla="*/ 117879 w 559881"/>
                  <a:gd name="connsiteY24" fmla="*/ 68153 h 343735"/>
                  <a:gd name="connsiteX25" fmla="*/ 117879 w 559881"/>
                  <a:gd name="connsiteY25" fmla="*/ 49186 h 343735"/>
                  <a:gd name="connsiteX26" fmla="*/ 186539 w 559881"/>
                  <a:gd name="connsiteY26" fmla="*/ 117846 h 343735"/>
                  <a:gd name="connsiteX27" fmla="*/ 117879 w 559881"/>
                  <a:gd name="connsiteY27" fmla="*/ 186505 h 343735"/>
                  <a:gd name="connsiteX28" fmla="*/ 49220 w 559881"/>
                  <a:gd name="connsiteY28" fmla="*/ 117846 h 343735"/>
                  <a:gd name="connsiteX29" fmla="*/ 117879 w 559881"/>
                  <a:gd name="connsiteY29" fmla="*/ 49186 h 343735"/>
                  <a:gd name="connsiteX30" fmla="*/ 359687 w 559881"/>
                  <a:gd name="connsiteY30" fmla="*/ 26040 h 343735"/>
                  <a:gd name="connsiteX31" fmla="*/ 315937 w 559881"/>
                  <a:gd name="connsiteY31" fmla="*/ 44760 h 343735"/>
                  <a:gd name="connsiteX32" fmla="*/ 313517 w 559881"/>
                  <a:gd name="connsiteY32" fmla="*/ 99930 h 343735"/>
                  <a:gd name="connsiteX33" fmla="*/ 258760 w 559881"/>
                  <a:gd name="connsiteY33" fmla="*/ 104163 h 343735"/>
                  <a:gd name="connsiteX34" fmla="*/ 242488 w 559881"/>
                  <a:gd name="connsiteY34" fmla="*/ 143659 h 343735"/>
                  <a:gd name="connsiteX35" fmla="*/ 279046 w 559881"/>
                  <a:gd name="connsiteY35" fmla="*/ 184893 h 343735"/>
                  <a:gd name="connsiteX36" fmla="*/ 242099 w 559881"/>
                  <a:gd name="connsiteY36" fmla="*/ 226204 h 343735"/>
                  <a:gd name="connsiteX37" fmla="*/ 258438 w 559881"/>
                  <a:gd name="connsiteY37" fmla="*/ 266298 h 343735"/>
                  <a:gd name="connsiteX38" fmla="*/ 313721 w 559881"/>
                  <a:gd name="connsiteY38" fmla="*/ 270064 h 343735"/>
                  <a:gd name="connsiteX39" fmla="*/ 316406 w 559881"/>
                  <a:gd name="connsiteY39" fmla="*/ 325035 h 343735"/>
                  <a:gd name="connsiteX40" fmla="*/ 359758 w 559881"/>
                  <a:gd name="connsiteY40" fmla="*/ 343396 h 343735"/>
                  <a:gd name="connsiteX41" fmla="*/ 400990 w 559881"/>
                  <a:gd name="connsiteY41" fmla="*/ 306836 h 343735"/>
                  <a:gd name="connsiteX42" fmla="*/ 442292 w 559881"/>
                  <a:gd name="connsiteY42" fmla="*/ 343735 h 343735"/>
                  <a:gd name="connsiteX43" fmla="*/ 485979 w 559881"/>
                  <a:gd name="connsiteY43" fmla="*/ 324931 h 343735"/>
                  <a:gd name="connsiteX44" fmla="*/ 488464 w 559881"/>
                  <a:gd name="connsiteY44" fmla="*/ 269856 h 343735"/>
                  <a:gd name="connsiteX45" fmla="*/ 543310 w 559881"/>
                  <a:gd name="connsiteY45" fmla="*/ 265680 h 343735"/>
                  <a:gd name="connsiteX46" fmla="*/ 559853 w 559881"/>
                  <a:gd name="connsiteY46" fmla="*/ 226198 h 343735"/>
                  <a:gd name="connsiteX47" fmla="*/ 522934 w 559881"/>
                  <a:gd name="connsiteY47" fmla="*/ 184893 h 343735"/>
                  <a:gd name="connsiteX48" fmla="*/ 559881 w 559881"/>
                  <a:gd name="connsiteY48" fmla="*/ 143582 h 343735"/>
                  <a:gd name="connsiteX49" fmla="*/ 543543 w 559881"/>
                  <a:gd name="connsiteY49" fmla="*/ 103487 h 343735"/>
                  <a:gd name="connsiteX50" fmla="*/ 488261 w 559881"/>
                  <a:gd name="connsiteY50" fmla="*/ 99720 h 343735"/>
                  <a:gd name="connsiteX51" fmla="*/ 485574 w 559881"/>
                  <a:gd name="connsiteY51" fmla="*/ 44751 h 343735"/>
                  <a:gd name="connsiteX52" fmla="*/ 442224 w 559881"/>
                  <a:gd name="connsiteY52" fmla="*/ 26391 h 343735"/>
                  <a:gd name="connsiteX53" fmla="*/ 400990 w 559881"/>
                  <a:gd name="connsiteY53" fmla="*/ 62949 h 343735"/>
                  <a:gd name="connsiteX54" fmla="*/ 359687 w 559881"/>
                  <a:gd name="connsiteY54" fmla="*/ 26040 h 343735"/>
                  <a:gd name="connsiteX55" fmla="*/ 87236 w 559881"/>
                  <a:gd name="connsiteY55" fmla="*/ 0 h 343735"/>
                  <a:gd name="connsiteX56" fmla="*/ 54779 w 559881"/>
                  <a:gd name="connsiteY56" fmla="*/ 13888 h 343735"/>
                  <a:gd name="connsiteX57" fmla="*/ 52983 w 559881"/>
                  <a:gd name="connsiteY57" fmla="*/ 54818 h 343735"/>
                  <a:gd name="connsiteX58" fmla="*/ 12361 w 559881"/>
                  <a:gd name="connsiteY58" fmla="*/ 57958 h 343735"/>
                  <a:gd name="connsiteX59" fmla="*/ 289 w 559881"/>
                  <a:gd name="connsiteY59" fmla="*/ 87260 h 343735"/>
                  <a:gd name="connsiteX60" fmla="*/ 27410 w 559881"/>
                  <a:gd name="connsiteY60" fmla="*/ 117850 h 343735"/>
                  <a:gd name="connsiteX61" fmla="*/ 0 w 559881"/>
                  <a:gd name="connsiteY61" fmla="*/ 148498 h 343735"/>
                  <a:gd name="connsiteX62" fmla="*/ 12122 w 559881"/>
                  <a:gd name="connsiteY62" fmla="*/ 178242 h 343735"/>
                  <a:gd name="connsiteX63" fmla="*/ 53135 w 559881"/>
                  <a:gd name="connsiteY63" fmla="*/ 181038 h 343735"/>
                  <a:gd name="connsiteX64" fmla="*/ 55128 w 559881"/>
                  <a:gd name="connsiteY64" fmla="*/ 221819 h 343735"/>
                  <a:gd name="connsiteX65" fmla="*/ 87289 w 559881"/>
                  <a:gd name="connsiteY65" fmla="*/ 235440 h 343735"/>
                  <a:gd name="connsiteX66" fmla="*/ 117879 w 559881"/>
                  <a:gd name="connsiteY66" fmla="*/ 208318 h 343735"/>
                  <a:gd name="connsiteX67" fmla="*/ 148520 w 559881"/>
                  <a:gd name="connsiteY67" fmla="*/ 235692 h 343735"/>
                  <a:gd name="connsiteX68" fmla="*/ 180930 w 559881"/>
                  <a:gd name="connsiteY68" fmla="*/ 221742 h 343735"/>
                  <a:gd name="connsiteX69" fmla="*/ 182774 w 559881"/>
                  <a:gd name="connsiteY69" fmla="*/ 180882 h 343735"/>
                  <a:gd name="connsiteX70" fmla="*/ 223462 w 559881"/>
                  <a:gd name="connsiteY70" fmla="*/ 177784 h 343735"/>
                  <a:gd name="connsiteX71" fmla="*/ 235735 w 559881"/>
                  <a:gd name="connsiteY71" fmla="*/ 148493 h 343735"/>
                  <a:gd name="connsiteX72" fmla="*/ 208347 w 559881"/>
                  <a:gd name="connsiteY72" fmla="*/ 117850 h 343735"/>
                  <a:gd name="connsiteX73" fmla="*/ 235757 w 559881"/>
                  <a:gd name="connsiteY73" fmla="*/ 87202 h 343735"/>
                  <a:gd name="connsiteX74" fmla="*/ 223636 w 559881"/>
                  <a:gd name="connsiteY74" fmla="*/ 57458 h 343735"/>
                  <a:gd name="connsiteX75" fmla="*/ 182622 w 559881"/>
                  <a:gd name="connsiteY75" fmla="*/ 54661 h 343735"/>
                  <a:gd name="connsiteX76" fmla="*/ 180629 w 559881"/>
                  <a:gd name="connsiteY76" fmla="*/ 13880 h 343735"/>
                  <a:gd name="connsiteX77" fmla="*/ 148468 w 559881"/>
                  <a:gd name="connsiteY77" fmla="*/ 259 h 343735"/>
                  <a:gd name="connsiteX78" fmla="*/ 117879 w 559881"/>
                  <a:gd name="connsiteY78" fmla="*/ 27382 h 343735"/>
                  <a:gd name="connsiteX79" fmla="*/ 87236 w 559881"/>
                  <a:gd name="connsiteY79" fmla="*/ 0 h 34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59881" h="343735">
                    <a:moveTo>
                      <a:pt x="400990" y="142969"/>
                    </a:moveTo>
                    <a:cubicBezTo>
                      <a:pt x="424141" y="142969"/>
                      <a:pt x="442909" y="161737"/>
                      <a:pt x="442909" y="184888"/>
                    </a:cubicBezTo>
                    <a:cubicBezTo>
                      <a:pt x="442909" y="208038"/>
                      <a:pt x="424141" y="226807"/>
                      <a:pt x="400990" y="226807"/>
                    </a:cubicBezTo>
                    <a:cubicBezTo>
                      <a:pt x="377839" y="226807"/>
                      <a:pt x="359071" y="208038"/>
                      <a:pt x="359071" y="184888"/>
                    </a:cubicBezTo>
                    <a:cubicBezTo>
                      <a:pt x="359071" y="161737"/>
                      <a:pt x="377839" y="142969"/>
                      <a:pt x="400990" y="142969"/>
                    </a:cubicBezTo>
                    <a:close/>
                    <a:moveTo>
                      <a:pt x="400990" y="117905"/>
                    </a:moveTo>
                    <a:cubicBezTo>
                      <a:pt x="363997" y="117905"/>
                      <a:pt x="334008" y="147894"/>
                      <a:pt x="334008" y="184888"/>
                    </a:cubicBezTo>
                    <a:cubicBezTo>
                      <a:pt x="334008" y="221881"/>
                      <a:pt x="363997" y="251870"/>
                      <a:pt x="400990" y="251870"/>
                    </a:cubicBezTo>
                    <a:cubicBezTo>
                      <a:pt x="437985" y="251870"/>
                      <a:pt x="467973" y="221881"/>
                      <a:pt x="467973" y="184888"/>
                    </a:cubicBezTo>
                    <a:cubicBezTo>
                      <a:pt x="467973" y="147894"/>
                      <a:pt x="437985" y="117905"/>
                      <a:pt x="400990" y="117905"/>
                    </a:cubicBezTo>
                    <a:close/>
                    <a:moveTo>
                      <a:pt x="400990" y="92340"/>
                    </a:moveTo>
                    <a:cubicBezTo>
                      <a:pt x="452103" y="92340"/>
                      <a:pt x="493539" y="133775"/>
                      <a:pt x="493539" y="184888"/>
                    </a:cubicBezTo>
                    <a:cubicBezTo>
                      <a:pt x="493539" y="236000"/>
                      <a:pt x="452103" y="277435"/>
                      <a:pt x="400990" y="277435"/>
                    </a:cubicBezTo>
                    <a:cubicBezTo>
                      <a:pt x="349878" y="277435"/>
                      <a:pt x="308443" y="236000"/>
                      <a:pt x="308443" y="184888"/>
                    </a:cubicBezTo>
                    <a:cubicBezTo>
                      <a:pt x="308443" y="133775"/>
                      <a:pt x="349878" y="92340"/>
                      <a:pt x="400990" y="92340"/>
                    </a:cubicBezTo>
                    <a:close/>
                    <a:moveTo>
                      <a:pt x="117879" y="86747"/>
                    </a:moveTo>
                    <a:cubicBezTo>
                      <a:pt x="135055" y="86747"/>
                      <a:pt x="148978" y="100671"/>
                      <a:pt x="148978" y="117846"/>
                    </a:cubicBezTo>
                    <a:cubicBezTo>
                      <a:pt x="148978" y="135021"/>
                      <a:pt x="135055" y="148944"/>
                      <a:pt x="117879" y="148944"/>
                    </a:cubicBezTo>
                    <a:cubicBezTo>
                      <a:pt x="100704" y="148944"/>
                      <a:pt x="86780" y="135021"/>
                      <a:pt x="86780" y="117846"/>
                    </a:cubicBezTo>
                    <a:cubicBezTo>
                      <a:pt x="86780" y="100671"/>
                      <a:pt x="100704" y="86747"/>
                      <a:pt x="117879" y="86747"/>
                    </a:cubicBezTo>
                    <a:close/>
                    <a:moveTo>
                      <a:pt x="117879" y="68153"/>
                    </a:moveTo>
                    <a:cubicBezTo>
                      <a:pt x="90434" y="68153"/>
                      <a:pt x="68186" y="90402"/>
                      <a:pt x="68186" y="117846"/>
                    </a:cubicBezTo>
                    <a:cubicBezTo>
                      <a:pt x="68186" y="145291"/>
                      <a:pt x="90434" y="167540"/>
                      <a:pt x="117879" y="167540"/>
                    </a:cubicBezTo>
                    <a:cubicBezTo>
                      <a:pt x="145323" y="167540"/>
                      <a:pt x="167571" y="145291"/>
                      <a:pt x="167571" y="117846"/>
                    </a:cubicBezTo>
                    <a:cubicBezTo>
                      <a:pt x="167571" y="90402"/>
                      <a:pt x="145323" y="68153"/>
                      <a:pt x="117879" y="68153"/>
                    </a:cubicBezTo>
                    <a:close/>
                    <a:moveTo>
                      <a:pt x="117879" y="49186"/>
                    </a:moveTo>
                    <a:cubicBezTo>
                      <a:pt x="155798" y="49186"/>
                      <a:pt x="186539" y="79927"/>
                      <a:pt x="186539" y="117846"/>
                    </a:cubicBezTo>
                    <a:cubicBezTo>
                      <a:pt x="186539" y="155766"/>
                      <a:pt x="155798" y="186505"/>
                      <a:pt x="117879" y="186505"/>
                    </a:cubicBezTo>
                    <a:cubicBezTo>
                      <a:pt x="79959" y="186505"/>
                      <a:pt x="49220" y="155766"/>
                      <a:pt x="49220" y="117846"/>
                    </a:cubicBezTo>
                    <a:cubicBezTo>
                      <a:pt x="49220" y="79927"/>
                      <a:pt x="79959" y="49186"/>
                      <a:pt x="117879" y="49186"/>
                    </a:cubicBezTo>
                    <a:close/>
                    <a:moveTo>
                      <a:pt x="359687" y="26040"/>
                    </a:moveTo>
                    <a:cubicBezTo>
                      <a:pt x="343985" y="29932"/>
                      <a:pt x="329284" y="36347"/>
                      <a:pt x="315937" y="44760"/>
                    </a:cubicBezTo>
                    <a:cubicBezTo>
                      <a:pt x="329394" y="60726"/>
                      <a:pt x="328463" y="84542"/>
                      <a:pt x="313517" y="99930"/>
                    </a:cubicBezTo>
                    <a:cubicBezTo>
                      <a:pt x="298663" y="115223"/>
                      <a:pt x="275086" y="116922"/>
                      <a:pt x="258760" y="104163"/>
                    </a:cubicBezTo>
                    <a:cubicBezTo>
                      <a:pt x="251370" y="116243"/>
                      <a:pt x="246011" y="129584"/>
                      <a:pt x="242488" y="143659"/>
                    </a:cubicBezTo>
                    <a:cubicBezTo>
                      <a:pt x="263197" y="145792"/>
                      <a:pt x="279046" y="163492"/>
                      <a:pt x="279046" y="184893"/>
                    </a:cubicBezTo>
                    <a:cubicBezTo>
                      <a:pt x="279046" y="206432"/>
                      <a:pt x="262991" y="224220"/>
                      <a:pt x="242099" y="226204"/>
                    </a:cubicBezTo>
                    <a:cubicBezTo>
                      <a:pt x="245616" y="240466"/>
                      <a:pt x="251210" y="253912"/>
                      <a:pt x="258438" y="266298"/>
                    </a:cubicBezTo>
                    <a:cubicBezTo>
                      <a:pt x="274773" y="253134"/>
                      <a:pt x="298681" y="254654"/>
                      <a:pt x="313721" y="270064"/>
                    </a:cubicBezTo>
                    <a:cubicBezTo>
                      <a:pt x="328647" y="285359"/>
                      <a:pt x="329685" y="309049"/>
                      <a:pt x="316406" y="325035"/>
                    </a:cubicBezTo>
                    <a:cubicBezTo>
                      <a:pt x="329585" y="333384"/>
                      <a:pt x="344223" y="339506"/>
                      <a:pt x="359758" y="343396"/>
                    </a:cubicBezTo>
                    <a:cubicBezTo>
                      <a:pt x="361890" y="322686"/>
                      <a:pt x="379589" y="306836"/>
                      <a:pt x="400990" y="306836"/>
                    </a:cubicBezTo>
                    <a:cubicBezTo>
                      <a:pt x="422513" y="306836"/>
                      <a:pt x="440290" y="322866"/>
                      <a:pt x="442292" y="343735"/>
                    </a:cubicBezTo>
                    <a:cubicBezTo>
                      <a:pt x="457978" y="339831"/>
                      <a:pt x="472658" y="333396"/>
                      <a:pt x="485979" y="324931"/>
                    </a:cubicBezTo>
                    <a:cubicBezTo>
                      <a:pt x="472591" y="308970"/>
                      <a:pt x="473546" y="285215"/>
                      <a:pt x="488464" y="269856"/>
                    </a:cubicBezTo>
                    <a:cubicBezTo>
                      <a:pt x="503345" y="254536"/>
                      <a:pt x="526976" y="252858"/>
                      <a:pt x="543310" y="265680"/>
                    </a:cubicBezTo>
                    <a:cubicBezTo>
                      <a:pt x="550662" y="253524"/>
                      <a:pt x="556292" y="240273"/>
                      <a:pt x="559853" y="226198"/>
                    </a:cubicBezTo>
                    <a:cubicBezTo>
                      <a:pt x="538974" y="224203"/>
                      <a:pt x="522934" y="206421"/>
                      <a:pt x="522934" y="184893"/>
                    </a:cubicBezTo>
                    <a:cubicBezTo>
                      <a:pt x="522934" y="163354"/>
                      <a:pt x="538989" y="145564"/>
                      <a:pt x="559881" y="143582"/>
                    </a:cubicBezTo>
                    <a:cubicBezTo>
                      <a:pt x="556365" y="129318"/>
                      <a:pt x="550771" y="115873"/>
                      <a:pt x="543543" y="103487"/>
                    </a:cubicBezTo>
                    <a:cubicBezTo>
                      <a:pt x="527207" y="116652"/>
                      <a:pt x="503301" y="115131"/>
                      <a:pt x="488261" y="99720"/>
                    </a:cubicBezTo>
                    <a:cubicBezTo>
                      <a:pt x="473335" y="84426"/>
                      <a:pt x="472297" y="60737"/>
                      <a:pt x="485574" y="44751"/>
                    </a:cubicBezTo>
                    <a:cubicBezTo>
                      <a:pt x="472397" y="36403"/>
                      <a:pt x="457759" y="30280"/>
                      <a:pt x="442224" y="26391"/>
                    </a:cubicBezTo>
                    <a:cubicBezTo>
                      <a:pt x="440091" y="47100"/>
                      <a:pt x="422392" y="62949"/>
                      <a:pt x="400990" y="62949"/>
                    </a:cubicBezTo>
                    <a:cubicBezTo>
                      <a:pt x="379464" y="62949"/>
                      <a:pt x="361685" y="46915"/>
                      <a:pt x="359687" y="26040"/>
                    </a:cubicBezTo>
                    <a:close/>
                    <a:moveTo>
                      <a:pt x="87236" y="0"/>
                    </a:moveTo>
                    <a:cubicBezTo>
                      <a:pt x="75587" y="2889"/>
                      <a:pt x="64681" y="7646"/>
                      <a:pt x="54779" y="13888"/>
                    </a:cubicBezTo>
                    <a:cubicBezTo>
                      <a:pt x="64763" y="25732"/>
                      <a:pt x="64072" y="43402"/>
                      <a:pt x="52983" y="54818"/>
                    </a:cubicBezTo>
                    <a:cubicBezTo>
                      <a:pt x="41963" y="66164"/>
                      <a:pt x="24473" y="67423"/>
                      <a:pt x="12361" y="57958"/>
                    </a:cubicBezTo>
                    <a:cubicBezTo>
                      <a:pt x="6879" y="66920"/>
                      <a:pt x="2903" y="76817"/>
                      <a:pt x="289" y="87260"/>
                    </a:cubicBezTo>
                    <a:cubicBezTo>
                      <a:pt x="15652" y="88843"/>
                      <a:pt x="27410" y="101973"/>
                      <a:pt x="27410" y="117850"/>
                    </a:cubicBezTo>
                    <a:cubicBezTo>
                      <a:pt x="27410" y="133829"/>
                      <a:pt x="15500" y="147027"/>
                      <a:pt x="0" y="148498"/>
                    </a:cubicBezTo>
                    <a:cubicBezTo>
                      <a:pt x="2609" y="159079"/>
                      <a:pt x="6759" y="169055"/>
                      <a:pt x="12122" y="178242"/>
                    </a:cubicBezTo>
                    <a:cubicBezTo>
                      <a:pt x="24241" y="168477"/>
                      <a:pt x="41977" y="169604"/>
                      <a:pt x="53135" y="181038"/>
                    </a:cubicBezTo>
                    <a:cubicBezTo>
                      <a:pt x="64208" y="192384"/>
                      <a:pt x="64978" y="209960"/>
                      <a:pt x="55128" y="221819"/>
                    </a:cubicBezTo>
                    <a:cubicBezTo>
                      <a:pt x="64904" y="228013"/>
                      <a:pt x="75765" y="232555"/>
                      <a:pt x="87289" y="235440"/>
                    </a:cubicBezTo>
                    <a:cubicBezTo>
                      <a:pt x="88871" y="220077"/>
                      <a:pt x="102001" y="208318"/>
                      <a:pt x="117879" y="208318"/>
                    </a:cubicBezTo>
                    <a:cubicBezTo>
                      <a:pt x="133846" y="208318"/>
                      <a:pt x="147035" y="220209"/>
                      <a:pt x="148520" y="235692"/>
                    </a:cubicBezTo>
                    <a:cubicBezTo>
                      <a:pt x="160156" y="232796"/>
                      <a:pt x="171048" y="228022"/>
                      <a:pt x="180930" y="221742"/>
                    </a:cubicBezTo>
                    <a:cubicBezTo>
                      <a:pt x="170997" y="209902"/>
                      <a:pt x="171706" y="192277"/>
                      <a:pt x="182774" y="180882"/>
                    </a:cubicBezTo>
                    <a:cubicBezTo>
                      <a:pt x="193814" y="169516"/>
                      <a:pt x="211345" y="168272"/>
                      <a:pt x="223462" y="177784"/>
                    </a:cubicBezTo>
                    <a:cubicBezTo>
                      <a:pt x="228918" y="168767"/>
                      <a:pt x="233094" y="158935"/>
                      <a:pt x="235735" y="148493"/>
                    </a:cubicBezTo>
                    <a:cubicBezTo>
                      <a:pt x="220246" y="147014"/>
                      <a:pt x="208347" y="133821"/>
                      <a:pt x="208347" y="117850"/>
                    </a:cubicBezTo>
                    <a:cubicBezTo>
                      <a:pt x="208347" y="101870"/>
                      <a:pt x="220257" y="88673"/>
                      <a:pt x="235757" y="87202"/>
                    </a:cubicBezTo>
                    <a:cubicBezTo>
                      <a:pt x="233149" y="76621"/>
                      <a:pt x="228998" y="66646"/>
                      <a:pt x="223636" y="57458"/>
                    </a:cubicBezTo>
                    <a:cubicBezTo>
                      <a:pt x="211517" y="67224"/>
                      <a:pt x="193780" y="66095"/>
                      <a:pt x="182622" y="54661"/>
                    </a:cubicBezTo>
                    <a:cubicBezTo>
                      <a:pt x="171549" y="43316"/>
                      <a:pt x="170779" y="25740"/>
                      <a:pt x="180629" y="13880"/>
                    </a:cubicBezTo>
                    <a:cubicBezTo>
                      <a:pt x="170853" y="7687"/>
                      <a:pt x="159993" y="3145"/>
                      <a:pt x="148468" y="259"/>
                    </a:cubicBezTo>
                    <a:cubicBezTo>
                      <a:pt x="146886" y="15623"/>
                      <a:pt x="133756" y="27382"/>
                      <a:pt x="117879" y="27382"/>
                    </a:cubicBezTo>
                    <a:cubicBezTo>
                      <a:pt x="101909" y="27382"/>
                      <a:pt x="88718" y="15487"/>
                      <a:pt x="87236" y="0"/>
                    </a:cubicBezTo>
                    <a:close/>
                  </a:path>
                </a:pathLst>
              </a:custGeom>
              <a:solidFill>
                <a:schemeClr val="accent3"/>
              </a:solidFill>
              <a:ln w="9525">
                <a:noFill/>
                <a:round/>
                <a:headEnd/>
                <a:tailEnd/>
              </a:ln>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err="1">
                  <a:ln>
                    <a:solidFill>
                      <a:srgbClr val="000000">
                        <a:alpha val="0"/>
                      </a:srgbClr>
                    </a:solidFill>
                  </a:ln>
                  <a:solidFill>
                    <a:srgbClr val="000000"/>
                  </a:solidFill>
                </a:endParaRP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261" name="Group 95260"/>
          <p:cNvGrpSpPr/>
          <p:nvPr/>
        </p:nvGrpSpPr>
        <p:grpSpPr>
          <a:xfrm>
            <a:off x="611258" y="2285864"/>
            <a:ext cx="5307317" cy="806782"/>
            <a:chOff x="623514" y="2331204"/>
            <a:chExt cx="5413740" cy="822960"/>
          </a:xfrm>
        </p:grpSpPr>
        <p:sp>
          <p:nvSpPr>
            <p:cNvPr id="66" name="Freeform 65"/>
            <p:cNvSpPr/>
            <p:nvPr/>
          </p:nvSpPr>
          <p:spPr bwMode="auto">
            <a:xfrm>
              <a:off x="623514" y="2420335"/>
              <a:ext cx="668364" cy="644698"/>
            </a:xfrm>
            <a:custGeom>
              <a:avLst/>
              <a:gdLst>
                <a:gd name="connsiteX0" fmla="*/ 2429334 w 4876571"/>
                <a:gd name="connsiteY0" fmla="*/ 16 h 4703898"/>
                <a:gd name="connsiteX1" fmla="*/ 4830334 w 4876571"/>
                <a:gd name="connsiteY1" fmla="*/ 1966713 h 4703898"/>
                <a:gd name="connsiteX2" fmla="*/ 3354879 w 4876571"/>
                <a:gd name="connsiteY2" fmla="*/ 4697231 h 4703898"/>
                <a:gd name="connsiteX3" fmla="*/ 2750529 w 4876571"/>
                <a:gd name="connsiteY3" fmla="*/ 3207660 h 4703898"/>
                <a:gd name="connsiteX4" fmla="*/ 3253157 w 4876571"/>
                <a:gd name="connsiteY4" fmla="*/ 2277481 h 4703898"/>
                <a:gd name="connsiteX5" fmla="*/ 2435232 w 4876571"/>
                <a:gd name="connsiteY5" fmla="*/ 1607506 h 4703898"/>
                <a:gd name="connsiteX6" fmla="*/ 1622247 w 4876571"/>
                <a:gd name="connsiteY6" fmla="*/ 2283467 h 4703898"/>
                <a:gd name="connsiteX7" fmla="*/ 2131690 w 4876571"/>
                <a:gd name="connsiteY7" fmla="*/ 3209931 h 4703898"/>
                <a:gd name="connsiteX8" fmla="*/ 1538291 w 4876571"/>
                <a:gd name="connsiteY8" fmla="*/ 4703898 h 4703898"/>
                <a:gd name="connsiteX9" fmla="*/ 42834 w 4876571"/>
                <a:gd name="connsiteY9" fmla="*/ 1984283 h 4703898"/>
                <a:gd name="connsiteX10" fmla="*/ 2429334 w 4876571"/>
                <a:gd name="connsiteY10" fmla="*/ 16 h 47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571" h="4703898">
                  <a:moveTo>
                    <a:pt x="2429334" y="16"/>
                  </a:moveTo>
                  <a:cubicBezTo>
                    <a:pt x="3597473" y="-4271"/>
                    <a:pt x="4604503" y="820603"/>
                    <a:pt x="4830334" y="1966713"/>
                  </a:cubicBezTo>
                  <a:cubicBezTo>
                    <a:pt x="5056165" y="3112823"/>
                    <a:pt x="4437327" y="4258060"/>
                    <a:pt x="3354879" y="4697231"/>
                  </a:cubicBezTo>
                  <a:lnTo>
                    <a:pt x="2750529" y="3207660"/>
                  </a:lnTo>
                  <a:cubicBezTo>
                    <a:pt x="3119276" y="3058052"/>
                    <a:pt x="3330089" y="2667915"/>
                    <a:pt x="3253157" y="2277481"/>
                  </a:cubicBezTo>
                  <a:cubicBezTo>
                    <a:pt x="3176225" y="1887047"/>
                    <a:pt x="2833170" y="1606045"/>
                    <a:pt x="2435232" y="1607506"/>
                  </a:cubicBezTo>
                  <a:cubicBezTo>
                    <a:pt x="2037294" y="1608966"/>
                    <a:pt x="1696310" y="1892479"/>
                    <a:pt x="1622247" y="2283467"/>
                  </a:cubicBezTo>
                  <a:cubicBezTo>
                    <a:pt x="1548183" y="2674455"/>
                    <a:pt x="1761854" y="3063034"/>
                    <a:pt x="2131690" y="3209931"/>
                  </a:cubicBezTo>
                  <a:lnTo>
                    <a:pt x="1538291" y="4703898"/>
                  </a:lnTo>
                  <a:cubicBezTo>
                    <a:pt x="452648" y="4272684"/>
                    <a:pt x="-174579" y="3132019"/>
                    <a:pt x="42834" y="1984283"/>
                  </a:cubicBezTo>
                  <a:cubicBezTo>
                    <a:pt x="260246" y="836547"/>
                    <a:pt x="1261195" y="4303"/>
                    <a:pt x="2429334" y="1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30" name="Rectangle 129"/>
            <p:cNvSpPr/>
            <p:nvPr/>
          </p:nvSpPr>
          <p:spPr>
            <a:xfrm>
              <a:off x="1556694" y="2331204"/>
              <a:ext cx="4480560"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Open source platform</a:t>
              </a:r>
            </a:p>
          </p:txBody>
        </p:sp>
        <p:cxnSp>
          <p:nvCxnSpPr>
            <p:cNvPr id="141" name="Straight Connector 140"/>
            <p:cNvCxnSpPr/>
            <p:nvPr/>
          </p:nvCxnSpPr>
          <p:spPr>
            <a:xfrm>
              <a:off x="14467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63" name="Group 95262"/>
          <p:cNvGrpSpPr/>
          <p:nvPr/>
        </p:nvGrpSpPr>
        <p:grpSpPr>
          <a:xfrm>
            <a:off x="551414" y="4269424"/>
            <a:ext cx="5367161" cy="806782"/>
            <a:chOff x="562470" y="4354538"/>
            <a:chExt cx="5474784"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813067"/>
                <a:ext cx="568902" cy="299861"/>
                <a:chOff x="7792432" y="2907854"/>
                <a:chExt cx="568902" cy="299861"/>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5" name="Rectangle 9"/>
                <p:cNvSpPr>
                  <a:spLocks noChangeArrowheads="1"/>
                </p:cNvSpPr>
                <p:nvPr/>
              </p:nvSpPr>
              <p:spPr bwMode="auto">
                <a:xfrm>
                  <a:off x="7891463" y="3122410"/>
                  <a:ext cx="212661"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6" name="Rectangle 9"/>
                <p:cNvSpPr>
                  <a:spLocks noChangeArrowheads="1"/>
                </p:cNvSpPr>
                <p:nvPr/>
              </p:nvSpPr>
              <p:spPr bwMode="auto">
                <a:xfrm>
                  <a:off x="7792432" y="3122410"/>
                  <a:ext cx="27432"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7" name="Rectangle 9"/>
                <p:cNvSpPr>
                  <a:spLocks noChangeArrowheads="1"/>
                </p:cNvSpPr>
                <p:nvPr/>
              </p:nvSpPr>
              <p:spPr bwMode="auto">
                <a:xfrm>
                  <a:off x="7832804" y="3122410"/>
                  <a:ext cx="45719"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1" name="Rectangle 9"/>
                <p:cNvSpPr>
                  <a:spLocks noChangeArrowheads="1"/>
                </p:cNvSpPr>
                <p:nvPr/>
              </p:nvSpPr>
              <p:spPr bwMode="auto">
                <a:xfrm>
                  <a:off x="7891463" y="3675653"/>
                  <a:ext cx="212661"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2" name="Rectangle 9"/>
                <p:cNvSpPr>
                  <a:spLocks noChangeArrowheads="1"/>
                </p:cNvSpPr>
                <p:nvPr/>
              </p:nvSpPr>
              <p:spPr bwMode="auto">
                <a:xfrm>
                  <a:off x="7792432" y="3675653"/>
                  <a:ext cx="27432"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sp>
              <p:nvSpPr>
                <p:cNvPr id="23" name="Rectangle 9"/>
                <p:cNvSpPr>
                  <a:spLocks noChangeArrowheads="1"/>
                </p:cNvSpPr>
                <p:nvPr/>
              </p:nvSpPr>
              <p:spPr bwMode="auto">
                <a:xfrm>
                  <a:off x="7832804" y="3675653"/>
                  <a:ext cx="45719" cy="853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endParaRPr>
                </a:p>
              </p:txBody>
            </p:sp>
          </p:grpSp>
        </p:grpSp>
        <p:sp>
          <p:nvSpPr>
            <p:cNvPr id="135" name="Rectangle 134"/>
            <p:cNvSpPr/>
            <p:nvPr/>
          </p:nvSpPr>
          <p:spPr>
            <a:xfrm>
              <a:off x="1556694" y="4354538"/>
              <a:ext cx="4480560"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7261447" y="1294085"/>
            <a:ext cx="4511912" cy="806782"/>
            <a:chOff x="6581553" y="1319537"/>
            <a:chExt cx="4602385"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31" name="Rectangle 130"/>
            <p:cNvSpPr/>
            <p:nvPr/>
          </p:nvSpPr>
          <p:spPr>
            <a:xfrm>
              <a:off x="7520166" y="1319537"/>
              <a:ext cx="3663772"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7198905" y="2285864"/>
            <a:ext cx="4574453" cy="806782"/>
            <a:chOff x="6517758" y="2331204"/>
            <a:chExt cx="4666180"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3"/>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132" name="Rectangle 131"/>
            <p:cNvSpPr/>
            <p:nvPr/>
          </p:nvSpPr>
          <p:spPr>
            <a:xfrm>
              <a:off x="7520166" y="2331204"/>
              <a:ext cx="3663772"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Visual Studio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6" name="Group 95255"/>
          <p:cNvGrpSpPr/>
          <p:nvPr/>
        </p:nvGrpSpPr>
        <p:grpSpPr>
          <a:xfrm>
            <a:off x="7285720" y="3277644"/>
            <a:ext cx="4487638" cy="806782"/>
            <a:chOff x="6606314" y="3342871"/>
            <a:chExt cx="4577624" cy="822960"/>
          </a:xfrm>
        </p:grpSpPr>
        <p:sp>
          <p:nvSpPr>
            <p:cNvPr id="85" name="Freeform 84"/>
            <p:cNvSpPr>
              <a:spLocks/>
            </p:cNvSpPr>
            <p:nvPr/>
          </p:nvSpPr>
          <p:spPr bwMode="auto">
            <a:xfrm>
              <a:off x="6606314" y="3441146"/>
              <a:ext cx="624622" cy="626410"/>
            </a:xfrm>
            <a:custGeom>
              <a:avLst/>
              <a:gdLst>
                <a:gd name="connsiteX0" fmla="*/ 508000 w 1108075"/>
                <a:gd name="connsiteY0" fmla="*/ 587375 h 1111250"/>
                <a:gd name="connsiteX1" fmla="*/ 1108075 w 1108075"/>
                <a:gd name="connsiteY1" fmla="*/ 587375 h 1111250"/>
                <a:gd name="connsiteX2" fmla="*/ 1108075 w 1108075"/>
                <a:gd name="connsiteY2" fmla="*/ 1111250 h 1111250"/>
                <a:gd name="connsiteX3" fmla="*/ 508000 w 1108075"/>
                <a:gd name="connsiteY3" fmla="*/ 1028700 h 1111250"/>
                <a:gd name="connsiteX4" fmla="*/ 0 w 1108075"/>
                <a:gd name="connsiteY4" fmla="*/ 581025 h 1111250"/>
                <a:gd name="connsiteX5" fmla="*/ 454025 w 1108075"/>
                <a:gd name="connsiteY5" fmla="*/ 584200 h 1111250"/>
                <a:gd name="connsiteX6" fmla="*/ 454025 w 1108075"/>
                <a:gd name="connsiteY6" fmla="*/ 1022350 h 1111250"/>
                <a:gd name="connsiteX7" fmla="*/ 0 w 1108075"/>
                <a:gd name="connsiteY7" fmla="*/ 958850 h 1111250"/>
                <a:gd name="connsiteX8" fmla="*/ 454025 w 1108075"/>
                <a:gd name="connsiteY8" fmla="*/ 95250 h 1111250"/>
                <a:gd name="connsiteX9" fmla="*/ 454025 w 1108075"/>
                <a:gd name="connsiteY9" fmla="*/ 533400 h 1111250"/>
                <a:gd name="connsiteX10" fmla="*/ 0 w 1108075"/>
                <a:gd name="connsiteY10" fmla="*/ 536575 h 1111250"/>
                <a:gd name="connsiteX11" fmla="*/ 0 w 1108075"/>
                <a:gd name="connsiteY11" fmla="*/ 158750 h 1111250"/>
                <a:gd name="connsiteX12" fmla="*/ 1108075 w 1108075"/>
                <a:gd name="connsiteY12" fmla="*/ 0 h 1111250"/>
                <a:gd name="connsiteX13" fmla="*/ 1108075 w 1108075"/>
                <a:gd name="connsiteY13" fmla="*/ 527050 h 1111250"/>
                <a:gd name="connsiteX14" fmla="*/ 508000 w 1108075"/>
                <a:gd name="connsiteY14" fmla="*/ 533400 h 1111250"/>
                <a:gd name="connsiteX15" fmla="*/ 508000 w 1108075"/>
                <a:gd name="connsiteY15" fmla="*/ 88900 h 111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8075" h="1111250">
                  <a:moveTo>
                    <a:pt x="508000" y="587375"/>
                  </a:moveTo>
                  <a:lnTo>
                    <a:pt x="1108075" y="587375"/>
                  </a:lnTo>
                  <a:lnTo>
                    <a:pt x="1108075" y="1111250"/>
                  </a:lnTo>
                  <a:lnTo>
                    <a:pt x="508000" y="1028700"/>
                  </a:lnTo>
                  <a:close/>
                  <a:moveTo>
                    <a:pt x="0" y="581025"/>
                  </a:moveTo>
                  <a:lnTo>
                    <a:pt x="454025" y="584200"/>
                  </a:lnTo>
                  <a:lnTo>
                    <a:pt x="454025" y="1022350"/>
                  </a:lnTo>
                  <a:lnTo>
                    <a:pt x="0" y="958850"/>
                  </a:lnTo>
                  <a:close/>
                  <a:moveTo>
                    <a:pt x="454025" y="95250"/>
                  </a:moveTo>
                  <a:lnTo>
                    <a:pt x="454025" y="533400"/>
                  </a:lnTo>
                  <a:lnTo>
                    <a:pt x="0" y="536575"/>
                  </a:lnTo>
                  <a:lnTo>
                    <a:pt x="0" y="158750"/>
                  </a:lnTo>
                  <a:close/>
                  <a:moveTo>
                    <a:pt x="1108075" y="0"/>
                  </a:moveTo>
                  <a:lnTo>
                    <a:pt x="1108075" y="527050"/>
                  </a:lnTo>
                  <a:lnTo>
                    <a:pt x="508000" y="533400"/>
                  </a:lnTo>
                  <a:lnTo>
                    <a:pt x="508000" y="88900"/>
                  </a:lnTo>
                  <a:close/>
                </a:path>
              </a:pathLst>
            </a:custGeom>
            <a:solidFill>
              <a:schemeClr val="accent3"/>
            </a:solid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136" name="Rectangle 135"/>
            <p:cNvSpPr/>
            <p:nvPr/>
          </p:nvSpPr>
          <p:spPr>
            <a:xfrm>
              <a:off x="7520166" y="3342871"/>
              <a:ext cx="3663772"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Azure</a:t>
              </a:r>
            </a:p>
          </p:txBody>
        </p:sp>
        <p:cxnSp>
          <p:nvCxnSpPr>
            <p:cNvPr id="146" name="Straight Connector 145"/>
            <p:cNvCxnSpPr/>
            <p:nvPr/>
          </p:nvCxnSpPr>
          <p:spPr>
            <a:xfrm>
              <a:off x="73903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5" name="Group 95254"/>
          <p:cNvGrpSpPr/>
          <p:nvPr/>
        </p:nvGrpSpPr>
        <p:grpSpPr>
          <a:xfrm>
            <a:off x="7146323" y="4269424"/>
            <a:ext cx="4627035" cy="806782"/>
            <a:chOff x="6464121" y="4354538"/>
            <a:chExt cx="4719817" cy="822960"/>
          </a:xfrm>
        </p:grpSpPr>
        <p:grpSp>
          <p:nvGrpSpPr>
            <p:cNvPr id="95248" name="Group 95247"/>
            <p:cNvGrpSpPr/>
            <p:nvPr/>
          </p:nvGrpSpPr>
          <p:grpSpPr>
            <a:xfrm>
              <a:off x="6464121" y="4427916"/>
              <a:ext cx="843048" cy="676205"/>
              <a:chOff x="6507795" y="4648530"/>
              <a:chExt cx="961222" cy="770992"/>
            </a:xfrm>
          </p:grpSpPr>
          <p:sp>
            <p:nvSpPr>
              <p:cNvPr id="38" name="Freeform 37"/>
              <p:cNvSpPr/>
              <p:nvPr/>
            </p:nvSpPr>
            <p:spPr bwMode="auto">
              <a:xfrm>
                <a:off x="6700288" y="4728936"/>
                <a:ext cx="585420" cy="69058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3137"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41" name="Oval 40"/>
              <p:cNvSpPr/>
              <p:nvPr/>
            </p:nvSpPr>
            <p:spPr bwMode="auto">
              <a:xfrm>
                <a:off x="6742045" y="4648530"/>
                <a:ext cx="501907" cy="148913"/>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2" name="Freeform 757"/>
              <p:cNvSpPr>
                <a:spLocks/>
              </p:cNvSpPr>
              <p:nvPr/>
            </p:nvSpPr>
            <p:spPr bwMode="auto">
              <a:xfrm>
                <a:off x="6507795" y="4895356"/>
                <a:ext cx="115646" cy="340228"/>
              </a:xfrm>
              <a:custGeom>
                <a:avLst/>
                <a:gdLst>
                  <a:gd name="T0" fmla="*/ 11 w 704"/>
                  <a:gd name="T1" fmla="*/ 974 h 2176"/>
                  <a:gd name="T2" fmla="*/ 206 w 704"/>
                  <a:gd name="T3" fmla="*/ 788 h 2176"/>
                  <a:gd name="T4" fmla="*/ 185 w 704"/>
                  <a:gd name="T5" fmla="*/ 591 h 2176"/>
                  <a:gd name="T6" fmla="*/ 174 w 704"/>
                  <a:gd name="T7" fmla="*/ 372 h 2176"/>
                  <a:gd name="T8" fmla="*/ 596 w 704"/>
                  <a:gd name="T9" fmla="*/ 0 h 2176"/>
                  <a:gd name="T10" fmla="*/ 704 w 704"/>
                  <a:gd name="T11" fmla="*/ 0 h 2176"/>
                  <a:gd name="T12" fmla="*/ 704 w 704"/>
                  <a:gd name="T13" fmla="*/ 274 h 2176"/>
                  <a:gd name="T14" fmla="*/ 661 w 704"/>
                  <a:gd name="T15" fmla="*/ 274 h 2176"/>
                  <a:gd name="T16" fmla="*/ 520 w 704"/>
                  <a:gd name="T17" fmla="*/ 449 h 2176"/>
                  <a:gd name="T18" fmla="*/ 531 w 704"/>
                  <a:gd name="T19" fmla="*/ 580 h 2176"/>
                  <a:gd name="T20" fmla="*/ 542 w 704"/>
                  <a:gd name="T21" fmla="*/ 766 h 2176"/>
                  <a:gd name="T22" fmla="*/ 293 w 704"/>
                  <a:gd name="T23" fmla="*/ 1083 h 2176"/>
                  <a:gd name="T24" fmla="*/ 293 w 704"/>
                  <a:gd name="T25" fmla="*/ 1094 h 2176"/>
                  <a:gd name="T26" fmla="*/ 542 w 704"/>
                  <a:gd name="T27" fmla="*/ 1422 h 2176"/>
                  <a:gd name="T28" fmla="*/ 531 w 704"/>
                  <a:gd name="T29" fmla="*/ 1597 h 2176"/>
                  <a:gd name="T30" fmla="*/ 520 w 704"/>
                  <a:gd name="T31" fmla="*/ 1739 h 2176"/>
                  <a:gd name="T32" fmla="*/ 661 w 704"/>
                  <a:gd name="T33" fmla="*/ 1914 h 2176"/>
                  <a:gd name="T34" fmla="*/ 704 w 704"/>
                  <a:gd name="T35" fmla="*/ 1914 h 2176"/>
                  <a:gd name="T36" fmla="*/ 704 w 704"/>
                  <a:gd name="T37" fmla="*/ 2176 h 2176"/>
                  <a:gd name="T38" fmla="*/ 596 w 704"/>
                  <a:gd name="T39" fmla="*/ 2176 h 2176"/>
                  <a:gd name="T40" fmla="*/ 174 w 704"/>
                  <a:gd name="T41" fmla="*/ 1805 h 2176"/>
                  <a:gd name="T42" fmla="*/ 195 w 704"/>
                  <a:gd name="T43" fmla="*/ 1597 h 2176"/>
                  <a:gd name="T44" fmla="*/ 206 w 704"/>
                  <a:gd name="T45" fmla="*/ 1389 h 2176"/>
                  <a:gd name="T46" fmla="*/ 0 w 704"/>
                  <a:gd name="T47" fmla="*/ 1214 h 2176"/>
                  <a:gd name="T48" fmla="*/ 11 w 704"/>
                  <a:gd name="T49" fmla="*/ 974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4" h="2176">
                    <a:moveTo>
                      <a:pt x="11" y="974"/>
                    </a:moveTo>
                    <a:cubicBezTo>
                      <a:pt x="185" y="963"/>
                      <a:pt x="206" y="864"/>
                      <a:pt x="206" y="788"/>
                    </a:cubicBezTo>
                    <a:cubicBezTo>
                      <a:pt x="206" y="733"/>
                      <a:pt x="195" y="657"/>
                      <a:pt x="185" y="591"/>
                    </a:cubicBezTo>
                    <a:cubicBezTo>
                      <a:pt x="185" y="514"/>
                      <a:pt x="174" y="438"/>
                      <a:pt x="174" y="372"/>
                    </a:cubicBezTo>
                    <a:cubicBezTo>
                      <a:pt x="174" y="121"/>
                      <a:pt x="336" y="0"/>
                      <a:pt x="596" y="0"/>
                    </a:cubicBezTo>
                    <a:cubicBezTo>
                      <a:pt x="704" y="0"/>
                      <a:pt x="704" y="0"/>
                      <a:pt x="704" y="0"/>
                    </a:cubicBezTo>
                    <a:cubicBezTo>
                      <a:pt x="704" y="274"/>
                      <a:pt x="704" y="274"/>
                      <a:pt x="704" y="274"/>
                    </a:cubicBezTo>
                    <a:cubicBezTo>
                      <a:pt x="661" y="274"/>
                      <a:pt x="661" y="274"/>
                      <a:pt x="661" y="274"/>
                    </a:cubicBezTo>
                    <a:cubicBezTo>
                      <a:pt x="553" y="274"/>
                      <a:pt x="520" y="339"/>
                      <a:pt x="520" y="449"/>
                    </a:cubicBezTo>
                    <a:cubicBezTo>
                      <a:pt x="520" y="482"/>
                      <a:pt x="520" y="536"/>
                      <a:pt x="531" y="580"/>
                    </a:cubicBezTo>
                    <a:cubicBezTo>
                      <a:pt x="531" y="635"/>
                      <a:pt x="542" y="689"/>
                      <a:pt x="542" y="766"/>
                    </a:cubicBezTo>
                    <a:cubicBezTo>
                      <a:pt x="542" y="985"/>
                      <a:pt x="455" y="1050"/>
                      <a:pt x="293" y="1083"/>
                    </a:cubicBezTo>
                    <a:cubicBezTo>
                      <a:pt x="293" y="1094"/>
                      <a:pt x="293" y="1094"/>
                      <a:pt x="293" y="1094"/>
                    </a:cubicBezTo>
                    <a:cubicBezTo>
                      <a:pt x="455" y="1127"/>
                      <a:pt x="542" y="1203"/>
                      <a:pt x="542" y="1422"/>
                    </a:cubicBezTo>
                    <a:cubicBezTo>
                      <a:pt x="542" y="1488"/>
                      <a:pt x="531" y="1553"/>
                      <a:pt x="531" y="1597"/>
                    </a:cubicBezTo>
                    <a:cubicBezTo>
                      <a:pt x="520" y="1652"/>
                      <a:pt x="520" y="1695"/>
                      <a:pt x="520" y="1739"/>
                    </a:cubicBezTo>
                    <a:cubicBezTo>
                      <a:pt x="520" y="1837"/>
                      <a:pt x="553" y="1914"/>
                      <a:pt x="661" y="1914"/>
                    </a:cubicBezTo>
                    <a:cubicBezTo>
                      <a:pt x="704" y="1914"/>
                      <a:pt x="704" y="1914"/>
                      <a:pt x="704" y="1914"/>
                    </a:cubicBezTo>
                    <a:cubicBezTo>
                      <a:pt x="704" y="2176"/>
                      <a:pt x="704" y="2176"/>
                      <a:pt x="704" y="2176"/>
                    </a:cubicBezTo>
                    <a:cubicBezTo>
                      <a:pt x="596" y="2176"/>
                      <a:pt x="596" y="2176"/>
                      <a:pt x="596" y="2176"/>
                    </a:cubicBezTo>
                    <a:cubicBezTo>
                      <a:pt x="347" y="2176"/>
                      <a:pt x="174" y="2078"/>
                      <a:pt x="174" y="1805"/>
                    </a:cubicBezTo>
                    <a:cubicBezTo>
                      <a:pt x="174" y="1739"/>
                      <a:pt x="185" y="1673"/>
                      <a:pt x="195" y="1597"/>
                    </a:cubicBezTo>
                    <a:cubicBezTo>
                      <a:pt x="195" y="1520"/>
                      <a:pt x="206" y="1455"/>
                      <a:pt x="206" y="1389"/>
                    </a:cubicBezTo>
                    <a:cubicBezTo>
                      <a:pt x="206" y="1313"/>
                      <a:pt x="185" y="1225"/>
                      <a:pt x="0" y="1214"/>
                    </a:cubicBezTo>
                    <a:lnTo>
                      <a:pt x="11" y="974"/>
                    </a:lnTo>
                    <a:close/>
                  </a:path>
                </a:pathLst>
              </a:custGeom>
              <a:solidFill>
                <a:schemeClr val="accent3"/>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43" name="Freeform 758"/>
              <p:cNvSpPr>
                <a:spLocks/>
              </p:cNvSpPr>
              <p:nvPr/>
            </p:nvSpPr>
            <p:spPr bwMode="auto">
              <a:xfrm>
                <a:off x="7355236" y="4895356"/>
                <a:ext cx="113781" cy="340228"/>
              </a:xfrm>
              <a:custGeom>
                <a:avLst/>
                <a:gdLst>
                  <a:gd name="T0" fmla="*/ 704 w 704"/>
                  <a:gd name="T1" fmla="*/ 1214 h 2176"/>
                  <a:gd name="T2" fmla="*/ 510 w 704"/>
                  <a:gd name="T3" fmla="*/ 1389 h 2176"/>
                  <a:gd name="T4" fmla="*/ 520 w 704"/>
                  <a:gd name="T5" fmla="*/ 1597 h 2176"/>
                  <a:gd name="T6" fmla="*/ 531 w 704"/>
                  <a:gd name="T7" fmla="*/ 1805 h 2176"/>
                  <a:gd name="T8" fmla="*/ 109 w 704"/>
                  <a:gd name="T9" fmla="*/ 2176 h 2176"/>
                  <a:gd name="T10" fmla="*/ 0 w 704"/>
                  <a:gd name="T11" fmla="*/ 2176 h 2176"/>
                  <a:gd name="T12" fmla="*/ 0 w 704"/>
                  <a:gd name="T13" fmla="*/ 1914 h 2176"/>
                  <a:gd name="T14" fmla="*/ 44 w 704"/>
                  <a:gd name="T15" fmla="*/ 1914 h 2176"/>
                  <a:gd name="T16" fmla="*/ 195 w 704"/>
                  <a:gd name="T17" fmla="*/ 1739 h 2176"/>
                  <a:gd name="T18" fmla="*/ 185 w 704"/>
                  <a:gd name="T19" fmla="*/ 1597 h 2176"/>
                  <a:gd name="T20" fmla="*/ 174 w 704"/>
                  <a:gd name="T21" fmla="*/ 1422 h 2176"/>
                  <a:gd name="T22" fmla="*/ 423 w 704"/>
                  <a:gd name="T23" fmla="*/ 1094 h 2176"/>
                  <a:gd name="T24" fmla="*/ 423 w 704"/>
                  <a:gd name="T25" fmla="*/ 1083 h 2176"/>
                  <a:gd name="T26" fmla="*/ 174 w 704"/>
                  <a:gd name="T27" fmla="*/ 766 h 2176"/>
                  <a:gd name="T28" fmla="*/ 185 w 704"/>
                  <a:gd name="T29" fmla="*/ 580 h 2176"/>
                  <a:gd name="T30" fmla="*/ 195 w 704"/>
                  <a:gd name="T31" fmla="*/ 449 h 2176"/>
                  <a:gd name="T32" fmla="*/ 44 w 704"/>
                  <a:gd name="T33" fmla="*/ 274 h 2176"/>
                  <a:gd name="T34" fmla="*/ 0 w 704"/>
                  <a:gd name="T35" fmla="*/ 274 h 2176"/>
                  <a:gd name="T36" fmla="*/ 0 w 704"/>
                  <a:gd name="T37" fmla="*/ 0 h 2176"/>
                  <a:gd name="T38" fmla="*/ 109 w 704"/>
                  <a:gd name="T39" fmla="*/ 0 h 2176"/>
                  <a:gd name="T40" fmla="*/ 531 w 704"/>
                  <a:gd name="T41" fmla="*/ 372 h 2176"/>
                  <a:gd name="T42" fmla="*/ 520 w 704"/>
                  <a:gd name="T43" fmla="*/ 591 h 2176"/>
                  <a:gd name="T44" fmla="*/ 510 w 704"/>
                  <a:gd name="T45" fmla="*/ 788 h 2176"/>
                  <a:gd name="T46" fmla="*/ 704 w 704"/>
                  <a:gd name="T47" fmla="*/ 974 h 2176"/>
                  <a:gd name="T48" fmla="*/ 704 w 704"/>
                  <a:gd name="T49" fmla="*/ 1214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4" h="2176">
                    <a:moveTo>
                      <a:pt x="704" y="1214"/>
                    </a:moveTo>
                    <a:cubicBezTo>
                      <a:pt x="520" y="1225"/>
                      <a:pt x="510" y="1313"/>
                      <a:pt x="510" y="1389"/>
                    </a:cubicBezTo>
                    <a:cubicBezTo>
                      <a:pt x="510" y="1455"/>
                      <a:pt x="510" y="1520"/>
                      <a:pt x="520" y="1597"/>
                    </a:cubicBezTo>
                    <a:cubicBezTo>
                      <a:pt x="531" y="1673"/>
                      <a:pt x="531" y="1739"/>
                      <a:pt x="531" y="1805"/>
                    </a:cubicBezTo>
                    <a:cubicBezTo>
                      <a:pt x="531" y="2078"/>
                      <a:pt x="369" y="2176"/>
                      <a:pt x="109" y="2176"/>
                    </a:cubicBezTo>
                    <a:cubicBezTo>
                      <a:pt x="0" y="2176"/>
                      <a:pt x="0" y="2176"/>
                      <a:pt x="0" y="2176"/>
                    </a:cubicBezTo>
                    <a:cubicBezTo>
                      <a:pt x="0" y="1914"/>
                      <a:pt x="0" y="1914"/>
                      <a:pt x="0" y="1914"/>
                    </a:cubicBezTo>
                    <a:cubicBezTo>
                      <a:pt x="44" y="1914"/>
                      <a:pt x="44" y="1914"/>
                      <a:pt x="44" y="1914"/>
                    </a:cubicBezTo>
                    <a:cubicBezTo>
                      <a:pt x="163" y="1914"/>
                      <a:pt x="195" y="1837"/>
                      <a:pt x="195" y="1739"/>
                    </a:cubicBezTo>
                    <a:cubicBezTo>
                      <a:pt x="195" y="1695"/>
                      <a:pt x="185" y="1652"/>
                      <a:pt x="185" y="1597"/>
                    </a:cubicBezTo>
                    <a:cubicBezTo>
                      <a:pt x="174" y="1553"/>
                      <a:pt x="174" y="1488"/>
                      <a:pt x="174" y="1422"/>
                    </a:cubicBezTo>
                    <a:cubicBezTo>
                      <a:pt x="174" y="1203"/>
                      <a:pt x="250" y="1127"/>
                      <a:pt x="423" y="1094"/>
                    </a:cubicBezTo>
                    <a:cubicBezTo>
                      <a:pt x="423" y="1083"/>
                      <a:pt x="423" y="1083"/>
                      <a:pt x="423" y="1083"/>
                    </a:cubicBezTo>
                    <a:cubicBezTo>
                      <a:pt x="250" y="1050"/>
                      <a:pt x="174" y="985"/>
                      <a:pt x="174" y="766"/>
                    </a:cubicBezTo>
                    <a:cubicBezTo>
                      <a:pt x="174" y="689"/>
                      <a:pt x="174" y="635"/>
                      <a:pt x="185" y="580"/>
                    </a:cubicBezTo>
                    <a:cubicBezTo>
                      <a:pt x="185" y="536"/>
                      <a:pt x="195" y="482"/>
                      <a:pt x="195" y="449"/>
                    </a:cubicBezTo>
                    <a:cubicBezTo>
                      <a:pt x="195" y="339"/>
                      <a:pt x="152" y="274"/>
                      <a:pt x="44" y="274"/>
                    </a:cubicBezTo>
                    <a:cubicBezTo>
                      <a:pt x="0" y="274"/>
                      <a:pt x="0" y="274"/>
                      <a:pt x="0" y="274"/>
                    </a:cubicBezTo>
                    <a:cubicBezTo>
                      <a:pt x="0" y="0"/>
                      <a:pt x="0" y="0"/>
                      <a:pt x="0" y="0"/>
                    </a:cubicBezTo>
                    <a:cubicBezTo>
                      <a:pt x="109" y="0"/>
                      <a:pt x="109" y="0"/>
                      <a:pt x="109" y="0"/>
                    </a:cubicBezTo>
                    <a:cubicBezTo>
                      <a:pt x="380" y="0"/>
                      <a:pt x="531" y="121"/>
                      <a:pt x="531" y="372"/>
                    </a:cubicBezTo>
                    <a:cubicBezTo>
                      <a:pt x="531" y="438"/>
                      <a:pt x="531" y="514"/>
                      <a:pt x="520" y="591"/>
                    </a:cubicBezTo>
                    <a:cubicBezTo>
                      <a:pt x="510" y="657"/>
                      <a:pt x="510" y="733"/>
                      <a:pt x="510" y="788"/>
                    </a:cubicBezTo>
                    <a:cubicBezTo>
                      <a:pt x="510" y="864"/>
                      <a:pt x="520" y="963"/>
                      <a:pt x="704" y="974"/>
                    </a:cubicBezTo>
                    <a:lnTo>
                      <a:pt x="704" y="1214"/>
                    </a:lnTo>
                    <a:close/>
                  </a:path>
                </a:pathLst>
              </a:custGeom>
              <a:solidFill>
                <a:schemeClr val="accent3"/>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grpSp>
            <p:nvGrpSpPr>
              <p:cNvPr id="91" name="Group 90"/>
              <p:cNvGrpSpPr/>
              <p:nvPr/>
            </p:nvGrpSpPr>
            <p:grpSpPr>
              <a:xfrm>
                <a:off x="6776223" y="4903671"/>
                <a:ext cx="433550" cy="230304"/>
                <a:chOff x="9489112" y="3768290"/>
                <a:chExt cx="156651" cy="83214"/>
              </a:xfrm>
              <a:solidFill>
                <a:schemeClr val="bg1"/>
              </a:solidFill>
            </p:grpSpPr>
            <p:sp>
              <p:nvSpPr>
                <p:cNvPr id="92" name="Freeform 91"/>
                <p:cNvSpPr>
                  <a:spLocks/>
                </p:cNvSpPr>
                <p:nvPr/>
              </p:nvSpPr>
              <p:spPr bwMode="auto">
                <a:xfrm>
                  <a:off x="9489112" y="3768441"/>
                  <a:ext cx="40826" cy="65976"/>
                </a:xfrm>
                <a:custGeom>
                  <a:avLst/>
                  <a:gdLst>
                    <a:gd name="T0" fmla="*/ 0 w 342"/>
                    <a:gd name="T1" fmla="*/ 522 h 552"/>
                    <a:gd name="T2" fmla="*/ 0 w 342"/>
                    <a:gd name="T3" fmla="*/ 431 h 552"/>
                    <a:gd name="T4" fmla="*/ 30 w 342"/>
                    <a:gd name="T5" fmla="*/ 451 h 552"/>
                    <a:gd name="T6" fmla="*/ 66 w 342"/>
                    <a:gd name="T7" fmla="*/ 466 h 552"/>
                    <a:gd name="T8" fmla="*/ 104 w 342"/>
                    <a:gd name="T9" fmla="*/ 475 h 552"/>
                    <a:gd name="T10" fmla="*/ 139 w 342"/>
                    <a:gd name="T11" fmla="*/ 479 h 552"/>
                    <a:gd name="T12" fmla="*/ 222 w 342"/>
                    <a:gd name="T13" fmla="*/ 460 h 552"/>
                    <a:gd name="T14" fmla="*/ 249 w 342"/>
                    <a:gd name="T15" fmla="*/ 406 h 552"/>
                    <a:gd name="T16" fmla="*/ 240 w 342"/>
                    <a:gd name="T17" fmla="*/ 373 h 552"/>
                    <a:gd name="T18" fmla="*/ 215 w 342"/>
                    <a:gd name="T19" fmla="*/ 348 h 552"/>
                    <a:gd name="T20" fmla="*/ 176 w 342"/>
                    <a:gd name="T21" fmla="*/ 326 h 552"/>
                    <a:gd name="T22" fmla="*/ 129 w 342"/>
                    <a:gd name="T23" fmla="*/ 303 h 552"/>
                    <a:gd name="T24" fmla="*/ 78 w 342"/>
                    <a:gd name="T25" fmla="*/ 274 h 552"/>
                    <a:gd name="T26" fmla="*/ 37 w 342"/>
                    <a:gd name="T27" fmla="*/ 241 h 552"/>
                    <a:gd name="T28" fmla="*/ 10 w 342"/>
                    <a:gd name="T29" fmla="*/ 200 h 552"/>
                    <a:gd name="T30" fmla="*/ 0 w 342"/>
                    <a:gd name="T31" fmla="*/ 147 h 552"/>
                    <a:gd name="T32" fmla="*/ 17 w 342"/>
                    <a:gd name="T33" fmla="*/ 82 h 552"/>
                    <a:gd name="T34" fmla="*/ 62 w 342"/>
                    <a:gd name="T35" fmla="*/ 36 h 552"/>
                    <a:gd name="T36" fmla="*/ 125 w 342"/>
                    <a:gd name="T37" fmla="*/ 9 h 552"/>
                    <a:gd name="T38" fmla="*/ 197 w 342"/>
                    <a:gd name="T39" fmla="*/ 0 h 552"/>
                    <a:gd name="T40" fmla="*/ 319 w 342"/>
                    <a:gd name="T41" fmla="*/ 19 h 552"/>
                    <a:gd name="T42" fmla="*/ 319 w 342"/>
                    <a:gd name="T43" fmla="*/ 107 h 552"/>
                    <a:gd name="T44" fmla="*/ 202 w 342"/>
                    <a:gd name="T45" fmla="*/ 74 h 552"/>
                    <a:gd name="T46" fmla="*/ 163 w 342"/>
                    <a:gd name="T47" fmla="*/ 78 h 552"/>
                    <a:gd name="T48" fmla="*/ 128 w 342"/>
                    <a:gd name="T49" fmla="*/ 90 h 552"/>
                    <a:gd name="T50" fmla="*/ 103 w 342"/>
                    <a:gd name="T51" fmla="*/ 112 h 552"/>
                    <a:gd name="T52" fmla="*/ 93 w 342"/>
                    <a:gd name="T53" fmla="*/ 144 h 552"/>
                    <a:gd name="T54" fmla="*/ 101 w 342"/>
                    <a:gd name="T55" fmla="*/ 175 h 552"/>
                    <a:gd name="T56" fmla="*/ 122 w 342"/>
                    <a:gd name="T57" fmla="*/ 199 h 552"/>
                    <a:gd name="T58" fmla="*/ 157 w 342"/>
                    <a:gd name="T59" fmla="*/ 220 h 552"/>
                    <a:gd name="T60" fmla="*/ 205 w 342"/>
                    <a:gd name="T61" fmla="*/ 242 h 552"/>
                    <a:gd name="T62" fmla="*/ 258 w 342"/>
                    <a:gd name="T63" fmla="*/ 273 h 552"/>
                    <a:gd name="T64" fmla="*/ 302 w 342"/>
                    <a:gd name="T65" fmla="*/ 308 h 552"/>
                    <a:gd name="T66" fmla="*/ 331 w 342"/>
                    <a:gd name="T67" fmla="*/ 351 h 552"/>
                    <a:gd name="T68" fmla="*/ 342 w 342"/>
                    <a:gd name="T69" fmla="*/ 405 h 552"/>
                    <a:gd name="T70" fmla="*/ 326 w 342"/>
                    <a:gd name="T71" fmla="*/ 474 h 552"/>
                    <a:gd name="T72" fmla="*/ 282 w 342"/>
                    <a:gd name="T73" fmla="*/ 519 h 552"/>
                    <a:gd name="T74" fmla="*/ 218 w 342"/>
                    <a:gd name="T75" fmla="*/ 544 h 552"/>
                    <a:gd name="T76" fmla="*/ 142 w 342"/>
                    <a:gd name="T77" fmla="*/ 552 h 552"/>
                    <a:gd name="T78" fmla="*/ 109 w 342"/>
                    <a:gd name="T79" fmla="*/ 550 h 552"/>
                    <a:gd name="T80" fmla="*/ 69 w 342"/>
                    <a:gd name="T81" fmla="*/ 544 h 552"/>
                    <a:gd name="T82" fmla="*/ 30 w 342"/>
                    <a:gd name="T83" fmla="*/ 535 h 552"/>
                    <a:gd name="T84" fmla="*/ 0 w 342"/>
                    <a:gd name="T85" fmla="*/ 52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2" h="552">
                      <a:moveTo>
                        <a:pt x="0" y="522"/>
                      </a:moveTo>
                      <a:cubicBezTo>
                        <a:pt x="0" y="431"/>
                        <a:pt x="0" y="431"/>
                        <a:pt x="0" y="431"/>
                      </a:cubicBezTo>
                      <a:cubicBezTo>
                        <a:pt x="9" y="438"/>
                        <a:pt x="18" y="445"/>
                        <a:pt x="30" y="451"/>
                      </a:cubicBezTo>
                      <a:cubicBezTo>
                        <a:pt x="41" y="457"/>
                        <a:pt x="53" y="462"/>
                        <a:pt x="66" y="466"/>
                      </a:cubicBezTo>
                      <a:cubicBezTo>
                        <a:pt x="78" y="470"/>
                        <a:pt x="91" y="473"/>
                        <a:pt x="104" y="475"/>
                      </a:cubicBezTo>
                      <a:cubicBezTo>
                        <a:pt x="116" y="478"/>
                        <a:pt x="128" y="479"/>
                        <a:pt x="139" y="479"/>
                      </a:cubicBezTo>
                      <a:cubicBezTo>
                        <a:pt x="176" y="479"/>
                        <a:pt x="204" y="473"/>
                        <a:pt x="222" y="460"/>
                      </a:cubicBezTo>
                      <a:cubicBezTo>
                        <a:pt x="240" y="448"/>
                        <a:pt x="249" y="430"/>
                        <a:pt x="249" y="406"/>
                      </a:cubicBezTo>
                      <a:cubicBezTo>
                        <a:pt x="249" y="393"/>
                        <a:pt x="246" y="382"/>
                        <a:pt x="240" y="373"/>
                      </a:cubicBezTo>
                      <a:cubicBezTo>
                        <a:pt x="234" y="364"/>
                        <a:pt x="225" y="355"/>
                        <a:pt x="215" y="348"/>
                      </a:cubicBezTo>
                      <a:cubicBezTo>
                        <a:pt x="204" y="340"/>
                        <a:pt x="191" y="333"/>
                        <a:pt x="176" y="326"/>
                      </a:cubicBezTo>
                      <a:cubicBezTo>
                        <a:pt x="161" y="318"/>
                        <a:pt x="145" y="311"/>
                        <a:pt x="129" y="303"/>
                      </a:cubicBezTo>
                      <a:cubicBezTo>
                        <a:pt x="110" y="294"/>
                        <a:pt x="93" y="284"/>
                        <a:pt x="78" y="274"/>
                      </a:cubicBezTo>
                      <a:cubicBezTo>
                        <a:pt x="62" y="264"/>
                        <a:pt x="49" y="253"/>
                        <a:pt x="37" y="241"/>
                      </a:cubicBezTo>
                      <a:cubicBezTo>
                        <a:pt x="26" y="229"/>
                        <a:pt x="16" y="215"/>
                        <a:pt x="10" y="200"/>
                      </a:cubicBezTo>
                      <a:cubicBezTo>
                        <a:pt x="3" y="185"/>
                        <a:pt x="0" y="167"/>
                        <a:pt x="0" y="147"/>
                      </a:cubicBezTo>
                      <a:cubicBezTo>
                        <a:pt x="0" y="122"/>
                        <a:pt x="6" y="100"/>
                        <a:pt x="17" y="82"/>
                      </a:cubicBezTo>
                      <a:cubicBezTo>
                        <a:pt x="28" y="63"/>
                        <a:pt x="43" y="48"/>
                        <a:pt x="62" y="36"/>
                      </a:cubicBezTo>
                      <a:cubicBezTo>
                        <a:pt x="80" y="24"/>
                        <a:pt x="101" y="15"/>
                        <a:pt x="125" y="9"/>
                      </a:cubicBezTo>
                      <a:cubicBezTo>
                        <a:pt x="148" y="3"/>
                        <a:pt x="172" y="0"/>
                        <a:pt x="197" y="0"/>
                      </a:cubicBezTo>
                      <a:cubicBezTo>
                        <a:pt x="253" y="0"/>
                        <a:pt x="294" y="6"/>
                        <a:pt x="319" y="19"/>
                      </a:cubicBezTo>
                      <a:cubicBezTo>
                        <a:pt x="319" y="107"/>
                        <a:pt x="319" y="107"/>
                        <a:pt x="319" y="107"/>
                      </a:cubicBezTo>
                      <a:cubicBezTo>
                        <a:pt x="289" y="85"/>
                        <a:pt x="250" y="74"/>
                        <a:pt x="202" y="74"/>
                      </a:cubicBezTo>
                      <a:cubicBezTo>
                        <a:pt x="189" y="74"/>
                        <a:pt x="176" y="75"/>
                        <a:pt x="163" y="78"/>
                      </a:cubicBezTo>
                      <a:cubicBezTo>
                        <a:pt x="150" y="80"/>
                        <a:pt x="138" y="84"/>
                        <a:pt x="128" y="90"/>
                      </a:cubicBezTo>
                      <a:cubicBezTo>
                        <a:pt x="118" y="96"/>
                        <a:pt x="109" y="103"/>
                        <a:pt x="103" y="112"/>
                      </a:cubicBezTo>
                      <a:cubicBezTo>
                        <a:pt x="96" y="121"/>
                        <a:pt x="93" y="132"/>
                        <a:pt x="93" y="144"/>
                      </a:cubicBezTo>
                      <a:cubicBezTo>
                        <a:pt x="93" y="156"/>
                        <a:pt x="96" y="167"/>
                        <a:pt x="101" y="175"/>
                      </a:cubicBezTo>
                      <a:cubicBezTo>
                        <a:pt x="106" y="184"/>
                        <a:pt x="113" y="192"/>
                        <a:pt x="122" y="199"/>
                      </a:cubicBezTo>
                      <a:cubicBezTo>
                        <a:pt x="132" y="206"/>
                        <a:pt x="144" y="213"/>
                        <a:pt x="157" y="220"/>
                      </a:cubicBezTo>
                      <a:cubicBezTo>
                        <a:pt x="171" y="227"/>
                        <a:pt x="187" y="234"/>
                        <a:pt x="205" y="242"/>
                      </a:cubicBezTo>
                      <a:cubicBezTo>
                        <a:pt x="224" y="252"/>
                        <a:pt x="241" y="262"/>
                        <a:pt x="258" y="273"/>
                      </a:cubicBezTo>
                      <a:cubicBezTo>
                        <a:pt x="274" y="283"/>
                        <a:pt x="289" y="295"/>
                        <a:pt x="302" y="308"/>
                      </a:cubicBezTo>
                      <a:cubicBezTo>
                        <a:pt x="314" y="321"/>
                        <a:pt x="324" y="335"/>
                        <a:pt x="331" y="351"/>
                      </a:cubicBezTo>
                      <a:cubicBezTo>
                        <a:pt x="339" y="367"/>
                        <a:pt x="342" y="385"/>
                        <a:pt x="342" y="405"/>
                      </a:cubicBezTo>
                      <a:cubicBezTo>
                        <a:pt x="342" y="432"/>
                        <a:pt x="337" y="455"/>
                        <a:pt x="326" y="474"/>
                      </a:cubicBezTo>
                      <a:cubicBezTo>
                        <a:pt x="315" y="492"/>
                        <a:pt x="300" y="507"/>
                        <a:pt x="282" y="519"/>
                      </a:cubicBezTo>
                      <a:cubicBezTo>
                        <a:pt x="263" y="531"/>
                        <a:pt x="242" y="539"/>
                        <a:pt x="218" y="544"/>
                      </a:cubicBezTo>
                      <a:cubicBezTo>
                        <a:pt x="194" y="550"/>
                        <a:pt x="168" y="552"/>
                        <a:pt x="142" y="552"/>
                      </a:cubicBezTo>
                      <a:cubicBezTo>
                        <a:pt x="133" y="552"/>
                        <a:pt x="122" y="551"/>
                        <a:pt x="109" y="550"/>
                      </a:cubicBezTo>
                      <a:cubicBezTo>
                        <a:pt x="96" y="549"/>
                        <a:pt x="82" y="547"/>
                        <a:pt x="69" y="544"/>
                      </a:cubicBezTo>
                      <a:cubicBezTo>
                        <a:pt x="55" y="541"/>
                        <a:pt x="42" y="538"/>
                        <a:pt x="30" y="535"/>
                      </a:cubicBezTo>
                      <a:cubicBezTo>
                        <a:pt x="18" y="531"/>
                        <a:pt x="8" y="527"/>
                        <a:pt x="0" y="5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18"/>
                  <a:endParaRPr lang="en-US" sz="1568">
                    <a:solidFill>
                      <a:prstClr val="black"/>
                    </a:solidFill>
                  </a:endParaRPr>
                </a:p>
              </p:txBody>
            </p:sp>
            <p:sp>
              <p:nvSpPr>
                <p:cNvPr id="93" name="Freeform 92"/>
                <p:cNvSpPr>
                  <a:spLocks noEditPoints="1"/>
                </p:cNvSpPr>
                <p:nvPr/>
              </p:nvSpPr>
              <p:spPr bwMode="auto">
                <a:xfrm>
                  <a:off x="9537599" y="3768290"/>
                  <a:ext cx="64213" cy="83214"/>
                </a:xfrm>
                <a:custGeom>
                  <a:avLst/>
                  <a:gdLst>
                    <a:gd name="T0" fmla="*/ 244 w 538"/>
                    <a:gd name="T1" fmla="*/ 553 h 696"/>
                    <a:gd name="T2" fmla="*/ 196 w 538"/>
                    <a:gd name="T3" fmla="*/ 548 h 696"/>
                    <a:gd name="T4" fmla="*/ 149 w 538"/>
                    <a:gd name="T5" fmla="*/ 534 h 696"/>
                    <a:gd name="T6" fmla="*/ 105 w 538"/>
                    <a:gd name="T7" fmla="*/ 510 h 696"/>
                    <a:gd name="T8" fmla="*/ 67 w 538"/>
                    <a:gd name="T9" fmla="*/ 478 h 696"/>
                    <a:gd name="T10" fmla="*/ 0 w 538"/>
                    <a:gd name="T11" fmla="*/ 282 h 696"/>
                    <a:gd name="T12" fmla="*/ 70 w 538"/>
                    <a:gd name="T13" fmla="*/ 77 h 696"/>
                    <a:gd name="T14" fmla="*/ 265 w 538"/>
                    <a:gd name="T15" fmla="*/ 0 h 696"/>
                    <a:gd name="T16" fmla="*/ 444 w 538"/>
                    <a:gd name="T17" fmla="*/ 75 h 696"/>
                    <a:gd name="T18" fmla="*/ 513 w 538"/>
                    <a:gd name="T19" fmla="*/ 269 h 696"/>
                    <a:gd name="T20" fmla="*/ 502 w 538"/>
                    <a:gd name="T21" fmla="*/ 364 h 696"/>
                    <a:gd name="T22" fmla="*/ 470 w 538"/>
                    <a:gd name="T23" fmla="*/ 444 h 696"/>
                    <a:gd name="T24" fmla="*/ 415 w 538"/>
                    <a:gd name="T25" fmla="*/ 504 h 696"/>
                    <a:gd name="T26" fmla="*/ 337 w 538"/>
                    <a:gd name="T27" fmla="*/ 540 h 696"/>
                    <a:gd name="T28" fmla="*/ 374 w 538"/>
                    <a:gd name="T29" fmla="*/ 573 h 696"/>
                    <a:gd name="T30" fmla="*/ 408 w 538"/>
                    <a:gd name="T31" fmla="*/ 598 h 696"/>
                    <a:gd name="T32" fmla="*/ 444 w 538"/>
                    <a:gd name="T33" fmla="*/ 613 h 696"/>
                    <a:gd name="T34" fmla="*/ 485 w 538"/>
                    <a:gd name="T35" fmla="*/ 618 h 696"/>
                    <a:gd name="T36" fmla="*/ 498 w 538"/>
                    <a:gd name="T37" fmla="*/ 617 h 696"/>
                    <a:gd name="T38" fmla="*/ 512 w 538"/>
                    <a:gd name="T39" fmla="*/ 615 h 696"/>
                    <a:gd name="T40" fmla="*/ 526 w 538"/>
                    <a:gd name="T41" fmla="*/ 613 h 696"/>
                    <a:gd name="T42" fmla="*/ 538 w 538"/>
                    <a:gd name="T43" fmla="*/ 609 h 696"/>
                    <a:gd name="T44" fmla="*/ 538 w 538"/>
                    <a:gd name="T45" fmla="*/ 688 h 696"/>
                    <a:gd name="T46" fmla="*/ 523 w 538"/>
                    <a:gd name="T47" fmla="*/ 691 h 696"/>
                    <a:gd name="T48" fmla="*/ 507 w 538"/>
                    <a:gd name="T49" fmla="*/ 694 h 696"/>
                    <a:gd name="T50" fmla="*/ 491 w 538"/>
                    <a:gd name="T51" fmla="*/ 696 h 696"/>
                    <a:gd name="T52" fmla="*/ 476 w 538"/>
                    <a:gd name="T53" fmla="*/ 696 h 696"/>
                    <a:gd name="T54" fmla="*/ 406 w 538"/>
                    <a:gd name="T55" fmla="*/ 685 h 696"/>
                    <a:gd name="T56" fmla="*/ 349 w 538"/>
                    <a:gd name="T57" fmla="*/ 654 h 696"/>
                    <a:gd name="T58" fmla="*/ 297 w 538"/>
                    <a:gd name="T59" fmla="*/ 609 h 696"/>
                    <a:gd name="T60" fmla="*/ 244 w 538"/>
                    <a:gd name="T61" fmla="*/ 553 h 696"/>
                    <a:gd name="T62" fmla="*/ 258 w 538"/>
                    <a:gd name="T63" fmla="*/ 79 h 696"/>
                    <a:gd name="T64" fmla="*/ 139 w 538"/>
                    <a:gd name="T65" fmla="*/ 134 h 696"/>
                    <a:gd name="T66" fmla="*/ 93 w 538"/>
                    <a:gd name="T67" fmla="*/ 278 h 696"/>
                    <a:gd name="T68" fmla="*/ 137 w 538"/>
                    <a:gd name="T69" fmla="*/ 422 h 696"/>
                    <a:gd name="T70" fmla="*/ 254 w 538"/>
                    <a:gd name="T71" fmla="*/ 476 h 696"/>
                    <a:gd name="T72" fmla="*/ 376 w 538"/>
                    <a:gd name="T73" fmla="*/ 424 h 696"/>
                    <a:gd name="T74" fmla="*/ 420 w 538"/>
                    <a:gd name="T75" fmla="*/ 279 h 696"/>
                    <a:gd name="T76" fmla="*/ 377 w 538"/>
                    <a:gd name="T77" fmla="*/ 131 h 696"/>
                    <a:gd name="T78" fmla="*/ 258 w 538"/>
                    <a:gd name="T79" fmla="*/ 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8" h="696">
                      <a:moveTo>
                        <a:pt x="244" y="553"/>
                      </a:moveTo>
                      <a:cubicBezTo>
                        <a:pt x="229" y="553"/>
                        <a:pt x="213" y="551"/>
                        <a:pt x="196" y="548"/>
                      </a:cubicBezTo>
                      <a:cubicBezTo>
                        <a:pt x="180" y="545"/>
                        <a:pt x="164" y="540"/>
                        <a:pt x="149" y="534"/>
                      </a:cubicBezTo>
                      <a:cubicBezTo>
                        <a:pt x="134" y="528"/>
                        <a:pt x="119" y="520"/>
                        <a:pt x="105" y="510"/>
                      </a:cubicBezTo>
                      <a:cubicBezTo>
                        <a:pt x="91" y="501"/>
                        <a:pt x="79" y="490"/>
                        <a:pt x="67" y="478"/>
                      </a:cubicBezTo>
                      <a:cubicBezTo>
                        <a:pt x="22" y="428"/>
                        <a:pt x="0" y="362"/>
                        <a:pt x="0" y="282"/>
                      </a:cubicBezTo>
                      <a:cubicBezTo>
                        <a:pt x="0" y="196"/>
                        <a:pt x="23" y="128"/>
                        <a:pt x="70" y="77"/>
                      </a:cubicBezTo>
                      <a:cubicBezTo>
                        <a:pt x="118" y="26"/>
                        <a:pt x="183" y="0"/>
                        <a:pt x="265" y="0"/>
                      </a:cubicBezTo>
                      <a:cubicBezTo>
                        <a:pt x="339" y="0"/>
                        <a:pt x="398" y="25"/>
                        <a:pt x="444" y="75"/>
                      </a:cubicBezTo>
                      <a:cubicBezTo>
                        <a:pt x="490" y="124"/>
                        <a:pt x="513" y="189"/>
                        <a:pt x="513" y="269"/>
                      </a:cubicBezTo>
                      <a:cubicBezTo>
                        <a:pt x="513" y="303"/>
                        <a:pt x="510" y="334"/>
                        <a:pt x="502" y="364"/>
                      </a:cubicBezTo>
                      <a:cubicBezTo>
                        <a:pt x="495" y="393"/>
                        <a:pt x="484" y="420"/>
                        <a:pt x="470" y="444"/>
                      </a:cubicBezTo>
                      <a:cubicBezTo>
                        <a:pt x="455" y="467"/>
                        <a:pt x="437" y="488"/>
                        <a:pt x="415" y="504"/>
                      </a:cubicBezTo>
                      <a:cubicBezTo>
                        <a:pt x="393" y="521"/>
                        <a:pt x="367" y="533"/>
                        <a:pt x="337" y="540"/>
                      </a:cubicBezTo>
                      <a:cubicBezTo>
                        <a:pt x="350" y="552"/>
                        <a:pt x="362" y="564"/>
                        <a:pt x="374" y="573"/>
                      </a:cubicBezTo>
                      <a:cubicBezTo>
                        <a:pt x="385" y="583"/>
                        <a:pt x="397" y="591"/>
                        <a:pt x="408" y="598"/>
                      </a:cubicBezTo>
                      <a:cubicBezTo>
                        <a:pt x="420" y="604"/>
                        <a:pt x="431" y="609"/>
                        <a:pt x="444" y="613"/>
                      </a:cubicBezTo>
                      <a:cubicBezTo>
                        <a:pt x="456" y="616"/>
                        <a:pt x="470" y="618"/>
                        <a:pt x="485" y="618"/>
                      </a:cubicBezTo>
                      <a:cubicBezTo>
                        <a:pt x="489" y="618"/>
                        <a:pt x="493" y="618"/>
                        <a:pt x="498" y="617"/>
                      </a:cubicBezTo>
                      <a:cubicBezTo>
                        <a:pt x="503" y="617"/>
                        <a:pt x="507" y="616"/>
                        <a:pt x="512" y="615"/>
                      </a:cubicBezTo>
                      <a:cubicBezTo>
                        <a:pt x="517" y="615"/>
                        <a:pt x="521" y="614"/>
                        <a:pt x="526" y="613"/>
                      </a:cubicBezTo>
                      <a:cubicBezTo>
                        <a:pt x="530" y="611"/>
                        <a:pt x="534" y="610"/>
                        <a:pt x="538" y="609"/>
                      </a:cubicBezTo>
                      <a:cubicBezTo>
                        <a:pt x="538" y="688"/>
                        <a:pt x="538" y="688"/>
                        <a:pt x="538" y="688"/>
                      </a:cubicBezTo>
                      <a:cubicBezTo>
                        <a:pt x="534" y="689"/>
                        <a:pt x="529" y="690"/>
                        <a:pt x="523" y="691"/>
                      </a:cubicBezTo>
                      <a:cubicBezTo>
                        <a:pt x="518" y="692"/>
                        <a:pt x="512" y="693"/>
                        <a:pt x="507" y="694"/>
                      </a:cubicBezTo>
                      <a:cubicBezTo>
                        <a:pt x="501" y="695"/>
                        <a:pt x="496" y="695"/>
                        <a:pt x="491" y="696"/>
                      </a:cubicBezTo>
                      <a:cubicBezTo>
                        <a:pt x="485" y="696"/>
                        <a:pt x="480" y="696"/>
                        <a:pt x="476" y="696"/>
                      </a:cubicBezTo>
                      <a:cubicBezTo>
                        <a:pt x="450" y="696"/>
                        <a:pt x="427" y="692"/>
                        <a:pt x="406" y="685"/>
                      </a:cubicBezTo>
                      <a:cubicBezTo>
                        <a:pt x="386" y="678"/>
                        <a:pt x="366" y="667"/>
                        <a:pt x="349" y="654"/>
                      </a:cubicBezTo>
                      <a:cubicBezTo>
                        <a:pt x="331" y="641"/>
                        <a:pt x="313" y="626"/>
                        <a:pt x="297" y="609"/>
                      </a:cubicBezTo>
                      <a:cubicBezTo>
                        <a:pt x="280" y="591"/>
                        <a:pt x="263" y="573"/>
                        <a:pt x="244" y="553"/>
                      </a:cubicBezTo>
                      <a:close/>
                      <a:moveTo>
                        <a:pt x="258" y="79"/>
                      </a:moveTo>
                      <a:cubicBezTo>
                        <a:pt x="209" y="79"/>
                        <a:pt x="169" y="97"/>
                        <a:pt x="139" y="134"/>
                      </a:cubicBezTo>
                      <a:cubicBezTo>
                        <a:pt x="108" y="170"/>
                        <a:pt x="93" y="218"/>
                        <a:pt x="93" y="278"/>
                      </a:cubicBezTo>
                      <a:cubicBezTo>
                        <a:pt x="93" y="337"/>
                        <a:pt x="108" y="385"/>
                        <a:pt x="137" y="422"/>
                      </a:cubicBezTo>
                      <a:cubicBezTo>
                        <a:pt x="167" y="458"/>
                        <a:pt x="206" y="476"/>
                        <a:pt x="254" y="476"/>
                      </a:cubicBezTo>
                      <a:cubicBezTo>
                        <a:pt x="306" y="476"/>
                        <a:pt x="346" y="458"/>
                        <a:pt x="376" y="424"/>
                      </a:cubicBezTo>
                      <a:cubicBezTo>
                        <a:pt x="405" y="389"/>
                        <a:pt x="420" y="341"/>
                        <a:pt x="420" y="279"/>
                      </a:cubicBezTo>
                      <a:cubicBezTo>
                        <a:pt x="420" y="215"/>
                        <a:pt x="406" y="166"/>
                        <a:pt x="377" y="131"/>
                      </a:cubicBezTo>
                      <a:cubicBezTo>
                        <a:pt x="348" y="96"/>
                        <a:pt x="309" y="79"/>
                        <a:pt x="25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18"/>
                  <a:endParaRPr lang="en-US" sz="1568">
                    <a:solidFill>
                      <a:prstClr val="black"/>
                    </a:solidFill>
                  </a:endParaRPr>
                </a:p>
              </p:txBody>
            </p:sp>
            <p:sp>
              <p:nvSpPr>
                <p:cNvPr id="94" name="Freeform 93"/>
                <p:cNvSpPr>
                  <a:spLocks/>
                </p:cNvSpPr>
                <p:nvPr/>
              </p:nvSpPr>
              <p:spPr bwMode="auto">
                <a:xfrm>
                  <a:off x="9610532" y="3769500"/>
                  <a:ext cx="35231" cy="63860"/>
                </a:xfrm>
                <a:custGeom>
                  <a:avLst/>
                  <a:gdLst>
                    <a:gd name="T0" fmla="*/ 699 w 699"/>
                    <a:gd name="T1" fmla="*/ 1267 h 1267"/>
                    <a:gd name="T2" fmla="*/ 0 w 699"/>
                    <a:gd name="T3" fmla="*/ 1267 h 1267"/>
                    <a:gd name="T4" fmla="*/ 0 w 699"/>
                    <a:gd name="T5" fmla="*/ 0 h 1267"/>
                    <a:gd name="T6" fmla="*/ 208 w 699"/>
                    <a:gd name="T7" fmla="*/ 0 h 1267"/>
                    <a:gd name="T8" fmla="*/ 208 w 699"/>
                    <a:gd name="T9" fmla="*/ 1089 h 1267"/>
                    <a:gd name="T10" fmla="*/ 699 w 699"/>
                    <a:gd name="T11" fmla="*/ 1089 h 1267"/>
                    <a:gd name="T12" fmla="*/ 699 w 699"/>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699" h="1267">
                      <a:moveTo>
                        <a:pt x="699" y="1267"/>
                      </a:moveTo>
                      <a:lnTo>
                        <a:pt x="0" y="1267"/>
                      </a:lnTo>
                      <a:lnTo>
                        <a:pt x="0" y="0"/>
                      </a:lnTo>
                      <a:lnTo>
                        <a:pt x="208" y="0"/>
                      </a:lnTo>
                      <a:lnTo>
                        <a:pt x="208" y="1089"/>
                      </a:lnTo>
                      <a:lnTo>
                        <a:pt x="699" y="1089"/>
                      </a:lnTo>
                      <a:lnTo>
                        <a:pt x="699"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18"/>
                  <a:endParaRPr lang="en-US" sz="1568">
                    <a:solidFill>
                      <a:prstClr val="black"/>
                    </a:solidFill>
                  </a:endParaRPr>
                </a:p>
              </p:txBody>
            </p:sp>
          </p:grpSp>
        </p:grpSp>
        <p:sp>
          <p:nvSpPr>
            <p:cNvPr id="137" name="Rectangle 136"/>
            <p:cNvSpPr/>
            <p:nvPr/>
          </p:nvSpPr>
          <p:spPr>
            <a:xfrm>
              <a:off x="7520166" y="4354538"/>
              <a:ext cx="3663772"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HBase, SQL Database, </a:t>
              </a:r>
              <a:br>
                <a:rPr lang="en-IN" sz="2353" dirty="0">
                  <a:solidFill>
                    <a:srgbClr val="505050"/>
                  </a:solidFill>
                  <a:ea typeface="Segoe UI" pitchFamily="34" charset="0"/>
                  <a:cs typeface="Segoe UI Semibold" panose="020B0702040204020203" pitchFamily="34" charset="0"/>
                </a:rPr>
              </a:br>
              <a:r>
                <a:rPr lang="en-IN" sz="2353" dirty="0">
                  <a:solidFill>
                    <a:srgbClr val="505050"/>
                  </a:solidFill>
                  <a:ea typeface="Segoe UI" pitchFamily="34" charset="0"/>
                  <a:cs typeface="Segoe UI Semibold" panose="020B0702040204020203" pitchFamily="34" charset="0"/>
                </a:rPr>
                <a:t>DocumentDB</a:t>
              </a:r>
            </a:p>
          </p:txBody>
        </p:sp>
        <p:cxnSp>
          <p:nvCxnSpPr>
            <p:cNvPr id="147" name="Straight Connector 146"/>
            <p:cNvCxnSpPr/>
            <p:nvPr/>
          </p:nvCxnSpPr>
          <p:spPr>
            <a:xfrm>
              <a:off x="73903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4" name="Group 95253"/>
          <p:cNvGrpSpPr/>
          <p:nvPr/>
        </p:nvGrpSpPr>
        <p:grpSpPr>
          <a:xfrm>
            <a:off x="590884" y="5342313"/>
            <a:ext cx="2312437" cy="806782"/>
            <a:chOff x="5109789" y="5396129"/>
            <a:chExt cx="2358806" cy="822960"/>
          </a:xfrm>
        </p:grpSpPr>
        <p:sp>
          <p:nvSpPr>
            <p:cNvPr id="148" name="Rectangle 147"/>
            <p:cNvSpPr/>
            <p:nvPr/>
          </p:nvSpPr>
          <p:spPr>
            <a:xfrm>
              <a:off x="6088825" y="5396129"/>
              <a:ext cx="1379770"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Speed</a:t>
              </a:r>
            </a:p>
          </p:txBody>
        </p:sp>
        <p:cxnSp>
          <p:nvCxnSpPr>
            <p:cNvPr id="149" name="Straight Connector 148"/>
            <p:cNvCxnSpPr/>
            <p:nvPr/>
          </p:nvCxnSpPr>
          <p:spPr>
            <a:xfrm>
              <a:off x="5952070" y="5396129"/>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Freeform 149"/>
            <p:cNvSpPr/>
            <p:nvPr/>
          </p:nvSpPr>
          <p:spPr bwMode="auto">
            <a:xfrm>
              <a:off x="5109789" y="5498927"/>
              <a:ext cx="668364" cy="644698"/>
            </a:xfrm>
            <a:custGeom>
              <a:avLst/>
              <a:gdLst>
                <a:gd name="connsiteX0" fmla="*/ 2429334 w 4876571"/>
                <a:gd name="connsiteY0" fmla="*/ 16 h 4703898"/>
                <a:gd name="connsiteX1" fmla="*/ 4830334 w 4876571"/>
                <a:gd name="connsiteY1" fmla="*/ 1966713 h 4703898"/>
                <a:gd name="connsiteX2" fmla="*/ 3354879 w 4876571"/>
                <a:gd name="connsiteY2" fmla="*/ 4697231 h 4703898"/>
                <a:gd name="connsiteX3" fmla="*/ 2750529 w 4876571"/>
                <a:gd name="connsiteY3" fmla="*/ 3207660 h 4703898"/>
                <a:gd name="connsiteX4" fmla="*/ 3253157 w 4876571"/>
                <a:gd name="connsiteY4" fmla="*/ 2277481 h 4703898"/>
                <a:gd name="connsiteX5" fmla="*/ 2435232 w 4876571"/>
                <a:gd name="connsiteY5" fmla="*/ 1607506 h 4703898"/>
                <a:gd name="connsiteX6" fmla="*/ 1622247 w 4876571"/>
                <a:gd name="connsiteY6" fmla="*/ 2283467 h 4703898"/>
                <a:gd name="connsiteX7" fmla="*/ 2131690 w 4876571"/>
                <a:gd name="connsiteY7" fmla="*/ 3209931 h 4703898"/>
                <a:gd name="connsiteX8" fmla="*/ 1538291 w 4876571"/>
                <a:gd name="connsiteY8" fmla="*/ 4703898 h 4703898"/>
                <a:gd name="connsiteX9" fmla="*/ 42834 w 4876571"/>
                <a:gd name="connsiteY9" fmla="*/ 1984283 h 4703898"/>
                <a:gd name="connsiteX10" fmla="*/ 2429334 w 4876571"/>
                <a:gd name="connsiteY10" fmla="*/ 16 h 47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571" h="4703898">
                  <a:moveTo>
                    <a:pt x="2429334" y="16"/>
                  </a:moveTo>
                  <a:cubicBezTo>
                    <a:pt x="3597473" y="-4271"/>
                    <a:pt x="4604503" y="820603"/>
                    <a:pt x="4830334" y="1966713"/>
                  </a:cubicBezTo>
                  <a:cubicBezTo>
                    <a:pt x="5056165" y="3112823"/>
                    <a:pt x="4437327" y="4258060"/>
                    <a:pt x="3354879" y="4697231"/>
                  </a:cubicBezTo>
                  <a:lnTo>
                    <a:pt x="2750529" y="3207660"/>
                  </a:lnTo>
                  <a:cubicBezTo>
                    <a:pt x="3119276" y="3058052"/>
                    <a:pt x="3330089" y="2667915"/>
                    <a:pt x="3253157" y="2277481"/>
                  </a:cubicBezTo>
                  <a:cubicBezTo>
                    <a:pt x="3176225" y="1887047"/>
                    <a:pt x="2833170" y="1606045"/>
                    <a:pt x="2435232" y="1607506"/>
                  </a:cubicBezTo>
                  <a:cubicBezTo>
                    <a:pt x="2037294" y="1608966"/>
                    <a:pt x="1696310" y="1892479"/>
                    <a:pt x="1622247" y="2283467"/>
                  </a:cubicBezTo>
                  <a:cubicBezTo>
                    <a:pt x="1548183" y="2674455"/>
                    <a:pt x="1761854" y="3063034"/>
                    <a:pt x="2131690" y="3209931"/>
                  </a:cubicBezTo>
                  <a:lnTo>
                    <a:pt x="1538291" y="4703898"/>
                  </a:lnTo>
                  <a:cubicBezTo>
                    <a:pt x="452648" y="4272684"/>
                    <a:pt x="-174579" y="3132019"/>
                    <a:pt x="42834" y="1984283"/>
                  </a:cubicBezTo>
                  <a:cubicBezTo>
                    <a:pt x="260246" y="836547"/>
                    <a:pt x="1261195" y="4303"/>
                    <a:pt x="2429334" y="16"/>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sp>
        <p:nvSpPr>
          <p:cNvPr id="67" name="Rectangle 66"/>
          <p:cNvSpPr/>
          <p:nvPr/>
        </p:nvSpPr>
        <p:spPr bwMode="auto">
          <a:xfrm>
            <a:off x="1" y="1187939"/>
            <a:ext cx="455994"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5" name="Group 4"/>
          <p:cNvGrpSpPr/>
          <p:nvPr/>
        </p:nvGrpSpPr>
        <p:grpSpPr>
          <a:xfrm>
            <a:off x="563782" y="3277644"/>
            <a:ext cx="5354793" cy="806782"/>
            <a:chOff x="575086" y="3342871"/>
            <a:chExt cx="5462168" cy="822960"/>
          </a:xfrm>
        </p:grpSpPr>
        <p:grpSp>
          <p:nvGrpSpPr>
            <p:cNvPr id="95262" name="Group 95261"/>
            <p:cNvGrpSpPr/>
            <p:nvPr/>
          </p:nvGrpSpPr>
          <p:grpSpPr>
            <a:xfrm>
              <a:off x="1446745" y="3342871"/>
              <a:ext cx="4590509" cy="822960"/>
              <a:chOff x="1446745" y="3342871"/>
              <a:chExt cx="4590509" cy="822960"/>
            </a:xfrm>
          </p:grpSpPr>
          <p:sp>
            <p:nvSpPr>
              <p:cNvPr id="138" name="Rectangle 137"/>
              <p:cNvSpPr/>
              <p:nvPr/>
            </p:nvSpPr>
            <p:spPr>
              <a:xfrm>
                <a:off x="1556694" y="3342871"/>
                <a:ext cx="4480560" cy="822960"/>
              </a:xfrm>
              <a:prstGeom prst="rect">
                <a:avLst/>
              </a:prstGeom>
              <a:noFill/>
              <a:ln w="3175">
                <a:noFill/>
              </a:ln>
            </p:spPr>
            <p:txBody>
              <a:bodyPr wrap="square" lIns="0" tIns="0" rIns="0" bIns="0" anchor="ctr">
                <a:noAutofit/>
              </a:bodyPr>
              <a:lstStyle/>
              <a:p>
                <a:pPr marL="0" lvl="1" defTabSz="913770" fontAlgn="base">
                  <a:buClr>
                    <a:srgbClr val="68217A">
                      <a:lumMod val="50000"/>
                    </a:srgbClr>
                  </a:buClr>
                  <a:tabLst>
                    <a:tab pos="645523" algn="l"/>
                  </a:tabLst>
                </a:pPr>
                <a:r>
                  <a:rPr lang="en-IN" sz="2353" dirty="0">
                    <a:solidFill>
                      <a:srgbClr val="505050"/>
                    </a:solidFill>
                    <a:ea typeface="Segoe UI" pitchFamily="34" charset="0"/>
                    <a:cs typeface="Segoe UI Semibold" panose="020B0702040204020203" pitchFamily="34" charset="0"/>
                  </a:rPr>
                  <a:t>Analyse millions of messages </a:t>
                </a:r>
                <a:br>
                  <a:rPr lang="en-IN" sz="2353" dirty="0">
                    <a:solidFill>
                      <a:srgbClr val="505050"/>
                    </a:solidFill>
                    <a:ea typeface="Segoe UI" pitchFamily="34" charset="0"/>
                    <a:cs typeface="Segoe UI Semibold" panose="020B0702040204020203" pitchFamily="34" charset="0"/>
                  </a:rPr>
                </a:br>
                <a:r>
                  <a:rPr lang="en-IN" sz="2353" dirty="0">
                    <a:solidFill>
                      <a:srgbClr val="505050"/>
                    </a:solidFill>
                    <a:ea typeface="Segoe UI" pitchFamily="34" charset="0"/>
                    <a:cs typeface="Segoe UI Semibold" panose="020B0702040204020203" pitchFamily="34" charset="0"/>
                  </a:rPr>
                  <a:t>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ln>
                    <a:solidFill>
                      <a:srgbClr val="000000">
                        <a:alpha val="0"/>
                      </a:srgbClr>
                    </a:solidFill>
                  </a:ln>
                  <a:solidFill>
                    <a:srgbClr val="FFFFFF"/>
                  </a:solidFill>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dirty="0">
                  <a:ln>
                    <a:solidFill>
                      <a:srgbClr val="000000">
                        <a:alpha val="0"/>
                      </a:srgbClr>
                    </a:solidFill>
                  </a:ln>
                  <a:solidFill>
                    <a:srgbClr val="000000"/>
                  </a:solidFill>
                </a:endParaRPr>
              </a:p>
            </p:txBody>
          </p:sp>
        </p:grpSp>
      </p:grpSp>
    </p:spTree>
    <p:extLst>
      <p:ext uri="{BB962C8B-B14F-4D97-AF65-F5344CB8AC3E}">
        <p14:creationId xmlns:p14="http://schemas.microsoft.com/office/powerpoint/2010/main" val="35268581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260"/>
                                        </p:tgtEl>
                                        <p:attrNameLst>
                                          <p:attrName>style.visibility</p:attrName>
                                        </p:attrNameLst>
                                      </p:cBhvr>
                                      <p:to>
                                        <p:strVal val="visible"/>
                                      </p:to>
                                    </p:set>
                                    <p:anim calcmode="lin" valueType="num">
                                      <p:cBhvr additive="base">
                                        <p:cTn id="7" dur="500" fill="hold"/>
                                        <p:tgtEl>
                                          <p:spTgt spid="95260"/>
                                        </p:tgtEl>
                                        <p:attrNameLst>
                                          <p:attrName>ppt_x</p:attrName>
                                        </p:attrNameLst>
                                      </p:cBhvr>
                                      <p:tavLst>
                                        <p:tav tm="0">
                                          <p:val>
                                            <p:strVal val="0-#ppt_w/2"/>
                                          </p:val>
                                        </p:tav>
                                        <p:tav tm="100000">
                                          <p:val>
                                            <p:strVal val="#ppt_x"/>
                                          </p:val>
                                        </p:tav>
                                      </p:tavLst>
                                    </p:anim>
                                    <p:anim calcmode="lin" valueType="num">
                                      <p:cBhvr additive="base">
                                        <p:cTn id="8" dur="500" fill="hold"/>
                                        <p:tgtEl>
                                          <p:spTgt spid="952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5261"/>
                                        </p:tgtEl>
                                        <p:attrNameLst>
                                          <p:attrName>style.visibility</p:attrName>
                                        </p:attrNameLst>
                                      </p:cBhvr>
                                      <p:to>
                                        <p:strVal val="visible"/>
                                      </p:to>
                                    </p:set>
                                    <p:anim calcmode="lin" valueType="num">
                                      <p:cBhvr additive="base">
                                        <p:cTn id="13" dur="500" fill="hold"/>
                                        <p:tgtEl>
                                          <p:spTgt spid="95261"/>
                                        </p:tgtEl>
                                        <p:attrNameLst>
                                          <p:attrName>ppt_x</p:attrName>
                                        </p:attrNameLst>
                                      </p:cBhvr>
                                      <p:tavLst>
                                        <p:tav tm="0">
                                          <p:val>
                                            <p:strVal val="0-#ppt_w/2"/>
                                          </p:val>
                                        </p:tav>
                                        <p:tav tm="100000">
                                          <p:val>
                                            <p:strVal val="#ppt_x"/>
                                          </p:val>
                                        </p:tav>
                                      </p:tavLst>
                                    </p:anim>
                                    <p:anim calcmode="lin" valueType="num">
                                      <p:cBhvr additive="base">
                                        <p:cTn id="14" dur="500" fill="hold"/>
                                        <p:tgtEl>
                                          <p:spTgt spid="952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5263"/>
                                        </p:tgtEl>
                                        <p:attrNameLst>
                                          <p:attrName>style.visibility</p:attrName>
                                        </p:attrNameLst>
                                      </p:cBhvr>
                                      <p:to>
                                        <p:strVal val="visible"/>
                                      </p:to>
                                    </p:set>
                                    <p:anim calcmode="lin" valueType="num">
                                      <p:cBhvr additive="base">
                                        <p:cTn id="25" dur="500" fill="hold"/>
                                        <p:tgtEl>
                                          <p:spTgt spid="95263"/>
                                        </p:tgtEl>
                                        <p:attrNameLst>
                                          <p:attrName>ppt_x</p:attrName>
                                        </p:attrNameLst>
                                      </p:cBhvr>
                                      <p:tavLst>
                                        <p:tav tm="0">
                                          <p:val>
                                            <p:strVal val="0-#ppt_w/2"/>
                                          </p:val>
                                        </p:tav>
                                        <p:tav tm="100000">
                                          <p:val>
                                            <p:strVal val="#ppt_x"/>
                                          </p:val>
                                        </p:tav>
                                      </p:tavLst>
                                    </p:anim>
                                    <p:anim calcmode="lin" valueType="num">
                                      <p:cBhvr additive="base">
                                        <p:cTn id="26" dur="500" fill="hold"/>
                                        <p:tgtEl>
                                          <p:spTgt spid="9526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5254"/>
                                        </p:tgtEl>
                                        <p:attrNameLst>
                                          <p:attrName>style.visibility</p:attrName>
                                        </p:attrNameLst>
                                      </p:cBhvr>
                                      <p:to>
                                        <p:strVal val="visible"/>
                                      </p:to>
                                    </p:set>
                                    <p:anim calcmode="lin" valueType="num">
                                      <p:cBhvr additive="base">
                                        <p:cTn id="31" dur="500" fill="hold"/>
                                        <p:tgtEl>
                                          <p:spTgt spid="95254"/>
                                        </p:tgtEl>
                                        <p:attrNameLst>
                                          <p:attrName>ppt_x</p:attrName>
                                        </p:attrNameLst>
                                      </p:cBhvr>
                                      <p:tavLst>
                                        <p:tav tm="0">
                                          <p:val>
                                            <p:strVal val="0-#ppt_w/2"/>
                                          </p:val>
                                        </p:tav>
                                        <p:tav tm="100000">
                                          <p:val>
                                            <p:strVal val="#ppt_x"/>
                                          </p:val>
                                        </p:tav>
                                      </p:tavLst>
                                    </p:anim>
                                    <p:anim calcmode="lin" valueType="num">
                                      <p:cBhvr additive="base">
                                        <p:cTn id="32" dur="500" fill="hold"/>
                                        <p:tgtEl>
                                          <p:spTgt spid="9525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95258"/>
                                        </p:tgtEl>
                                        <p:attrNameLst>
                                          <p:attrName>style.visibility</p:attrName>
                                        </p:attrNameLst>
                                      </p:cBhvr>
                                      <p:to>
                                        <p:strVal val="visible"/>
                                      </p:to>
                                    </p:set>
                                    <p:anim calcmode="lin" valueType="num">
                                      <p:cBhvr additive="base">
                                        <p:cTn id="37" dur="500" fill="hold"/>
                                        <p:tgtEl>
                                          <p:spTgt spid="95258"/>
                                        </p:tgtEl>
                                        <p:attrNameLst>
                                          <p:attrName>ppt_x</p:attrName>
                                        </p:attrNameLst>
                                      </p:cBhvr>
                                      <p:tavLst>
                                        <p:tav tm="0">
                                          <p:val>
                                            <p:strVal val="1+#ppt_w/2"/>
                                          </p:val>
                                        </p:tav>
                                        <p:tav tm="100000">
                                          <p:val>
                                            <p:strVal val="#ppt_x"/>
                                          </p:val>
                                        </p:tav>
                                      </p:tavLst>
                                    </p:anim>
                                    <p:anim calcmode="lin" valueType="num">
                                      <p:cBhvr additive="base">
                                        <p:cTn id="38" dur="500" fill="hold"/>
                                        <p:tgtEl>
                                          <p:spTgt spid="9525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5257"/>
                                        </p:tgtEl>
                                        <p:attrNameLst>
                                          <p:attrName>style.visibility</p:attrName>
                                        </p:attrNameLst>
                                      </p:cBhvr>
                                      <p:to>
                                        <p:strVal val="visible"/>
                                      </p:to>
                                    </p:set>
                                    <p:anim calcmode="lin" valueType="num">
                                      <p:cBhvr additive="base">
                                        <p:cTn id="43" dur="500" fill="hold"/>
                                        <p:tgtEl>
                                          <p:spTgt spid="95257"/>
                                        </p:tgtEl>
                                        <p:attrNameLst>
                                          <p:attrName>ppt_x</p:attrName>
                                        </p:attrNameLst>
                                      </p:cBhvr>
                                      <p:tavLst>
                                        <p:tav tm="0">
                                          <p:val>
                                            <p:strVal val="1+#ppt_w/2"/>
                                          </p:val>
                                        </p:tav>
                                        <p:tav tm="100000">
                                          <p:val>
                                            <p:strVal val="#ppt_x"/>
                                          </p:val>
                                        </p:tav>
                                      </p:tavLst>
                                    </p:anim>
                                    <p:anim calcmode="lin" valueType="num">
                                      <p:cBhvr additive="base">
                                        <p:cTn id="44" dur="500" fill="hold"/>
                                        <p:tgtEl>
                                          <p:spTgt spid="9525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95256"/>
                                        </p:tgtEl>
                                        <p:attrNameLst>
                                          <p:attrName>style.visibility</p:attrName>
                                        </p:attrNameLst>
                                      </p:cBhvr>
                                      <p:to>
                                        <p:strVal val="visible"/>
                                      </p:to>
                                    </p:set>
                                    <p:anim calcmode="lin" valueType="num">
                                      <p:cBhvr additive="base">
                                        <p:cTn id="49" dur="500" fill="hold"/>
                                        <p:tgtEl>
                                          <p:spTgt spid="95256"/>
                                        </p:tgtEl>
                                        <p:attrNameLst>
                                          <p:attrName>ppt_x</p:attrName>
                                        </p:attrNameLst>
                                      </p:cBhvr>
                                      <p:tavLst>
                                        <p:tav tm="0">
                                          <p:val>
                                            <p:strVal val="1+#ppt_w/2"/>
                                          </p:val>
                                        </p:tav>
                                        <p:tav tm="100000">
                                          <p:val>
                                            <p:strVal val="#ppt_x"/>
                                          </p:val>
                                        </p:tav>
                                      </p:tavLst>
                                    </p:anim>
                                    <p:anim calcmode="lin" valueType="num">
                                      <p:cBhvr additive="base">
                                        <p:cTn id="50" dur="500" fill="hold"/>
                                        <p:tgtEl>
                                          <p:spTgt spid="9525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95255"/>
                                        </p:tgtEl>
                                        <p:attrNameLst>
                                          <p:attrName>style.visibility</p:attrName>
                                        </p:attrNameLst>
                                      </p:cBhvr>
                                      <p:to>
                                        <p:strVal val="visible"/>
                                      </p:to>
                                    </p:set>
                                    <p:anim calcmode="lin" valueType="num">
                                      <p:cBhvr additive="base">
                                        <p:cTn id="55" dur="500" fill="hold"/>
                                        <p:tgtEl>
                                          <p:spTgt spid="95255"/>
                                        </p:tgtEl>
                                        <p:attrNameLst>
                                          <p:attrName>ppt_x</p:attrName>
                                        </p:attrNameLst>
                                      </p:cBhvr>
                                      <p:tavLst>
                                        <p:tav tm="0">
                                          <p:val>
                                            <p:strVal val="1+#ppt_w/2"/>
                                          </p:val>
                                        </p:tav>
                                        <p:tav tm="100000">
                                          <p:val>
                                            <p:strVal val="#ppt_x"/>
                                          </p:val>
                                        </p:tav>
                                      </p:tavLst>
                                    </p:anim>
                                    <p:anim calcmode="lin" valueType="num">
                                      <p:cBhvr additive="base">
                                        <p:cTn id="56" dur="500" fill="hold"/>
                                        <p:tgtEl>
                                          <p:spTgt spid="952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tooling</a:t>
            </a:r>
          </a:p>
        </p:txBody>
      </p:sp>
      <p:sp>
        <p:nvSpPr>
          <p:cNvPr id="3" name="Slide Number Placeholder 2"/>
          <p:cNvSpPr>
            <a:spLocks noGrp="1"/>
          </p:cNvSpPr>
          <p:nvPr>
            <p:ph type="sldNum" sz="quarter" idx="11"/>
          </p:nvPr>
        </p:nvSpPr>
        <p:spPr/>
        <p:txBody>
          <a:bodyPr/>
          <a:lstStyle/>
          <a:p>
            <a:pPr>
              <a:defRPr/>
            </a:pPr>
            <a:fld id="{F8A0AC42-AA1D-4944-8D96-660DE70C7E1B}" type="slidenum">
              <a:rPr/>
              <a:pPr>
                <a:defRPr/>
              </a:pPr>
              <a:t>81</a:t>
            </a:fld>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326550" y="1292141"/>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 name="Content Placeholder 2"/>
          <p:cNvSpPr txBox="1">
            <a:spLocks/>
          </p:cNvSpPr>
          <p:nvPr/>
        </p:nvSpPr>
        <p:spPr bwMode="auto">
          <a:xfrm>
            <a:off x="467728" y="1760506"/>
            <a:ext cx="7635748" cy="421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9642" tIns="44821" rIns="89642" bIns="44821" numCol="1" anchor="t" anchorCtr="0" compatLnSpc="1">
            <a:prstTxWarp prst="textNoShape">
              <a:avLst/>
            </a:prstTxWarp>
          </a:bodyPr>
          <a:lstStyle>
            <a:lvl1pPr marL="342900" indent="-342900" algn="l" defTabSz="931863" rtl="0" eaLnBrk="1" fontAlgn="base" hangingPunct="1">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784"/>
              </a:spcBef>
              <a:buNone/>
            </a:pPr>
            <a:endParaRPr lang="en-US" sz="2353" dirty="0">
              <a:solidFill>
                <a:srgbClr val="505050"/>
              </a:solidFill>
              <a:latin typeface="Segoe UI"/>
              <a:cs typeface="Segoe UI Semibold" panose="020B0702040204020203" pitchFamily="34" charset="0"/>
            </a:endParaRPr>
          </a:p>
          <a:p>
            <a:pPr marL="640080" lvl="1" indent="-457200">
              <a:lnSpc>
                <a:spcPct val="100000"/>
              </a:lnSpc>
              <a:spcBef>
                <a:spcPts val="196"/>
              </a:spcBef>
              <a:spcAft>
                <a:spcPts val="392"/>
              </a:spcAft>
              <a:buClr>
                <a:schemeClr val="accent3"/>
              </a:buClr>
              <a:buFont typeface="Wingdings" panose="05000000000000000000" pitchFamily="2" charset="2"/>
              <a:buChar char="v"/>
            </a:pPr>
            <a:r>
              <a:rPr lang="en-US" sz="2753" dirty="0">
                <a:solidFill>
                  <a:srgbClr val="505050"/>
                </a:solidFill>
                <a:latin typeface="+mj-lt"/>
              </a:rPr>
              <a:t>Create Storm projects from available template</a:t>
            </a:r>
          </a:p>
          <a:p>
            <a:pPr marL="640080" lvl="1" indent="-457200">
              <a:lnSpc>
                <a:spcPct val="100000"/>
              </a:lnSpc>
              <a:spcBef>
                <a:spcPts val="196"/>
              </a:spcBef>
              <a:spcAft>
                <a:spcPts val="392"/>
              </a:spcAft>
              <a:buClr>
                <a:schemeClr val="accent3"/>
              </a:buClr>
              <a:buFont typeface="Wingdings" panose="05000000000000000000" pitchFamily="2" charset="2"/>
              <a:buChar char="v"/>
            </a:pPr>
            <a:r>
              <a:rPr lang="en-US" sz="2753" dirty="0">
                <a:solidFill>
                  <a:srgbClr val="505050"/>
                </a:solidFill>
                <a:latin typeface="+mj-lt"/>
              </a:rPr>
              <a:t>Submit a topology with C# bolts/spouts </a:t>
            </a:r>
          </a:p>
          <a:p>
            <a:pPr marL="640080" lvl="1" indent="-457200">
              <a:lnSpc>
                <a:spcPct val="100000"/>
              </a:lnSpc>
              <a:spcBef>
                <a:spcPts val="196"/>
              </a:spcBef>
              <a:spcAft>
                <a:spcPts val="392"/>
              </a:spcAft>
              <a:buClr>
                <a:schemeClr val="accent3"/>
              </a:buClr>
              <a:buFont typeface="Wingdings" panose="05000000000000000000" pitchFamily="2" charset="2"/>
              <a:buChar char="v"/>
            </a:pPr>
            <a:r>
              <a:rPr lang="en-US" sz="2753" dirty="0">
                <a:solidFill>
                  <a:srgbClr val="505050"/>
                </a:solidFill>
                <a:latin typeface="+mj-lt"/>
              </a:rPr>
              <a:t>Submit Topologies containing Java spouts/bolts </a:t>
            </a:r>
          </a:p>
          <a:p>
            <a:pPr marL="640080" lvl="1" indent="-457200">
              <a:lnSpc>
                <a:spcPct val="100000"/>
              </a:lnSpc>
              <a:spcBef>
                <a:spcPts val="196"/>
              </a:spcBef>
              <a:spcAft>
                <a:spcPts val="392"/>
              </a:spcAft>
              <a:buClr>
                <a:schemeClr val="accent3"/>
              </a:buClr>
              <a:buFont typeface="Wingdings" panose="05000000000000000000" pitchFamily="2" charset="2"/>
              <a:buChar char="v"/>
            </a:pPr>
            <a:r>
              <a:rPr lang="en-US" sz="2753" dirty="0">
                <a:solidFill>
                  <a:srgbClr val="505050"/>
                </a:solidFill>
                <a:latin typeface="+mj-lt"/>
              </a:rPr>
              <a:t>Monitor Topologies within VS</a:t>
            </a:r>
          </a:p>
          <a:p>
            <a:pPr marL="640080" lvl="1" indent="-457200">
              <a:lnSpc>
                <a:spcPct val="100000"/>
              </a:lnSpc>
              <a:spcBef>
                <a:spcPts val="196"/>
              </a:spcBef>
              <a:spcAft>
                <a:spcPts val="392"/>
              </a:spcAft>
              <a:buClr>
                <a:schemeClr val="accent3"/>
              </a:buClr>
              <a:buFont typeface="Wingdings" panose="05000000000000000000" pitchFamily="2" charset="2"/>
              <a:buChar char="v"/>
            </a:pPr>
            <a:r>
              <a:rPr lang="en-US" sz="2753" dirty="0">
                <a:solidFill>
                  <a:srgbClr val="505050"/>
                </a:solidFill>
                <a:latin typeface="+mj-lt"/>
              </a:rPr>
              <a:t>Troubleshoot Topologies</a:t>
            </a:r>
          </a:p>
        </p:txBody>
      </p:sp>
      <p:sp>
        <p:nvSpPr>
          <p:cNvPr id="14" name="TextBox 13"/>
          <p:cNvSpPr txBox="1"/>
          <p:nvPr/>
        </p:nvSpPr>
        <p:spPr>
          <a:xfrm>
            <a:off x="467727" y="1308429"/>
            <a:ext cx="11311846" cy="435788"/>
          </a:xfrm>
          <a:prstGeom prst="rect">
            <a:avLst/>
          </a:prstGeom>
          <a:solidFill>
            <a:schemeClr val="accent3"/>
          </a:solidFill>
        </p:spPr>
        <p:txBody>
          <a:bodyPr wrap="square" lIns="182880" tIns="91440" rIns="182880" bIns="91440" rtlCol="0" anchor="ctr">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You can develop and deploy Storm applications completely from within Visual Studio </a:t>
            </a:r>
          </a:p>
        </p:txBody>
      </p:sp>
    </p:spTree>
    <p:extLst>
      <p:ext uri="{BB962C8B-B14F-4D97-AF65-F5344CB8AC3E}">
        <p14:creationId xmlns:p14="http://schemas.microsoft.com/office/powerpoint/2010/main" val="2021275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0686"/>
            <a:ext cx="9144000" cy="1101688"/>
          </a:xfrm>
          <a:solidFill>
            <a:schemeClr val="accent1">
              <a:alpha val="78000"/>
            </a:schemeClr>
          </a:solidFill>
        </p:spPr>
        <p:txBody>
          <a:bodyPr anchor="ctr"/>
          <a:lstStyle/>
          <a:p>
            <a:r>
              <a:rPr lang="en-US" dirty="0">
                <a:solidFill>
                  <a:schemeClr val="bg1"/>
                </a:solidFill>
              </a:rPr>
              <a:t>Apache Kafka on HDInsight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29118"/>
            <a:ext cx="2518660" cy="1128882"/>
          </a:xfrm>
          <a:prstGeom prst="rect">
            <a:avLst/>
          </a:prstGeom>
        </p:spPr>
      </p:pic>
    </p:spTree>
    <p:extLst>
      <p:ext uri="{BB962C8B-B14F-4D97-AF65-F5344CB8AC3E}">
        <p14:creationId xmlns:p14="http://schemas.microsoft.com/office/powerpoint/2010/main" val="1857647348"/>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3067906" y="1978990"/>
            <a:ext cx="2554592" cy="3521183"/>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Event processing</a:t>
            </a:r>
          </a:p>
        </p:txBody>
      </p:sp>
      <p:sp>
        <p:nvSpPr>
          <p:cNvPr id="57" name="TextBox 56"/>
          <p:cNvSpPr txBox="1"/>
          <p:nvPr/>
        </p:nvSpPr>
        <p:spPr>
          <a:xfrm>
            <a:off x="6519994" y="1978990"/>
            <a:ext cx="2554592" cy="3521183"/>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Stream processing</a:t>
            </a:r>
          </a:p>
        </p:txBody>
      </p:sp>
      <p:sp>
        <p:nvSpPr>
          <p:cNvPr id="5" name="Title 4"/>
          <p:cNvSpPr>
            <a:spLocks noGrp="1"/>
          </p:cNvSpPr>
          <p:nvPr>
            <p:ph type="title"/>
          </p:nvPr>
        </p:nvSpPr>
        <p:spPr/>
        <p:txBody>
          <a:bodyPr/>
          <a:lstStyle/>
          <a:p>
            <a:r>
              <a:rPr lang="en-US" dirty="0"/>
              <a:t>Event ingestion patterns</a:t>
            </a:r>
          </a:p>
        </p:txBody>
      </p:sp>
      <p:sp>
        <p:nvSpPr>
          <p:cNvPr id="23" name="Freeform 34"/>
          <p:cNvSpPr>
            <a:spLocks noEditPoints="1"/>
          </p:cNvSpPr>
          <p:nvPr/>
        </p:nvSpPr>
        <p:spPr bwMode="auto">
          <a:xfrm>
            <a:off x="680618" y="2253018"/>
            <a:ext cx="601443" cy="4758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marL="0" marR="0" lvl="0" indent="0" defTabSz="913956"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gradFill>
                <a:gsLst>
                  <a:gs pos="1250">
                    <a:schemeClr val="tx1"/>
                  </a:gs>
                  <a:gs pos="100000">
                    <a:schemeClr val="tx1"/>
                  </a:gs>
                </a:gsLst>
                <a:lin ang="5400000" scaled="0"/>
              </a:gradFill>
              <a:effectLst/>
              <a:uLnTx/>
              <a:uFillTx/>
              <a:ea typeface="MS PGothic" panose="020B0600070205080204" pitchFamily="34" charset="-128"/>
            </a:endParaRPr>
          </a:p>
        </p:txBody>
      </p:sp>
      <p:sp>
        <p:nvSpPr>
          <p:cNvPr id="24" name="TextBox 23"/>
          <p:cNvSpPr txBox="1"/>
          <p:nvPr/>
        </p:nvSpPr>
        <p:spPr>
          <a:xfrm>
            <a:off x="277280" y="2737622"/>
            <a:ext cx="1408119" cy="307777"/>
          </a:xfrm>
          <a:prstGeom prst="rect">
            <a:avLst/>
          </a:prstGeom>
          <a:noFill/>
        </p:spPr>
        <p:txBody>
          <a:bodyPr wrap="square">
            <a:spAutoFit/>
          </a:bodyPr>
          <a:lstStyle>
            <a:defPPr>
              <a:defRPr lang="en-US"/>
            </a:defPPr>
            <a:lvl1pPr defTabSz="896214">
              <a:defRPr sz="1400" kern="0">
                <a:gradFill>
                  <a:gsLst>
                    <a:gs pos="1250">
                      <a:schemeClr val="tx1"/>
                    </a:gs>
                    <a:gs pos="100000">
                      <a:schemeClr val="tx1"/>
                    </a:gs>
                  </a:gsLst>
                  <a:lin ang="5400000" scaled="0"/>
                </a:gradFill>
                <a:cs typeface="Segoe UI Semilight" panose="020B0402040204020203" pitchFamily="34" charset="0"/>
              </a:defRPr>
            </a:lvl1pPr>
          </a:lstStyle>
          <a:p>
            <a:pPr marL="0" marR="0" lvl="0" indent="0" algn="ctr"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Business apps</a:t>
            </a:r>
          </a:p>
        </p:txBody>
      </p:sp>
      <p:sp>
        <p:nvSpPr>
          <p:cNvPr id="25" name="TextBox 24"/>
          <p:cNvSpPr txBox="1"/>
          <p:nvPr/>
        </p:nvSpPr>
        <p:spPr>
          <a:xfrm>
            <a:off x="361094" y="4129963"/>
            <a:ext cx="1240491" cy="307777"/>
          </a:xfrm>
          <a:prstGeom prst="rect">
            <a:avLst/>
          </a:prstGeom>
          <a:noFill/>
        </p:spPr>
        <p:txBody>
          <a:bodyPr wrap="square">
            <a:spAutoFit/>
          </a:bodyPr>
          <a:lstStyle>
            <a:defPPr>
              <a:defRPr lang="en-US"/>
            </a:defPPr>
            <a:lvl1pPr defTabSz="896214">
              <a:defRPr sz="1400" kern="0">
                <a:gradFill>
                  <a:gsLst>
                    <a:gs pos="1250">
                      <a:schemeClr val="tx1"/>
                    </a:gs>
                    <a:gs pos="100000">
                      <a:schemeClr val="tx1"/>
                    </a:gs>
                  </a:gsLst>
                  <a:lin ang="5400000" scaled="0"/>
                </a:gradFill>
                <a:cs typeface="Segoe UI Semilight" panose="020B0402040204020203" pitchFamily="34" charset="0"/>
              </a:defRPr>
            </a:lvl1pPr>
          </a:lstStyle>
          <a:p>
            <a:pPr marL="0" marR="0" lvl="0" indent="0" algn="ctr"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Custom apps</a:t>
            </a:r>
          </a:p>
        </p:txBody>
      </p:sp>
      <p:sp>
        <p:nvSpPr>
          <p:cNvPr id="26" name="Freeform 53"/>
          <p:cNvSpPr>
            <a:spLocks noEditPoints="1"/>
          </p:cNvSpPr>
          <p:nvPr/>
        </p:nvSpPr>
        <p:spPr bwMode="auto">
          <a:xfrm>
            <a:off x="759866" y="3501810"/>
            <a:ext cx="442946" cy="63218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marL="0" marR="0" lvl="0" indent="0" defTabSz="913956"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gradFill>
                <a:gsLst>
                  <a:gs pos="1250">
                    <a:schemeClr val="tx1"/>
                  </a:gs>
                  <a:gs pos="100000">
                    <a:schemeClr val="tx1"/>
                  </a:gs>
                </a:gsLst>
                <a:lin ang="5400000" scaled="0"/>
              </a:gradFill>
              <a:effectLst/>
              <a:uLnTx/>
              <a:uFillTx/>
              <a:ea typeface="MS PGothic" panose="020B0600070205080204" pitchFamily="34" charset="-128"/>
            </a:endParaRPr>
          </a:p>
        </p:txBody>
      </p:sp>
      <p:sp>
        <p:nvSpPr>
          <p:cNvPr id="27" name="TextBox 26"/>
          <p:cNvSpPr txBox="1"/>
          <p:nvPr/>
        </p:nvSpPr>
        <p:spPr>
          <a:xfrm>
            <a:off x="412738" y="5389393"/>
            <a:ext cx="1137202" cy="523220"/>
          </a:xfrm>
          <a:prstGeom prst="rect">
            <a:avLst/>
          </a:prstGeom>
          <a:noFill/>
        </p:spPr>
        <p:txBody>
          <a:bodyPr wrap="square">
            <a:spAutoFit/>
          </a:bodyPr>
          <a:lstStyle>
            <a:defPPr>
              <a:defRPr lang="en-US"/>
            </a:defPPr>
            <a:lvl1pPr defTabSz="896214">
              <a:defRPr sz="1400" kern="0">
                <a:gradFill>
                  <a:gsLst>
                    <a:gs pos="1250">
                      <a:schemeClr val="tx1"/>
                    </a:gs>
                    <a:gs pos="100000">
                      <a:schemeClr val="tx1"/>
                    </a:gs>
                  </a:gsLst>
                  <a:lin ang="5400000" scaled="0"/>
                </a:gradFill>
                <a:cs typeface="Segoe UI Semilight" panose="020B0402040204020203" pitchFamily="34" charset="0"/>
              </a:defRPr>
            </a:lvl1pPr>
          </a:lstStyle>
          <a:p>
            <a:pPr marL="0" marR="0" lvl="0" indent="0" algn="ctr"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Sensors </a:t>
            </a:r>
            <a:b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b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and devices</a:t>
            </a:r>
          </a:p>
        </p:txBody>
      </p:sp>
      <p:sp>
        <p:nvSpPr>
          <p:cNvPr id="28" name="Freeform 16"/>
          <p:cNvSpPr>
            <a:spLocks noChangeAspect="1" noEditPoints="1"/>
          </p:cNvSpPr>
          <p:nvPr/>
        </p:nvSpPr>
        <p:spPr bwMode="auto">
          <a:xfrm>
            <a:off x="698615" y="4863329"/>
            <a:ext cx="565449" cy="519924"/>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accent1"/>
          </a:solidFill>
          <a:ln>
            <a:noFill/>
          </a:ln>
          <a:extLst/>
        </p:spPr>
        <p:txBody>
          <a:bodyPr vert="horz" wrap="square" lIns="89604" tIns="44802" rIns="89604" bIns="44802" numCol="1" anchor="t" anchorCtr="0" compatLnSpc="1">
            <a:prstTxWarp prst="textNoShape">
              <a:avLst/>
            </a:prstTxWarp>
          </a:bodyPr>
          <a:lstStyle/>
          <a:p>
            <a:pPr marL="0" marR="0" lvl="0" indent="0" defTabSz="913956"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gradFill>
                <a:gsLst>
                  <a:gs pos="1250">
                    <a:schemeClr val="tx1"/>
                  </a:gs>
                  <a:gs pos="100000">
                    <a:schemeClr val="tx1"/>
                  </a:gs>
                </a:gsLst>
                <a:lin ang="5400000" scaled="0"/>
              </a:gradFill>
              <a:effectLst/>
              <a:uLnTx/>
              <a:uFillTx/>
              <a:ea typeface="MS PGothic" panose="020B0600070205080204" pitchFamily="34" charset="-128"/>
            </a:endParaRPr>
          </a:p>
        </p:txBody>
      </p:sp>
      <p:sp>
        <p:nvSpPr>
          <p:cNvPr id="34" name="Striped Right Arrow 33"/>
          <p:cNvSpPr/>
          <p:nvPr/>
        </p:nvSpPr>
        <p:spPr bwMode="auto">
          <a:xfrm>
            <a:off x="2161209" y="3575991"/>
            <a:ext cx="593228" cy="2769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Events</a:t>
            </a:r>
          </a:p>
        </p:txBody>
      </p:sp>
      <p:sp>
        <p:nvSpPr>
          <p:cNvPr id="44" name="Striped Right Arrow 43"/>
          <p:cNvSpPr/>
          <p:nvPr/>
        </p:nvSpPr>
        <p:spPr bwMode="auto">
          <a:xfrm>
            <a:off x="5794566" y="3575991"/>
            <a:ext cx="593228" cy="2769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Events</a:t>
            </a:r>
          </a:p>
        </p:txBody>
      </p:sp>
      <p:sp>
        <p:nvSpPr>
          <p:cNvPr id="39" name="Rectangle 38"/>
          <p:cNvSpPr/>
          <p:nvPr/>
        </p:nvSpPr>
        <p:spPr>
          <a:xfrm>
            <a:off x="7544522" y="2661770"/>
            <a:ext cx="1436419" cy="523220"/>
          </a:xfrm>
          <a:prstGeom prst="rect">
            <a:avLst/>
          </a:prstGeom>
        </p:spPr>
        <p:txBody>
          <a:bodyPr wrap="none">
            <a:spAutoFit/>
          </a:bodyPr>
          <a:lstStyle/>
          <a:p>
            <a:pPr marL="0" marR="0" lvl="0" indent="0" defTabSz="896156" eaLnBrk="1" fontAlgn="auto" latinLnBrk="0" hangingPunct="1">
              <a:lnSpc>
                <a:spcPct val="100000"/>
              </a:lnSpc>
              <a:spcBef>
                <a:spcPts val="0"/>
              </a:spcBef>
              <a:spcAft>
                <a:spcPts val="0"/>
              </a:spcAft>
              <a:buClrTx/>
              <a:buSzTx/>
              <a:buFontTx/>
              <a:buNone/>
              <a:tabLst/>
              <a:defRPr/>
            </a:pPr>
            <a:r>
              <a:rPr kumimoji="0" lang="en-US" sz="1400" b="0"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Azure </a:t>
            </a:r>
          </a:p>
          <a:p>
            <a:pPr marL="0" marR="0" lvl="0" indent="0" defTabSz="896156" eaLnBrk="1" fontAlgn="auto" latinLnBrk="0" hangingPunct="1">
              <a:lnSpc>
                <a:spcPct val="100000"/>
              </a:lnSpc>
              <a:spcBef>
                <a:spcPts val="0"/>
              </a:spcBef>
              <a:spcAft>
                <a:spcPts val="0"/>
              </a:spcAft>
              <a:buClrTx/>
              <a:buSzTx/>
              <a:buFontTx/>
              <a:buNone/>
              <a:tabLst/>
              <a:defRPr/>
            </a:pPr>
            <a:r>
              <a:rPr kumimoji="0" lang="en-US" sz="1400" b="0"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Stream Analytics</a:t>
            </a:r>
          </a:p>
        </p:txBody>
      </p:sp>
      <p:sp>
        <p:nvSpPr>
          <p:cNvPr id="41" name="Rectangle 40"/>
          <p:cNvSpPr/>
          <p:nvPr/>
        </p:nvSpPr>
        <p:spPr>
          <a:xfrm>
            <a:off x="7544522" y="4618850"/>
            <a:ext cx="1504228" cy="523220"/>
          </a:xfrm>
          <a:prstGeom prst="rect">
            <a:avLst/>
          </a:prstGeom>
        </p:spPr>
        <p:txBody>
          <a:bodyPr wrap="square">
            <a:spAutoFit/>
          </a:bodyPr>
          <a:lstStyle/>
          <a:p>
            <a:pPr marL="0" marR="0" lvl="0" indent="0" defTabSz="896156" eaLnBrk="1" fontAlgn="auto" latinLnBrk="0" hangingPunct="1">
              <a:lnSpc>
                <a:spcPct val="100000"/>
              </a:lnSpc>
              <a:spcBef>
                <a:spcPts val="0"/>
              </a:spcBef>
              <a:spcAft>
                <a:spcPts val="0"/>
              </a:spcAft>
              <a:buClrTx/>
              <a:buSzTx/>
              <a:buFontTx/>
              <a:buNone/>
              <a:tabLst/>
              <a:defRPr/>
            </a:pPr>
            <a:r>
              <a:rPr kumimoji="0" lang="en-US" sz="1400" b="0"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Spark</a:t>
            </a:r>
            <a:r>
              <a:rPr kumimoji="0" lang="en-US" sz="1400" b="1"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
            </a:r>
            <a:br>
              <a:rPr kumimoji="0" lang="en-US" sz="1400" b="1"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br>
            <a:r>
              <a:rPr kumimoji="0" lang="en-US" sz="1400" b="0"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Streaming</a:t>
            </a:r>
          </a:p>
        </p:txBody>
      </p:sp>
      <p:sp>
        <p:nvSpPr>
          <p:cNvPr id="31" name="Rectangle 30"/>
          <p:cNvSpPr/>
          <p:nvPr/>
        </p:nvSpPr>
        <p:spPr>
          <a:xfrm>
            <a:off x="4110077" y="2839436"/>
            <a:ext cx="1143979" cy="523220"/>
          </a:xfrm>
          <a:prstGeom prst="rect">
            <a:avLst/>
          </a:prstGeom>
          <a:noFill/>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Azure Event Hubs</a:t>
            </a:r>
            <a:endPar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35" name="Rectangle 34"/>
          <p:cNvSpPr/>
          <p:nvPr/>
        </p:nvSpPr>
        <p:spPr>
          <a:xfrm>
            <a:off x="4110077" y="4333163"/>
            <a:ext cx="1245854" cy="523220"/>
          </a:xfrm>
          <a:prstGeom prst="rect">
            <a:avLst/>
          </a:prstGeom>
          <a:noFill/>
        </p:spPr>
        <p:txBody>
          <a:bodyPr wrap="square">
            <a:spAutoFit/>
          </a:bodyPr>
          <a:lstStyle/>
          <a:p>
            <a:pPr marL="0" marR="0" lvl="0" indent="0" defTabSz="896214"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HDInsight</a:t>
            </a:r>
          </a:p>
          <a:p>
            <a:pPr marL="0" marR="0" lvl="0" indent="0" defTabSz="896214"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cs typeface="Segoe UI Semilight" panose="020B0402040204020203" pitchFamily="34" charset="0"/>
              </a:rPr>
              <a:t>Kafka</a:t>
            </a:r>
            <a:endParaRPr kumimoji="0" lang="en-US" sz="1400" b="1"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9" name="TextBox 8"/>
          <p:cNvSpPr txBox="1"/>
          <p:nvPr/>
        </p:nvSpPr>
        <p:spPr>
          <a:xfrm>
            <a:off x="10578091" y="4968161"/>
            <a:ext cx="788936" cy="286232"/>
          </a:xfrm>
          <a:prstGeom prst="rect">
            <a:avLst/>
          </a:prstGeom>
          <a:noFill/>
        </p:spPr>
        <p:txBody>
          <a:bodyPr wrap="square" lIns="91440" tIns="45720" rIns="91440" bIns="45720" rtlCol="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rPr>
              <a:t>ADLS</a:t>
            </a:r>
          </a:p>
        </p:txBody>
      </p:sp>
      <p:sp>
        <p:nvSpPr>
          <p:cNvPr id="93" name="Striped Right Arrow 43"/>
          <p:cNvSpPr/>
          <p:nvPr/>
        </p:nvSpPr>
        <p:spPr bwMode="auto">
          <a:xfrm>
            <a:off x="9253666" y="3575991"/>
            <a:ext cx="593228" cy="2769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Events</a:t>
            </a:r>
          </a:p>
        </p:txBody>
      </p:sp>
      <p:sp>
        <p:nvSpPr>
          <p:cNvPr id="100" name="TextBox 99"/>
          <p:cNvSpPr txBox="1"/>
          <p:nvPr/>
        </p:nvSpPr>
        <p:spPr>
          <a:xfrm>
            <a:off x="10524263" y="3235570"/>
            <a:ext cx="896592" cy="286232"/>
          </a:xfrm>
          <a:prstGeom prst="rect">
            <a:avLst/>
          </a:prstGeom>
          <a:noFill/>
        </p:spPr>
        <p:txBody>
          <a:bodyPr wrap="square" lIns="91440" tIns="45720" rIns="91440" bIns="45720" rtlCol="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1250">
                      <a:schemeClr val="tx1"/>
                    </a:gs>
                    <a:gs pos="100000">
                      <a:schemeClr val="tx1"/>
                    </a:gs>
                  </a:gsLst>
                  <a:lin ang="5400000" scaled="0"/>
                </a:gradFill>
                <a:effectLst/>
                <a:uLnTx/>
                <a:uFillTx/>
              </a:rPr>
              <a:t>Power BI</a:t>
            </a:r>
          </a:p>
        </p:txBody>
      </p:sp>
      <p:sp>
        <p:nvSpPr>
          <p:cNvPr id="48" name="Freeform 5"/>
          <p:cNvSpPr>
            <a:spLocks noEditPoints="1"/>
          </p:cNvSpPr>
          <p:nvPr/>
        </p:nvSpPr>
        <p:spPr bwMode="auto">
          <a:xfrm>
            <a:off x="10625972" y="4352604"/>
            <a:ext cx="693174" cy="54552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sp>
        <p:nvSpPr>
          <p:cNvPr id="49" name="Freeform 271"/>
          <p:cNvSpPr/>
          <p:nvPr/>
        </p:nvSpPr>
        <p:spPr>
          <a:xfrm>
            <a:off x="10646410" y="2692505"/>
            <a:ext cx="652299" cy="49248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189"/>
          <p:cNvSpPr/>
          <p:nvPr/>
        </p:nvSpPr>
        <p:spPr bwMode="auto">
          <a:xfrm>
            <a:off x="6890025" y="2705650"/>
            <a:ext cx="560852" cy="435460"/>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51" name="Freeform 142"/>
          <p:cNvSpPr/>
          <p:nvPr/>
        </p:nvSpPr>
        <p:spPr>
          <a:xfrm>
            <a:off x="3569228" y="2874843"/>
            <a:ext cx="437688" cy="452406"/>
          </a:xfrm>
          <a:custGeom>
            <a:avLst/>
            <a:gdLst>
              <a:gd name="connsiteX0" fmla="*/ 2007579 w 2309448"/>
              <a:gd name="connsiteY0" fmla="*/ 1828800 h 2387112"/>
              <a:gd name="connsiteX1" fmla="*/ 2309448 w 2309448"/>
              <a:gd name="connsiteY1" fmla="*/ 1828800 h 2387112"/>
              <a:gd name="connsiteX2" fmla="*/ 2309448 w 2309448"/>
              <a:gd name="connsiteY2" fmla="*/ 2387111 h 2387112"/>
              <a:gd name="connsiteX3" fmla="*/ 2309447 w 2309448"/>
              <a:gd name="connsiteY3" fmla="*/ 2387111 h 2387112"/>
              <a:gd name="connsiteX4" fmla="*/ 0 w 2309448"/>
              <a:gd name="connsiteY4" fmla="*/ 2387112 h 2387112"/>
              <a:gd name="connsiteX5" fmla="*/ 0 w 2309448"/>
              <a:gd name="connsiteY5" fmla="*/ 2387111 h 2387112"/>
              <a:gd name="connsiteX6" fmla="*/ 0 w 2309448"/>
              <a:gd name="connsiteY6" fmla="*/ 1828801 h 2387112"/>
              <a:gd name="connsiteX7" fmla="*/ 301869 w 2309448"/>
              <a:gd name="connsiteY7" fmla="*/ 1828801 h 2387112"/>
              <a:gd name="connsiteX8" fmla="*/ 301869 w 2309448"/>
              <a:gd name="connsiteY8" fmla="*/ 2085242 h 2387112"/>
              <a:gd name="connsiteX9" fmla="*/ 2007579 w 2309448"/>
              <a:gd name="connsiteY9" fmla="*/ 2085242 h 2387112"/>
              <a:gd name="connsiteX10" fmla="*/ 495301 w 2309448"/>
              <a:gd name="connsiteY10" fmla="*/ 1538655 h 2387112"/>
              <a:gd name="connsiteX11" fmla="*/ 858717 w 2309448"/>
              <a:gd name="connsiteY11" fmla="*/ 1538655 h 2387112"/>
              <a:gd name="connsiteX12" fmla="*/ 858717 w 2309448"/>
              <a:gd name="connsiteY12" fmla="*/ 1818541 h 2387112"/>
              <a:gd name="connsiteX13" fmla="*/ 495301 w 2309448"/>
              <a:gd name="connsiteY13" fmla="*/ 1818541 h 2387112"/>
              <a:gd name="connsiteX14" fmla="*/ 1060094 w 2309448"/>
              <a:gd name="connsiteY14" fmla="*/ 1296134 h 2387112"/>
              <a:gd name="connsiteX15" fmla="*/ 1423510 w 2309448"/>
              <a:gd name="connsiteY15" fmla="*/ 1296134 h 2387112"/>
              <a:gd name="connsiteX16" fmla="*/ 1423510 w 2309448"/>
              <a:gd name="connsiteY16" fmla="*/ 1576020 h 2387112"/>
              <a:gd name="connsiteX17" fmla="*/ 1060094 w 2309448"/>
              <a:gd name="connsiteY17" fmla="*/ 1576020 h 2387112"/>
              <a:gd name="connsiteX18" fmla="*/ 1624886 w 2309448"/>
              <a:gd name="connsiteY18" fmla="*/ 1053613 h 2387112"/>
              <a:gd name="connsiteX19" fmla="*/ 1988302 w 2309448"/>
              <a:gd name="connsiteY19" fmla="*/ 1053613 h 2387112"/>
              <a:gd name="connsiteX20" fmla="*/ 1988302 w 2309448"/>
              <a:gd name="connsiteY20" fmla="*/ 1333499 h 2387112"/>
              <a:gd name="connsiteX21" fmla="*/ 1624886 w 2309448"/>
              <a:gd name="connsiteY21" fmla="*/ 1333499 h 2387112"/>
              <a:gd name="connsiteX22" fmla="*/ 495301 w 2309448"/>
              <a:gd name="connsiteY22" fmla="*/ 1053613 h 2387112"/>
              <a:gd name="connsiteX23" fmla="*/ 858717 w 2309448"/>
              <a:gd name="connsiteY23" fmla="*/ 1053613 h 2387112"/>
              <a:gd name="connsiteX24" fmla="*/ 858717 w 2309448"/>
              <a:gd name="connsiteY24" fmla="*/ 1333499 h 2387112"/>
              <a:gd name="connsiteX25" fmla="*/ 495301 w 2309448"/>
              <a:gd name="connsiteY25" fmla="*/ 1333499 h 2387112"/>
              <a:gd name="connsiteX26" fmla="*/ 1060094 w 2309448"/>
              <a:gd name="connsiteY26" fmla="*/ 811092 h 2387112"/>
              <a:gd name="connsiteX27" fmla="*/ 1423510 w 2309448"/>
              <a:gd name="connsiteY27" fmla="*/ 811092 h 2387112"/>
              <a:gd name="connsiteX28" fmla="*/ 1423510 w 2309448"/>
              <a:gd name="connsiteY28" fmla="*/ 1090978 h 2387112"/>
              <a:gd name="connsiteX29" fmla="*/ 1060094 w 2309448"/>
              <a:gd name="connsiteY29" fmla="*/ 1090978 h 2387112"/>
              <a:gd name="connsiteX30" fmla="*/ 495301 w 2309448"/>
              <a:gd name="connsiteY30" fmla="*/ 568571 h 2387112"/>
              <a:gd name="connsiteX31" fmla="*/ 858717 w 2309448"/>
              <a:gd name="connsiteY31" fmla="*/ 568571 h 2387112"/>
              <a:gd name="connsiteX32" fmla="*/ 858717 w 2309448"/>
              <a:gd name="connsiteY32" fmla="*/ 848457 h 2387112"/>
              <a:gd name="connsiteX33" fmla="*/ 495301 w 2309448"/>
              <a:gd name="connsiteY33" fmla="*/ 848457 h 2387112"/>
              <a:gd name="connsiteX34" fmla="*/ 2309448 w 2309448"/>
              <a:gd name="connsiteY34" fmla="*/ 0 h 2387112"/>
              <a:gd name="connsiteX35" fmla="*/ 2309448 w 2309448"/>
              <a:gd name="connsiteY35" fmla="*/ 1 h 2387112"/>
              <a:gd name="connsiteX36" fmla="*/ 2309448 w 2309448"/>
              <a:gd name="connsiteY36" fmla="*/ 558311 h 2387112"/>
              <a:gd name="connsiteX37" fmla="*/ 2007579 w 2309448"/>
              <a:gd name="connsiteY37" fmla="*/ 558311 h 2387112"/>
              <a:gd name="connsiteX38" fmla="*/ 2007579 w 2309448"/>
              <a:gd name="connsiteY38" fmla="*/ 301870 h 2387112"/>
              <a:gd name="connsiteX39" fmla="*/ 301869 w 2309448"/>
              <a:gd name="connsiteY39" fmla="*/ 301870 h 2387112"/>
              <a:gd name="connsiteX40" fmla="*/ 301869 w 2309448"/>
              <a:gd name="connsiteY40" fmla="*/ 558312 h 2387112"/>
              <a:gd name="connsiteX41" fmla="*/ 0 w 2309448"/>
              <a:gd name="connsiteY41" fmla="*/ 558312 h 2387112"/>
              <a:gd name="connsiteX42" fmla="*/ 0 w 2309448"/>
              <a:gd name="connsiteY42" fmla="*/ 1 h 2387112"/>
              <a:gd name="connsiteX43" fmla="*/ 1 w 2309448"/>
              <a:gd name="connsiteY43" fmla="*/ 1 h 2387112"/>
              <a:gd name="connsiteX44" fmla="*/ 2309448 w 2309448"/>
              <a:gd name="connsiteY44" fmla="*/ 0 h 23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09448" h="2387112">
                <a:moveTo>
                  <a:pt x="2007579" y="1828800"/>
                </a:moveTo>
                <a:lnTo>
                  <a:pt x="2309448" y="1828800"/>
                </a:lnTo>
                <a:lnTo>
                  <a:pt x="2309448" y="2387111"/>
                </a:lnTo>
                <a:lnTo>
                  <a:pt x="2309447" y="2387111"/>
                </a:lnTo>
                <a:cubicBezTo>
                  <a:pt x="1539631" y="2387111"/>
                  <a:pt x="769816" y="2387112"/>
                  <a:pt x="0" y="2387112"/>
                </a:cubicBezTo>
                <a:lnTo>
                  <a:pt x="0" y="2387111"/>
                </a:lnTo>
                <a:lnTo>
                  <a:pt x="0" y="1828801"/>
                </a:lnTo>
                <a:lnTo>
                  <a:pt x="301869" y="1828801"/>
                </a:lnTo>
                <a:lnTo>
                  <a:pt x="301869" y="2085242"/>
                </a:lnTo>
                <a:lnTo>
                  <a:pt x="2007579" y="2085242"/>
                </a:lnTo>
                <a:close/>
                <a:moveTo>
                  <a:pt x="495301" y="1538655"/>
                </a:moveTo>
                <a:lnTo>
                  <a:pt x="858717" y="1538655"/>
                </a:lnTo>
                <a:lnTo>
                  <a:pt x="858717" y="1818541"/>
                </a:lnTo>
                <a:lnTo>
                  <a:pt x="495301" y="1818541"/>
                </a:lnTo>
                <a:close/>
                <a:moveTo>
                  <a:pt x="1060094" y="1296134"/>
                </a:moveTo>
                <a:lnTo>
                  <a:pt x="1423510" y="1296134"/>
                </a:lnTo>
                <a:lnTo>
                  <a:pt x="1423510" y="1576020"/>
                </a:lnTo>
                <a:lnTo>
                  <a:pt x="1060094" y="1576020"/>
                </a:lnTo>
                <a:close/>
                <a:moveTo>
                  <a:pt x="1624886" y="1053613"/>
                </a:moveTo>
                <a:lnTo>
                  <a:pt x="1988302" y="1053613"/>
                </a:lnTo>
                <a:lnTo>
                  <a:pt x="1988302" y="1333499"/>
                </a:lnTo>
                <a:lnTo>
                  <a:pt x="1624886" y="1333499"/>
                </a:lnTo>
                <a:close/>
                <a:moveTo>
                  <a:pt x="495301" y="1053613"/>
                </a:moveTo>
                <a:lnTo>
                  <a:pt x="858717" y="1053613"/>
                </a:lnTo>
                <a:lnTo>
                  <a:pt x="858717" y="1333499"/>
                </a:lnTo>
                <a:lnTo>
                  <a:pt x="495301" y="1333499"/>
                </a:lnTo>
                <a:close/>
                <a:moveTo>
                  <a:pt x="1060094" y="811092"/>
                </a:moveTo>
                <a:lnTo>
                  <a:pt x="1423510" y="811092"/>
                </a:lnTo>
                <a:lnTo>
                  <a:pt x="1423510" y="1090978"/>
                </a:lnTo>
                <a:lnTo>
                  <a:pt x="1060094" y="1090978"/>
                </a:lnTo>
                <a:close/>
                <a:moveTo>
                  <a:pt x="495301" y="568571"/>
                </a:moveTo>
                <a:lnTo>
                  <a:pt x="858717" y="568571"/>
                </a:lnTo>
                <a:lnTo>
                  <a:pt x="858717" y="848457"/>
                </a:lnTo>
                <a:lnTo>
                  <a:pt x="495301" y="848457"/>
                </a:lnTo>
                <a:close/>
                <a:moveTo>
                  <a:pt x="2309448" y="0"/>
                </a:moveTo>
                <a:lnTo>
                  <a:pt x="2309448" y="1"/>
                </a:lnTo>
                <a:lnTo>
                  <a:pt x="2309448" y="558311"/>
                </a:lnTo>
                <a:lnTo>
                  <a:pt x="2007579" y="558311"/>
                </a:lnTo>
                <a:lnTo>
                  <a:pt x="2007579" y="301870"/>
                </a:lnTo>
                <a:lnTo>
                  <a:pt x="301869" y="301870"/>
                </a:lnTo>
                <a:lnTo>
                  <a:pt x="301869" y="558312"/>
                </a:lnTo>
                <a:lnTo>
                  <a:pt x="0" y="558312"/>
                </a:lnTo>
                <a:lnTo>
                  <a:pt x="0" y="1"/>
                </a:lnTo>
                <a:lnTo>
                  <a:pt x="1" y="1"/>
                </a:lnTo>
                <a:cubicBezTo>
                  <a:pt x="769817" y="1"/>
                  <a:pt x="1539632" y="0"/>
                  <a:pt x="230944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149" y="4352604"/>
            <a:ext cx="313741" cy="50377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401" y="4676412"/>
            <a:ext cx="604102" cy="319106"/>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59384"/>
          <a:stretch/>
        </p:blipFill>
        <p:spPr>
          <a:xfrm>
            <a:off x="7001730" y="3754211"/>
            <a:ext cx="343952" cy="309098"/>
          </a:xfrm>
          <a:prstGeom prst="rect">
            <a:avLst/>
          </a:prstGeom>
        </p:spPr>
      </p:pic>
      <p:sp>
        <p:nvSpPr>
          <p:cNvPr id="58" name="Rectangle 57"/>
          <p:cNvSpPr/>
          <p:nvPr/>
        </p:nvSpPr>
        <p:spPr>
          <a:xfrm>
            <a:off x="7544522" y="3712964"/>
            <a:ext cx="645369" cy="307777"/>
          </a:xfrm>
          <a:prstGeom prst="rect">
            <a:avLst/>
          </a:prstGeom>
        </p:spPr>
        <p:txBody>
          <a:bodyPr wrap="none">
            <a:spAutoFit/>
          </a:bodyPr>
          <a:lstStyle/>
          <a:p>
            <a:pPr marL="0" marR="0" lvl="0" indent="0" defTabSz="896156" eaLnBrk="1" fontAlgn="auto" latinLnBrk="0" hangingPunct="1">
              <a:lnSpc>
                <a:spcPct val="100000"/>
              </a:lnSpc>
              <a:spcBef>
                <a:spcPts val="0"/>
              </a:spcBef>
              <a:spcAft>
                <a:spcPts val="0"/>
              </a:spcAft>
              <a:buClrTx/>
              <a:buSzTx/>
              <a:buFontTx/>
              <a:buNone/>
              <a:tabLst/>
              <a:defRPr/>
            </a:pPr>
            <a:r>
              <a:rPr kumimoji="0" lang="en-US" sz="1400" b="0" i="0" u="none" strike="noStrike" kern="0" cap="none" spc="-29" normalizeH="0" baseline="0" noProof="0" dirty="0">
                <a:ln>
                  <a:noFill/>
                </a:ln>
                <a:gradFill>
                  <a:gsLst>
                    <a:gs pos="1250">
                      <a:schemeClr val="tx1"/>
                    </a:gs>
                    <a:gs pos="100000">
                      <a:schemeClr val="tx1"/>
                    </a:gs>
                  </a:gsLst>
                  <a:lin ang="5400000" scaled="0"/>
                </a:gradFill>
                <a:effectLst/>
                <a:uLnTx/>
                <a:uFillTx/>
                <a:ea typeface="MS PGothic" panose="020B0600070205080204" pitchFamily="34" charset="-128"/>
                <a:cs typeface="Segoe UI Semilight" panose="020B0402040204020203" pitchFamily="34" charset="0"/>
              </a:rPr>
              <a:t>Storm</a:t>
            </a:r>
          </a:p>
        </p:txBody>
      </p:sp>
      <p:cxnSp>
        <p:nvCxnSpPr>
          <p:cNvPr id="59" name="Straight Arrow Connector 58"/>
          <p:cNvCxnSpPr/>
          <p:nvPr/>
        </p:nvCxnSpPr>
        <p:spPr>
          <a:xfrm>
            <a:off x="1465943" y="3871883"/>
            <a:ext cx="1601963" cy="0"/>
          </a:xfrm>
          <a:prstGeom prst="straightConnector1">
            <a:avLst/>
          </a:prstGeom>
          <a:ln w="19050">
            <a:solidFill>
              <a:schemeClr val="bg1">
                <a:lumMod val="7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624286" y="3871883"/>
            <a:ext cx="895708" cy="0"/>
          </a:xfrm>
          <a:prstGeom prst="straightConnector1">
            <a:avLst/>
          </a:prstGeom>
          <a:ln w="19050">
            <a:solidFill>
              <a:schemeClr val="bg1">
                <a:lumMod val="75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9074586" y="3865948"/>
            <a:ext cx="909988" cy="0"/>
          </a:xfrm>
          <a:prstGeom prst="straightConnector1">
            <a:avLst/>
          </a:prstGeom>
          <a:ln w="19050">
            <a:solidFill>
              <a:schemeClr val="bg1">
                <a:lumMod val="75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Connector: Elbow 14"/>
          <p:cNvCxnSpPr/>
          <p:nvPr/>
        </p:nvCxnSpPr>
        <p:spPr>
          <a:xfrm rot="10800000" flipH="1">
            <a:off x="10365540" y="2923381"/>
            <a:ext cx="88374" cy="1784806"/>
          </a:xfrm>
          <a:prstGeom prst="bentConnector3">
            <a:avLst>
              <a:gd name="adj1" fmla="val -424686"/>
            </a:avLst>
          </a:prstGeom>
          <a:ln w="190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9" name="Connector: Elbow 2048"/>
          <p:cNvCxnSpPr>
            <a:stCxn id="25" idx="3"/>
            <a:endCxn id="27" idx="3"/>
          </p:cNvCxnSpPr>
          <p:nvPr/>
        </p:nvCxnSpPr>
        <p:spPr>
          <a:xfrm flipH="1">
            <a:off x="1473289" y="2634343"/>
            <a:ext cx="62698" cy="2471058"/>
          </a:xfrm>
          <a:prstGeom prst="bentConnector3">
            <a:avLst>
              <a:gd name="adj1" fmla="val -442637"/>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06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down)">
                                      <p:cBhvr>
                                        <p:cTn id="17" dur="500"/>
                                        <p:tgtEl>
                                          <p:spTgt spid="10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4" grpId="0"/>
      <p:bldP spid="9" grpId="0"/>
      <p:bldP spid="93" grpId="0"/>
      <p:bldP spid="10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Apache Kafka?</a:t>
            </a:r>
            <a:endParaRPr lang="en-US" dirty="0"/>
          </a:p>
        </p:txBody>
      </p:sp>
      <p:sp>
        <p:nvSpPr>
          <p:cNvPr id="3" name="Content Placeholder 2"/>
          <p:cNvSpPr>
            <a:spLocks noGrp="1"/>
          </p:cNvSpPr>
          <p:nvPr>
            <p:ph type="body" sz="quarter" idx="11"/>
          </p:nvPr>
        </p:nvSpPr>
        <p:spPr>
          <a:xfrm>
            <a:off x="5220357" y="1283301"/>
            <a:ext cx="6613577" cy="2033314"/>
          </a:xfrm>
        </p:spPr>
        <p:txBody>
          <a:bodyPr/>
          <a:lstStyle/>
          <a:p>
            <a:pPr lvl="1" indent="-285750">
              <a:spcBef>
                <a:spcPts val="1200"/>
              </a:spcBef>
            </a:pPr>
            <a:r>
              <a:rPr lang="en-US" sz="2000" dirty="0">
                <a:solidFill>
                  <a:schemeClr val="tx1"/>
                </a:solidFill>
              </a:rPr>
              <a:t>Apache Kafka is a High throughput, low-latency message queueing service</a:t>
            </a:r>
          </a:p>
          <a:p>
            <a:pPr lvl="1" indent="-285750">
              <a:spcBef>
                <a:spcPts val="1200"/>
              </a:spcBef>
            </a:pPr>
            <a:r>
              <a:rPr lang="en-US" sz="2000" dirty="0">
                <a:solidFill>
                  <a:schemeClr val="tx1"/>
                </a:solidFill>
              </a:rPr>
              <a:t>Developed at LinkedIn, now a project part of Apache</a:t>
            </a:r>
          </a:p>
          <a:p>
            <a:pPr lvl="1" indent="-285750">
              <a:spcBef>
                <a:spcPts val="1200"/>
              </a:spcBef>
            </a:pPr>
            <a:r>
              <a:rPr lang="en-US" sz="2000" dirty="0">
                <a:solidFill>
                  <a:schemeClr val="tx1"/>
                </a:solidFill>
              </a:rPr>
              <a:t>It uses a simple Publish-Subscribe messaging model. Much like Dish subscribers </a:t>
            </a:r>
          </a:p>
          <a:p>
            <a:pPr lvl="1" indent="-285750">
              <a:spcBef>
                <a:spcPts val="1200"/>
              </a:spcBef>
            </a:pPr>
            <a:r>
              <a:rPr lang="en-US" sz="2000" dirty="0">
                <a:solidFill>
                  <a:schemeClr val="tx1"/>
                </a:solidFill>
              </a:rPr>
              <a:t>The architecture is very robust and scalable. Data is partitioned, replicated across the whole cluster</a:t>
            </a:r>
          </a:p>
          <a:p>
            <a:pPr lvl="1" indent="-285750">
              <a:spcBef>
                <a:spcPts val="1200"/>
              </a:spcBef>
            </a:pPr>
            <a:r>
              <a:rPr lang="en-US" sz="2000" dirty="0">
                <a:solidFill>
                  <a:schemeClr val="tx1"/>
                </a:solidFill>
              </a:rPr>
              <a:t>It scales linearly as throughput needs increase. Just add more storage</a:t>
            </a:r>
          </a:p>
          <a:p>
            <a:pPr lvl="1" indent="-285750">
              <a:spcBef>
                <a:spcPts val="1200"/>
              </a:spcBef>
            </a:pPr>
            <a:r>
              <a:rPr lang="en-US" sz="2000" dirty="0">
                <a:solidFill>
                  <a:schemeClr val="tx1"/>
                </a:solidFill>
              </a:rPr>
              <a:t>It is often used to build real-time ingestion pipelines</a:t>
            </a:r>
          </a:p>
        </p:txBody>
      </p:sp>
    </p:spTree>
    <p:extLst>
      <p:ext uri="{BB962C8B-B14F-4D97-AF65-F5344CB8AC3E}">
        <p14:creationId xmlns:p14="http://schemas.microsoft.com/office/powerpoint/2010/main" val="10011300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r>
              <a:rPr lang="en-US" dirty="0"/>
              <a:t>Kafka Architecture</a:t>
            </a:r>
          </a:p>
        </p:txBody>
      </p:sp>
      <p:sp>
        <p:nvSpPr>
          <p:cNvPr id="9" name="TextBox 8"/>
          <p:cNvSpPr txBox="1"/>
          <p:nvPr/>
        </p:nvSpPr>
        <p:spPr>
          <a:xfrm>
            <a:off x="4716416" y="1884280"/>
            <a:ext cx="2554592" cy="4175430"/>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Kafka ecosystem</a:t>
            </a:r>
          </a:p>
        </p:txBody>
      </p:sp>
      <p:grpSp>
        <p:nvGrpSpPr>
          <p:cNvPr id="17" name="Group 16"/>
          <p:cNvGrpSpPr/>
          <p:nvPr/>
        </p:nvGrpSpPr>
        <p:grpSpPr>
          <a:xfrm>
            <a:off x="883970" y="2500709"/>
            <a:ext cx="1885094" cy="2659443"/>
            <a:chOff x="618620" y="2318957"/>
            <a:chExt cx="1885094" cy="2659443"/>
          </a:xfrm>
        </p:grpSpPr>
        <p:sp>
          <p:nvSpPr>
            <p:cNvPr id="8" name="TextBox 7"/>
            <p:cNvSpPr txBox="1"/>
            <p:nvPr/>
          </p:nvSpPr>
          <p:spPr>
            <a:xfrm>
              <a:off x="618620" y="2318957"/>
              <a:ext cx="1885094" cy="2659443"/>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p:cNvSpPr/>
            <p:nvPr/>
          </p:nvSpPr>
          <p:spPr bwMode="auto">
            <a:xfrm>
              <a:off x="832538" y="2514600"/>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Producer 1</a:t>
              </a:r>
            </a:p>
          </p:txBody>
        </p:sp>
        <p:sp>
          <p:nvSpPr>
            <p:cNvPr id="11" name="Rectangle 10"/>
            <p:cNvSpPr/>
            <p:nvPr/>
          </p:nvSpPr>
          <p:spPr bwMode="auto">
            <a:xfrm>
              <a:off x="832537" y="3359142"/>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Producer 2</a:t>
              </a:r>
            </a:p>
          </p:txBody>
        </p:sp>
        <p:sp>
          <p:nvSpPr>
            <p:cNvPr id="12" name="Rectangle 11"/>
            <p:cNvSpPr/>
            <p:nvPr/>
          </p:nvSpPr>
          <p:spPr bwMode="auto">
            <a:xfrm>
              <a:off x="832536" y="4203684"/>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Producer 3</a:t>
              </a:r>
            </a:p>
          </p:txBody>
        </p:sp>
      </p:grpSp>
      <p:grpSp>
        <p:nvGrpSpPr>
          <p:cNvPr id="16" name="Group 15"/>
          <p:cNvGrpSpPr/>
          <p:nvPr/>
        </p:nvGrpSpPr>
        <p:grpSpPr>
          <a:xfrm>
            <a:off x="9218361" y="2097938"/>
            <a:ext cx="2024768" cy="3062214"/>
            <a:chOff x="8603318" y="2318958"/>
            <a:chExt cx="2024768" cy="3062214"/>
          </a:xfrm>
        </p:grpSpPr>
        <p:sp>
          <p:nvSpPr>
            <p:cNvPr id="10" name="TextBox 9"/>
            <p:cNvSpPr txBox="1"/>
            <p:nvPr/>
          </p:nvSpPr>
          <p:spPr>
            <a:xfrm>
              <a:off x="8603318" y="2318958"/>
              <a:ext cx="2024768" cy="3062214"/>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Consumer group</a:t>
              </a:r>
            </a:p>
          </p:txBody>
        </p:sp>
        <p:sp>
          <p:nvSpPr>
            <p:cNvPr id="13" name="Rectangle 12"/>
            <p:cNvSpPr/>
            <p:nvPr/>
          </p:nvSpPr>
          <p:spPr bwMode="auto">
            <a:xfrm>
              <a:off x="8914026" y="2846563"/>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1</a:t>
              </a:r>
            </a:p>
          </p:txBody>
        </p:sp>
        <p:sp>
          <p:nvSpPr>
            <p:cNvPr id="14" name="Rectangle 13"/>
            <p:cNvSpPr/>
            <p:nvPr/>
          </p:nvSpPr>
          <p:spPr bwMode="auto">
            <a:xfrm>
              <a:off x="8914025" y="3691105"/>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2</a:t>
              </a:r>
            </a:p>
          </p:txBody>
        </p:sp>
        <p:sp>
          <p:nvSpPr>
            <p:cNvPr id="15" name="Rectangle 14"/>
            <p:cNvSpPr/>
            <p:nvPr/>
          </p:nvSpPr>
          <p:spPr bwMode="auto">
            <a:xfrm>
              <a:off x="8914024" y="4535647"/>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3</a:t>
              </a:r>
            </a:p>
          </p:txBody>
        </p:sp>
      </p:grpSp>
      <p:grpSp>
        <p:nvGrpSpPr>
          <p:cNvPr id="18" name="Group 17"/>
          <p:cNvGrpSpPr/>
          <p:nvPr/>
        </p:nvGrpSpPr>
        <p:grpSpPr>
          <a:xfrm>
            <a:off x="5089381" y="2322281"/>
            <a:ext cx="1885094" cy="2837871"/>
            <a:chOff x="618620" y="2140529"/>
            <a:chExt cx="1885094" cy="2837871"/>
          </a:xfrm>
        </p:grpSpPr>
        <p:sp>
          <p:nvSpPr>
            <p:cNvPr id="19" name="TextBox 18"/>
            <p:cNvSpPr txBox="1"/>
            <p:nvPr/>
          </p:nvSpPr>
          <p:spPr>
            <a:xfrm>
              <a:off x="618620" y="2140529"/>
              <a:ext cx="1885094" cy="2837871"/>
            </a:xfrm>
            <a:prstGeom prst="rect">
              <a:avLst/>
            </a:prstGeom>
            <a:solidFill>
              <a:schemeClr val="bg1"/>
            </a:solidFill>
            <a:ln>
              <a:solidFill>
                <a:schemeClr val="bg2"/>
              </a:solidFill>
            </a:ln>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Kafka cluster</a:t>
              </a:r>
            </a:p>
          </p:txBody>
        </p:sp>
        <p:sp>
          <p:nvSpPr>
            <p:cNvPr id="20" name="Rectangle 19"/>
            <p:cNvSpPr/>
            <p:nvPr/>
          </p:nvSpPr>
          <p:spPr bwMode="auto">
            <a:xfrm>
              <a:off x="832538" y="2514600"/>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Broker 1</a:t>
              </a:r>
            </a:p>
          </p:txBody>
        </p:sp>
        <p:sp>
          <p:nvSpPr>
            <p:cNvPr id="21" name="Rectangle 20"/>
            <p:cNvSpPr/>
            <p:nvPr/>
          </p:nvSpPr>
          <p:spPr bwMode="auto">
            <a:xfrm>
              <a:off x="832537" y="3359142"/>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Broker 2</a:t>
              </a:r>
            </a:p>
          </p:txBody>
        </p:sp>
        <p:sp>
          <p:nvSpPr>
            <p:cNvPr id="22" name="Rectangle 21"/>
            <p:cNvSpPr/>
            <p:nvPr/>
          </p:nvSpPr>
          <p:spPr bwMode="auto">
            <a:xfrm>
              <a:off x="832536" y="4203684"/>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Broker 3</a:t>
              </a:r>
            </a:p>
          </p:txBody>
        </p:sp>
      </p:grpSp>
      <p:sp>
        <p:nvSpPr>
          <p:cNvPr id="23" name="Rectangle 22"/>
          <p:cNvSpPr/>
          <p:nvPr/>
        </p:nvSpPr>
        <p:spPr bwMode="auto">
          <a:xfrm>
            <a:off x="5313470" y="5355795"/>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err="1">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ZooKeeper</a:t>
            </a:r>
            <a:endPar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endParaRPr>
          </a:p>
        </p:txBody>
      </p:sp>
      <p:cxnSp>
        <p:nvCxnSpPr>
          <p:cNvPr id="24" name="Straight Arrow Connector 23"/>
          <p:cNvCxnSpPr/>
          <p:nvPr/>
        </p:nvCxnSpPr>
        <p:spPr>
          <a:xfrm>
            <a:off x="2769064" y="3830431"/>
            <a:ext cx="1947352" cy="0"/>
          </a:xfrm>
          <a:prstGeom prst="straightConnector1">
            <a:avLst/>
          </a:prstGeom>
          <a:ln w="19050">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71008" y="3830430"/>
            <a:ext cx="1947353" cy="0"/>
          </a:xfrm>
          <a:prstGeom prst="straightConnector1">
            <a:avLst/>
          </a:prstGeom>
          <a:ln w="19050">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23" idx="0"/>
          </p:cNvCxnSpPr>
          <p:nvPr/>
        </p:nvCxnSpPr>
        <p:spPr>
          <a:xfrm>
            <a:off x="6031928" y="5160152"/>
            <a:ext cx="0" cy="195643"/>
          </a:xfrm>
          <a:prstGeom prst="straightConnector1">
            <a:avLst/>
          </a:prstGeom>
          <a:ln w="19050">
            <a:solidFill>
              <a:schemeClr val="bg1">
                <a:lumMod val="65000"/>
              </a:schemeClr>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8" idx="3"/>
            <a:endCxn id="23" idx="1"/>
          </p:cNvCxnSpPr>
          <p:nvPr/>
        </p:nvCxnSpPr>
        <p:spPr>
          <a:xfrm>
            <a:off x="2769064" y="3830431"/>
            <a:ext cx="2544406" cy="1779364"/>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3" idx="3"/>
          </p:cNvCxnSpPr>
          <p:nvPr/>
        </p:nvCxnSpPr>
        <p:spPr>
          <a:xfrm flipH="1">
            <a:off x="6750385" y="3850047"/>
            <a:ext cx="2467975" cy="1759748"/>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9" name="Striped Right Arrow 33"/>
          <p:cNvSpPr/>
          <p:nvPr/>
        </p:nvSpPr>
        <p:spPr bwMode="auto">
          <a:xfrm>
            <a:off x="3393053" y="3533829"/>
            <a:ext cx="699374" cy="2769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Push </a:t>
            </a:r>
            <a:r>
              <a:rPr kumimoji="0" lang="en-US" sz="1200" b="0" i="0" u="none" strike="noStrike" kern="0" cap="none" spc="0" normalizeH="0" baseline="0" noProof="0" dirty="0" err="1">
                <a:ln>
                  <a:noFill/>
                </a:ln>
                <a:solidFill>
                  <a:schemeClr val="tx2"/>
                </a:solidFill>
                <a:effectLst/>
                <a:uLnTx/>
                <a:uFillTx/>
              </a:rPr>
              <a:t>msg</a:t>
            </a:r>
            <a:endParaRPr kumimoji="0" lang="en-US" sz="1200" b="0" i="0" u="none" strike="noStrike" kern="0" cap="none" spc="0" normalizeH="0" baseline="0" noProof="0" dirty="0">
              <a:ln>
                <a:noFill/>
              </a:ln>
              <a:solidFill>
                <a:schemeClr val="tx2"/>
              </a:solidFill>
              <a:effectLst/>
              <a:uLnTx/>
              <a:uFillTx/>
            </a:endParaRPr>
          </a:p>
        </p:txBody>
      </p:sp>
      <p:sp>
        <p:nvSpPr>
          <p:cNvPr id="40" name="Striped Right Arrow 33"/>
          <p:cNvSpPr/>
          <p:nvPr/>
        </p:nvSpPr>
        <p:spPr bwMode="auto">
          <a:xfrm>
            <a:off x="7894997" y="3533829"/>
            <a:ext cx="699374" cy="2769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Pull </a:t>
            </a:r>
            <a:r>
              <a:rPr kumimoji="0" lang="en-US" sz="1200" b="0" i="0" u="none" strike="noStrike" kern="0" cap="none" spc="0" normalizeH="0" baseline="0" noProof="0" dirty="0" err="1">
                <a:ln>
                  <a:noFill/>
                </a:ln>
                <a:solidFill>
                  <a:schemeClr val="tx2"/>
                </a:solidFill>
                <a:effectLst/>
                <a:uLnTx/>
                <a:uFillTx/>
              </a:rPr>
              <a:t>msg</a:t>
            </a:r>
            <a:endParaRPr kumimoji="0" lang="en-US" sz="1200" b="0" i="0" u="none" strike="noStrike" kern="0" cap="none" spc="0" normalizeH="0" baseline="0" noProof="0" dirty="0">
              <a:ln>
                <a:noFill/>
              </a:ln>
              <a:solidFill>
                <a:schemeClr val="tx2"/>
              </a:solidFill>
              <a:effectLst/>
              <a:uLnTx/>
              <a:uFillTx/>
            </a:endParaRPr>
          </a:p>
        </p:txBody>
      </p:sp>
      <p:sp>
        <p:nvSpPr>
          <p:cNvPr id="41" name="Striped Right Arrow 33"/>
          <p:cNvSpPr/>
          <p:nvPr/>
        </p:nvSpPr>
        <p:spPr bwMode="auto">
          <a:xfrm>
            <a:off x="3393053" y="4782362"/>
            <a:ext cx="699374" cy="461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Get Kafka broker ID</a:t>
            </a:r>
          </a:p>
        </p:txBody>
      </p:sp>
      <p:sp>
        <p:nvSpPr>
          <p:cNvPr id="42" name="Striped Right Arrow 33"/>
          <p:cNvSpPr/>
          <p:nvPr/>
        </p:nvSpPr>
        <p:spPr bwMode="auto">
          <a:xfrm>
            <a:off x="7894997" y="4782362"/>
            <a:ext cx="699374" cy="461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Update offset</a:t>
            </a:r>
          </a:p>
        </p:txBody>
      </p:sp>
      <p:grpSp>
        <p:nvGrpSpPr>
          <p:cNvPr id="37" name="Group 36"/>
          <p:cNvGrpSpPr/>
          <p:nvPr/>
        </p:nvGrpSpPr>
        <p:grpSpPr>
          <a:xfrm>
            <a:off x="9126009" y="228005"/>
            <a:ext cx="1139839" cy="1760756"/>
            <a:chOff x="9573570" y="176349"/>
            <a:chExt cx="1099293" cy="1698123"/>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04" y="235207"/>
              <a:ext cx="1016827" cy="1632733"/>
            </a:xfrm>
            <a:prstGeom prst="rect">
              <a:avLst/>
            </a:prstGeom>
          </p:spPr>
        </p:pic>
        <p:sp>
          <p:nvSpPr>
            <p:cNvPr id="43" name="Rectangle 42"/>
            <p:cNvSpPr/>
            <p:nvPr/>
          </p:nvSpPr>
          <p:spPr bwMode="auto">
            <a:xfrm>
              <a:off x="9573570" y="176349"/>
              <a:ext cx="1099293" cy="1698123"/>
            </a:xfrm>
            <a:prstGeom prst="rect">
              <a:avLst/>
            </a:prstGeom>
            <a:solidFill>
              <a:schemeClr val="bg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0154288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8" name="TextBox 7"/>
          <p:cNvSpPr txBox="1"/>
          <p:nvPr/>
        </p:nvSpPr>
        <p:spPr>
          <a:xfrm>
            <a:off x="3124584" y="1890191"/>
            <a:ext cx="2554592" cy="4175430"/>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Topics</a:t>
            </a:r>
          </a:p>
        </p:txBody>
      </p:sp>
      <p:grpSp>
        <p:nvGrpSpPr>
          <p:cNvPr id="21" name="Group 20"/>
          <p:cNvGrpSpPr/>
          <p:nvPr/>
        </p:nvGrpSpPr>
        <p:grpSpPr>
          <a:xfrm>
            <a:off x="579170" y="2820583"/>
            <a:ext cx="1885094" cy="2659443"/>
            <a:chOff x="618620" y="2729314"/>
            <a:chExt cx="1885094" cy="2659443"/>
          </a:xfrm>
        </p:grpSpPr>
        <p:sp>
          <p:nvSpPr>
            <p:cNvPr id="10" name="TextBox 9"/>
            <p:cNvSpPr txBox="1"/>
            <p:nvPr/>
          </p:nvSpPr>
          <p:spPr>
            <a:xfrm>
              <a:off x="618620" y="2729314"/>
              <a:ext cx="1885094" cy="2659443"/>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 name="Rectangle 10"/>
            <p:cNvSpPr/>
            <p:nvPr/>
          </p:nvSpPr>
          <p:spPr bwMode="auto">
            <a:xfrm>
              <a:off x="832538" y="3268914"/>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Producer 1</a:t>
              </a:r>
            </a:p>
          </p:txBody>
        </p:sp>
        <p:sp>
          <p:nvSpPr>
            <p:cNvPr id="13" name="Rectangle 12"/>
            <p:cNvSpPr/>
            <p:nvPr/>
          </p:nvSpPr>
          <p:spPr bwMode="auto">
            <a:xfrm>
              <a:off x="832536" y="4341157"/>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Producer 2</a:t>
              </a:r>
            </a:p>
          </p:txBody>
        </p:sp>
      </p:grpSp>
      <p:sp>
        <p:nvSpPr>
          <p:cNvPr id="15" name="TextBox 14"/>
          <p:cNvSpPr txBox="1"/>
          <p:nvPr/>
        </p:nvSpPr>
        <p:spPr>
          <a:xfrm>
            <a:off x="6339496" y="1890191"/>
            <a:ext cx="2554592" cy="4175430"/>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Kafka brokers</a:t>
            </a:r>
          </a:p>
        </p:txBody>
      </p:sp>
      <p:grpSp>
        <p:nvGrpSpPr>
          <p:cNvPr id="16" name="Group 15"/>
          <p:cNvGrpSpPr/>
          <p:nvPr/>
        </p:nvGrpSpPr>
        <p:grpSpPr>
          <a:xfrm>
            <a:off x="9554407" y="2637853"/>
            <a:ext cx="2024768" cy="3062214"/>
            <a:chOff x="8603318" y="2318958"/>
            <a:chExt cx="2024768" cy="3062214"/>
          </a:xfrm>
        </p:grpSpPr>
        <p:sp>
          <p:nvSpPr>
            <p:cNvPr id="17" name="TextBox 16"/>
            <p:cNvSpPr txBox="1"/>
            <p:nvPr/>
          </p:nvSpPr>
          <p:spPr>
            <a:xfrm>
              <a:off x="8603318" y="2318958"/>
              <a:ext cx="2024768" cy="3062214"/>
            </a:xfrm>
            <a:prstGeom prst="rect">
              <a:avLst/>
            </a:prstGeom>
            <a:solidFill>
              <a:schemeClr val="bg1">
                <a:lumMod val="95000"/>
              </a:schemeClr>
            </a:solidFill>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Consumer group</a:t>
              </a:r>
            </a:p>
          </p:txBody>
        </p:sp>
        <p:sp>
          <p:nvSpPr>
            <p:cNvPr id="18" name="Rectangle 17"/>
            <p:cNvSpPr/>
            <p:nvPr/>
          </p:nvSpPr>
          <p:spPr bwMode="auto">
            <a:xfrm>
              <a:off x="8914026" y="2846563"/>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1</a:t>
              </a:r>
            </a:p>
          </p:txBody>
        </p:sp>
        <p:sp>
          <p:nvSpPr>
            <p:cNvPr id="19" name="Rectangle 18"/>
            <p:cNvSpPr/>
            <p:nvPr/>
          </p:nvSpPr>
          <p:spPr bwMode="auto">
            <a:xfrm>
              <a:off x="8914025" y="3691105"/>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2</a:t>
              </a:r>
            </a:p>
          </p:txBody>
        </p:sp>
        <p:sp>
          <p:nvSpPr>
            <p:cNvPr id="20" name="Rectangle 19"/>
            <p:cNvSpPr/>
            <p:nvPr/>
          </p:nvSpPr>
          <p:spPr bwMode="auto">
            <a:xfrm>
              <a:off x="8914024" y="4535647"/>
              <a:ext cx="1436915" cy="50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light" panose="020B0402040204020203" pitchFamily="34" charset="0"/>
                  <a:ea typeface="Segoe UI" pitchFamily="34" charset="0"/>
                  <a:cs typeface="Segoe UI Semilight" panose="020B0402040204020203" pitchFamily="34" charset="0"/>
                </a:rPr>
                <a:t>Consumer 3</a:t>
              </a:r>
            </a:p>
          </p:txBody>
        </p:sp>
      </p:grpSp>
      <p:sp>
        <p:nvSpPr>
          <p:cNvPr id="24" name="Rectangle 23"/>
          <p:cNvSpPr/>
          <p:nvPr/>
        </p:nvSpPr>
        <p:spPr bwMode="auto">
          <a:xfrm>
            <a:off x="6898335" y="2713732"/>
            <a:ext cx="1436915" cy="704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Semilight" panose="020B0402040204020203" pitchFamily="34" charset="0"/>
              </a:rPr>
              <a:t>Server 1</a:t>
            </a:r>
          </a:p>
        </p:txBody>
      </p:sp>
      <p:sp>
        <p:nvSpPr>
          <p:cNvPr id="25" name="Rectangle 24"/>
          <p:cNvSpPr/>
          <p:nvPr/>
        </p:nvSpPr>
        <p:spPr bwMode="auto">
          <a:xfrm>
            <a:off x="6898335" y="3887549"/>
            <a:ext cx="1436915" cy="704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Semilight" panose="020B0402040204020203" pitchFamily="34" charset="0"/>
              </a:rPr>
              <a:t>Server 2</a:t>
            </a:r>
          </a:p>
        </p:txBody>
      </p:sp>
      <p:sp>
        <p:nvSpPr>
          <p:cNvPr id="26" name="Rectangle 25"/>
          <p:cNvSpPr/>
          <p:nvPr/>
        </p:nvSpPr>
        <p:spPr bwMode="auto">
          <a:xfrm>
            <a:off x="6898335" y="5061366"/>
            <a:ext cx="1436915" cy="704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Semilight" panose="020B0402040204020203" pitchFamily="34" charset="0"/>
              </a:rPr>
              <a:t>Server 3</a:t>
            </a:r>
          </a:p>
        </p:txBody>
      </p:sp>
      <p:cxnSp>
        <p:nvCxnSpPr>
          <p:cNvPr id="27" name="Straight Arrow Connector 26"/>
          <p:cNvCxnSpPr>
            <a:stCxn id="26" idx="3"/>
            <a:endCxn id="20" idx="1"/>
          </p:cNvCxnSpPr>
          <p:nvPr/>
        </p:nvCxnSpPr>
        <p:spPr>
          <a:xfrm flipV="1">
            <a:off x="8335250" y="5108542"/>
            <a:ext cx="1529863" cy="305317"/>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3"/>
            <a:endCxn id="18" idx="1"/>
          </p:cNvCxnSpPr>
          <p:nvPr/>
        </p:nvCxnSpPr>
        <p:spPr>
          <a:xfrm>
            <a:off x="8335250" y="3066225"/>
            <a:ext cx="1529865" cy="353233"/>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3"/>
            <a:endCxn id="19" idx="1"/>
          </p:cNvCxnSpPr>
          <p:nvPr/>
        </p:nvCxnSpPr>
        <p:spPr>
          <a:xfrm>
            <a:off x="8335250" y="4240042"/>
            <a:ext cx="1529864" cy="23958"/>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7" name="Freeform 70"/>
          <p:cNvSpPr>
            <a:spLocks noChangeAspect="1"/>
          </p:cNvSpPr>
          <p:nvPr/>
        </p:nvSpPr>
        <p:spPr bwMode="black">
          <a:xfrm>
            <a:off x="9068784" y="2938082"/>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70"/>
          <p:cNvSpPr>
            <a:spLocks noChangeAspect="1"/>
          </p:cNvSpPr>
          <p:nvPr/>
        </p:nvSpPr>
        <p:spPr bwMode="black">
          <a:xfrm>
            <a:off x="9068784" y="3926182"/>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70"/>
          <p:cNvSpPr>
            <a:spLocks noChangeAspect="1"/>
          </p:cNvSpPr>
          <p:nvPr/>
        </p:nvSpPr>
        <p:spPr bwMode="black">
          <a:xfrm>
            <a:off x="9068784" y="4887242"/>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70"/>
          <p:cNvSpPr>
            <a:spLocks noChangeAspect="1"/>
          </p:cNvSpPr>
          <p:nvPr/>
        </p:nvSpPr>
        <p:spPr bwMode="black">
          <a:xfrm>
            <a:off x="2642493" y="3033691"/>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70"/>
          <p:cNvSpPr>
            <a:spLocks noChangeAspect="1"/>
          </p:cNvSpPr>
          <p:nvPr/>
        </p:nvSpPr>
        <p:spPr bwMode="black">
          <a:xfrm>
            <a:off x="2642493" y="3976411"/>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70"/>
          <p:cNvSpPr>
            <a:spLocks noChangeAspect="1"/>
          </p:cNvSpPr>
          <p:nvPr/>
        </p:nvSpPr>
        <p:spPr bwMode="black">
          <a:xfrm>
            <a:off x="2642493" y="5108542"/>
            <a:ext cx="310816" cy="221300"/>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p:cNvCxnSpPr>
            <a:stCxn id="11" idx="3"/>
            <a:endCxn id="49" idx="4"/>
          </p:cNvCxnSpPr>
          <p:nvPr/>
        </p:nvCxnSpPr>
        <p:spPr>
          <a:xfrm flipV="1">
            <a:off x="2230003" y="3046220"/>
            <a:ext cx="1453420" cy="567963"/>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3"/>
            <a:endCxn id="50" idx="4"/>
          </p:cNvCxnSpPr>
          <p:nvPr/>
        </p:nvCxnSpPr>
        <p:spPr>
          <a:xfrm>
            <a:off x="2230003" y="3614183"/>
            <a:ext cx="1453420" cy="607087"/>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3" idx="3"/>
            <a:endCxn id="51" idx="4"/>
          </p:cNvCxnSpPr>
          <p:nvPr/>
        </p:nvCxnSpPr>
        <p:spPr>
          <a:xfrm>
            <a:off x="2230001" y="4686426"/>
            <a:ext cx="1453422" cy="709895"/>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9" name="Flowchart: Direct Access Storage 48"/>
          <p:cNvSpPr/>
          <p:nvPr/>
        </p:nvSpPr>
        <p:spPr bwMode="auto">
          <a:xfrm flipH="1">
            <a:off x="3683423" y="2801820"/>
            <a:ext cx="1436914" cy="488800"/>
          </a:xfrm>
          <a:prstGeom prst="flowChartMagneticDrum">
            <a:avLst/>
          </a:prstGeom>
          <a:solidFill>
            <a:schemeClr val="accent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0 1</a:t>
            </a:r>
          </a:p>
        </p:txBody>
      </p:sp>
      <p:sp>
        <p:nvSpPr>
          <p:cNvPr id="50" name="Flowchart: Direct Access Storage 49"/>
          <p:cNvSpPr/>
          <p:nvPr/>
        </p:nvSpPr>
        <p:spPr bwMode="auto">
          <a:xfrm flipH="1">
            <a:off x="3683423" y="3976870"/>
            <a:ext cx="1436914" cy="488800"/>
          </a:xfrm>
          <a:prstGeom prst="flowChartMagneticDrum">
            <a:avLst/>
          </a:prstGeom>
          <a:solidFill>
            <a:schemeClr val="accent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0 1 2 3</a:t>
            </a:r>
          </a:p>
        </p:txBody>
      </p:sp>
      <p:sp>
        <p:nvSpPr>
          <p:cNvPr id="51" name="Flowchart: Direct Access Storage 50"/>
          <p:cNvSpPr/>
          <p:nvPr/>
        </p:nvSpPr>
        <p:spPr bwMode="auto">
          <a:xfrm flipH="1">
            <a:off x="3683423" y="5151921"/>
            <a:ext cx="1436914" cy="488800"/>
          </a:xfrm>
          <a:prstGeom prst="flowChartMagneticDrum">
            <a:avLst/>
          </a:prstGeom>
          <a:solidFill>
            <a:schemeClr val="accent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Segoe UI" pitchFamily="34" charset="0"/>
                <a:cs typeface="Segoe UI" pitchFamily="34" charset="0"/>
              </a:rPr>
              <a:t>0</a:t>
            </a:r>
          </a:p>
        </p:txBody>
      </p:sp>
      <p:cxnSp>
        <p:nvCxnSpPr>
          <p:cNvPr id="59" name="Straight Arrow Connector 58"/>
          <p:cNvCxnSpPr>
            <a:stCxn id="49" idx="1"/>
            <a:endCxn id="24" idx="1"/>
          </p:cNvCxnSpPr>
          <p:nvPr/>
        </p:nvCxnSpPr>
        <p:spPr>
          <a:xfrm>
            <a:off x="5120337" y="3046220"/>
            <a:ext cx="1777998" cy="20005"/>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0" idx="1"/>
            <a:endCxn id="25" idx="1"/>
          </p:cNvCxnSpPr>
          <p:nvPr/>
        </p:nvCxnSpPr>
        <p:spPr>
          <a:xfrm>
            <a:off x="5120337" y="4221270"/>
            <a:ext cx="1777998" cy="18772"/>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1" idx="1"/>
            <a:endCxn id="26" idx="1"/>
          </p:cNvCxnSpPr>
          <p:nvPr/>
        </p:nvCxnSpPr>
        <p:spPr>
          <a:xfrm>
            <a:off x="5120337" y="5396321"/>
            <a:ext cx="1777998" cy="17538"/>
          </a:xfrm>
          <a:prstGeom prst="straightConnector1">
            <a:avLst/>
          </a:prstGeom>
          <a:ln w="1905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8" name="Striped Right Arrow 33"/>
          <p:cNvSpPr/>
          <p:nvPr/>
        </p:nvSpPr>
        <p:spPr bwMode="auto">
          <a:xfrm>
            <a:off x="2464264" y="2513886"/>
            <a:ext cx="699374" cy="461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Write data</a:t>
            </a:r>
          </a:p>
        </p:txBody>
      </p:sp>
      <p:sp>
        <p:nvSpPr>
          <p:cNvPr id="69" name="Striped Right Arrow 33"/>
          <p:cNvSpPr/>
          <p:nvPr/>
        </p:nvSpPr>
        <p:spPr bwMode="auto">
          <a:xfrm>
            <a:off x="8987239" y="2445577"/>
            <a:ext cx="479101" cy="461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Read data</a:t>
            </a:r>
          </a:p>
        </p:txBody>
      </p:sp>
      <p:sp>
        <p:nvSpPr>
          <p:cNvPr id="76" name="Striped Right Arrow 33"/>
          <p:cNvSpPr/>
          <p:nvPr/>
        </p:nvSpPr>
        <p:spPr bwMode="auto">
          <a:xfrm>
            <a:off x="7267105" y="2346693"/>
            <a:ext cx="699374" cy="338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Leader</a:t>
            </a:r>
          </a:p>
        </p:txBody>
      </p:sp>
      <p:sp>
        <p:nvSpPr>
          <p:cNvPr id="77" name="Striped Right Arrow 33"/>
          <p:cNvSpPr/>
          <p:nvPr/>
        </p:nvSpPr>
        <p:spPr bwMode="auto">
          <a:xfrm>
            <a:off x="7203042" y="3522090"/>
            <a:ext cx="827501" cy="338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Follower</a:t>
            </a:r>
          </a:p>
        </p:txBody>
      </p:sp>
      <p:sp>
        <p:nvSpPr>
          <p:cNvPr id="78" name="Striped Right Arrow 33"/>
          <p:cNvSpPr/>
          <p:nvPr/>
        </p:nvSpPr>
        <p:spPr bwMode="auto">
          <a:xfrm>
            <a:off x="7203042" y="4704063"/>
            <a:ext cx="827501" cy="3385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sp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Follower</a:t>
            </a:r>
          </a:p>
        </p:txBody>
      </p:sp>
      <p:sp>
        <p:nvSpPr>
          <p:cNvPr id="79" name="Flowchart: Direct Access Storage 78"/>
          <p:cNvSpPr/>
          <p:nvPr/>
        </p:nvSpPr>
        <p:spPr bwMode="auto">
          <a:xfrm flipH="1">
            <a:off x="6981519" y="3062223"/>
            <a:ext cx="488267" cy="262068"/>
          </a:xfrm>
          <a:prstGeom prst="flowChartMagneticDrum">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1"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P1</a:t>
            </a:r>
          </a:p>
        </p:txBody>
      </p:sp>
      <p:sp>
        <p:nvSpPr>
          <p:cNvPr id="81" name="Flowchart: Direct Access Storage 80"/>
          <p:cNvSpPr/>
          <p:nvPr/>
        </p:nvSpPr>
        <p:spPr bwMode="auto">
          <a:xfrm flipH="1">
            <a:off x="6978290" y="4235430"/>
            <a:ext cx="488267" cy="262068"/>
          </a:xfrm>
          <a:prstGeom prst="flowChartMagneticDrum">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1"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P2</a:t>
            </a:r>
          </a:p>
        </p:txBody>
      </p:sp>
      <p:sp>
        <p:nvSpPr>
          <p:cNvPr id="82" name="Flowchart: Direct Access Storage 81"/>
          <p:cNvSpPr/>
          <p:nvPr/>
        </p:nvSpPr>
        <p:spPr bwMode="auto">
          <a:xfrm flipH="1">
            <a:off x="6975061" y="5418366"/>
            <a:ext cx="488267" cy="262068"/>
          </a:xfrm>
          <a:prstGeom prst="flowChartMagneticDrum">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1"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P3</a:t>
            </a:r>
          </a:p>
        </p:txBody>
      </p:sp>
      <p:sp>
        <p:nvSpPr>
          <p:cNvPr id="83" name="Rectangle 82"/>
          <p:cNvSpPr/>
          <p:nvPr/>
        </p:nvSpPr>
        <p:spPr bwMode="auto">
          <a:xfrm flipH="1">
            <a:off x="7552970" y="3063992"/>
            <a:ext cx="698946" cy="25853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45720" rIns="18288" bIns="45720" numCol="1" spcCol="0" rtlCol="0" fromWordArt="0" anchor="ctr" anchorCtr="1" forceAA="0" compatLnSpc="1">
            <a:prstTxWarp prst="textNoShape">
              <a:avLst/>
            </a:prstTxWarp>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Replica 1</a:t>
            </a:r>
          </a:p>
        </p:txBody>
      </p:sp>
      <p:sp>
        <p:nvSpPr>
          <p:cNvPr id="84" name="Rectangle 83"/>
          <p:cNvSpPr/>
          <p:nvPr/>
        </p:nvSpPr>
        <p:spPr bwMode="auto">
          <a:xfrm flipH="1">
            <a:off x="7548901" y="4237199"/>
            <a:ext cx="698946" cy="25853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45720" rIns="18288" bIns="45720" numCol="1" spcCol="0" rtlCol="0" fromWordArt="0" anchor="ctr" anchorCtr="1" forceAA="0" compatLnSpc="1">
            <a:prstTxWarp prst="textNoShape">
              <a:avLst/>
            </a:prstTxWarp>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Replica 2</a:t>
            </a:r>
          </a:p>
        </p:txBody>
      </p:sp>
      <p:sp>
        <p:nvSpPr>
          <p:cNvPr id="85" name="Rectangle 84"/>
          <p:cNvSpPr/>
          <p:nvPr/>
        </p:nvSpPr>
        <p:spPr bwMode="auto">
          <a:xfrm flipH="1">
            <a:off x="7544832" y="5420135"/>
            <a:ext cx="698946" cy="258532"/>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45720" rIns="18288" bIns="45720" numCol="1" spcCol="0" rtlCol="0" fromWordArt="0" anchor="ctr" anchorCtr="1" forceAA="0" compatLnSpc="1">
            <a:prstTxWarp prst="textNoShape">
              <a:avLst/>
            </a:prstTxWarp>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ea typeface="Segoe UI" pitchFamily="34" charset="0"/>
                <a:cs typeface="Segoe UI" pitchFamily="34" charset="0"/>
              </a:rPr>
              <a:t>Replica 3</a:t>
            </a:r>
          </a:p>
        </p:txBody>
      </p:sp>
      <p:grpSp>
        <p:nvGrpSpPr>
          <p:cNvPr id="52" name="Group 51"/>
          <p:cNvGrpSpPr/>
          <p:nvPr/>
        </p:nvGrpSpPr>
        <p:grpSpPr>
          <a:xfrm>
            <a:off x="9126011" y="228005"/>
            <a:ext cx="1139839" cy="1760756"/>
            <a:chOff x="9573572" y="176349"/>
            <a:chExt cx="1099293" cy="1698123"/>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04" y="235207"/>
              <a:ext cx="1016827" cy="1632733"/>
            </a:xfrm>
            <a:prstGeom prst="rect">
              <a:avLst/>
            </a:prstGeom>
          </p:spPr>
        </p:pic>
        <p:sp>
          <p:nvSpPr>
            <p:cNvPr id="54" name="Rectangle 53"/>
            <p:cNvSpPr/>
            <p:nvPr/>
          </p:nvSpPr>
          <p:spPr bwMode="auto">
            <a:xfrm>
              <a:off x="9573572" y="176349"/>
              <a:ext cx="1099293" cy="1698123"/>
            </a:xfrm>
            <a:prstGeom prst="rect">
              <a:avLst/>
            </a:prstGeom>
            <a:solidFill>
              <a:schemeClr val="bg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1743304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wipe(left)">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6" grpId="0"/>
      <p:bldP spid="77" grpId="0"/>
      <p:bldP spid="7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HDInsight Kafka</a:t>
            </a:r>
            <a:endParaRPr lang="en-US" dirty="0"/>
          </a:p>
        </p:txBody>
      </p:sp>
      <p:sp>
        <p:nvSpPr>
          <p:cNvPr id="3" name="Content Placeholder 2"/>
          <p:cNvSpPr>
            <a:spLocks noGrp="1"/>
          </p:cNvSpPr>
          <p:nvPr>
            <p:ph type="body" sz="quarter" idx="11"/>
          </p:nvPr>
        </p:nvSpPr>
        <p:spPr/>
        <p:txBody>
          <a:bodyPr/>
          <a:lstStyle/>
          <a:p>
            <a:pPr marL="0" indent="0">
              <a:buNone/>
            </a:pPr>
            <a:r>
              <a:rPr lang="en-US" dirty="0"/>
              <a:t>How should business intelligence owners think about building data architectures?</a:t>
            </a:r>
          </a:p>
          <a:p>
            <a:pPr marL="0" indent="0">
              <a:buNone/>
            </a:pPr>
            <a:r>
              <a:rPr lang="en-US" dirty="0"/>
              <a:t/>
            </a:r>
            <a:br>
              <a:rPr lang="en-US" dirty="0"/>
            </a:br>
            <a:r>
              <a:rPr lang="en-US" dirty="0"/>
              <a:t>Where does HDInsight fit in to this?</a:t>
            </a:r>
          </a:p>
          <a:p>
            <a:pPr marL="0" indent="0">
              <a:buNone/>
            </a:pPr>
            <a:r>
              <a:rPr lang="en-US" dirty="0"/>
              <a:t/>
            </a:r>
            <a:br>
              <a:rPr lang="en-US" dirty="0"/>
            </a:br>
            <a:r>
              <a:rPr lang="en-US" dirty="0"/>
              <a:t>Where does Kafka fit in, and how should I use it?</a:t>
            </a:r>
          </a:p>
        </p:txBody>
      </p:sp>
    </p:spTree>
    <p:extLst>
      <p:ext uri="{BB962C8B-B14F-4D97-AF65-F5344CB8AC3E}">
        <p14:creationId xmlns:p14="http://schemas.microsoft.com/office/powerpoint/2010/main" val="11288605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Kafka on HDI benefits</a:t>
            </a:r>
          </a:p>
        </p:txBody>
      </p:sp>
      <p:sp>
        <p:nvSpPr>
          <p:cNvPr id="3" name="Content Placeholder 2"/>
          <p:cNvSpPr>
            <a:spLocks noGrp="1"/>
          </p:cNvSpPr>
          <p:nvPr>
            <p:ph type="body" sz="quarter" idx="11"/>
          </p:nvPr>
        </p:nvSpPr>
        <p:spPr>
          <a:xfrm>
            <a:off x="5220357" y="1283301"/>
            <a:ext cx="6849723" cy="4401205"/>
          </a:xfrm>
        </p:spPr>
        <p:txBody>
          <a:bodyPr wrap="square">
            <a:spAutoFit/>
          </a:bodyPr>
          <a:lstStyle/>
          <a:p>
            <a:pPr marL="0" indent="0">
              <a:buNone/>
            </a:pPr>
            <a:r>
              <a:rPr lang="en-US" dirty="0"/>
              <a:t>Reduced cost of ownership</a:t>
            </a:r>
          </a:p>
          <a:p>
            <a:pPr lvl="1" indent="-285750">
              <a:spcBef>
                <a:spcPts val="1200"/>
              </a:spcBef>
            </a:pPr>
            <a:r>
              <a:rPr lang="en-US" sz="2000" dirty="0">
                <a:solidFill>
                  <a:schemeClr val="tx1"/>
                </a:solidFill>
              </a:rPr>
              <a:t>HDInsight is a fully managed service with 99.9% SLA.</a:t>
            </a:r>
            <a:br>
              <a:rPr lang="en-US" sz="2000" dirty="0">
                <a:solidFill>
                  <a:schemeClr val="tx1"/>
                </a:solidFill>
              </a:rPr>
            </a:br>
            <a:r>
              <a:rPr lang="en-US" sz="2000" dirty="0">
                <a:solidFill>
                  <a:schemeClr val="tx1"/>
                </a:solidFill>
              </a:rPr>
              <a:t>We provide a SLA for the end to end service, not just VM instances. This greatly reduces the cost to implement, configure, and monitor Kafka components.</a:t>
            </a:r>
            <a:br>
              <a:rPr lang="en-US" sz="2000" dirty="0">
                <a:solidFill>
                  <a:schemeClr val="tx1"/>
                </a:solidFill>
              </a:rPr>
            </a:br>
            <a:r>
              <a:rPr lang="en-US" sz="2000" dirty="0">
                <a:solidFill>
                  <a:schemeClr val="tx1"/>
                </a:solidFill>
              </a:rPr>
              <a:t>63% lower TCO than on-premises. IDC study “The Business Value and TCO Advantage of Apache Hadoop in the Cloud with Microsoft Azure HDInsight”</a:t>
            </a:r>
          </a:p>
          <a:p>
            <a:pPr lvl="1" indent="-285750">
              <a:spcBef>
                <a:spcPts val="1200"/>
              </a:spcBef>
            </a:pPr>
            <a:r>
              <a:rPr lang="en-US" sz="2000" dirty="0">
                <a:solidFill>
                  <a:schemeClr val="tx1"/>
                </a:solidFill>
              </a:rPr>
              <a:t>Broker Management, ensure they are always running</a:t>
            </a:r>
          </a:p>
          <a:p>
            <a:pPr lvl="1" indent="-285750">
              <a:spcBef>
                <a:spcPts val="1200"/>
              </a:spcBef>
            </a:pPr>
            <a:r>
              <a:rPr lang="en-US" sz="2000" dirty="0">
                <a:solidFill>
                  <a:schemeClr val="tx1"/>
                </a:solidFill>
              </a:rPr>
              <a:t>Rack awareness for Kafka</a:t>
            </a:r>
          </a:p>
          <a:p>
            <a:pPr lvl="1" indent="-285750">
              <a:spcBef>
                <a:spcPts val="1200"/>
              </a:spcBef>
            </a:pPr>
            <a:r>
              <a:rPr lang="en-US" sz="2000" dirty="0">
                <a:solidFill>
                  <a:schemeClr val="tx1"/>
                </a:solidFill>
              </a:rPr>
              <a:t>Installation, configuration, and certification of</a:t>
            </a:r>
            <a:br>
              <a:rPr lang="en-US" sz="2000" dirty="0">
                <a:solidFill>
                  <a:schemeClr val="tx1"/>
                </a:solidFill>
              </a:rPr>
            </a:br>
            <a:r>
              <a:rPr lang="en-US" sz="2000" dirty="0">
                <a:solidFill>
                  <a:schemeClr val="tx1"/>
                </a:solidFill>
              </a:rPr>
              <a:t>open source components</a:t>
            </a:r>
          </a:p>
        </p:txBody>
      </p:sp>
    </p:spTree>
    <p:extLst>
      <p:ext uri="{BB962C8B-B14F-4D97-AF65-F5344CB8AC3E}">
        <p14:creationId xmlns:p14="http://schemas.microsoft.com/office/powerpoint/2010/main" val="16555894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Kafka on HDI benefits</a:t>
            </a:r>
          </a:p>
        </p:txBody>
      </p:sp>
      <p:sp>
        <p:nvSpPr>
          <p:cNvPr id="3" name="Content Placeholder 2"/>
          <p:cNvSpPr>
            <a:spLocks noGrp="1"/>
          </p:cNvSpPr>
          <p:nvPr>
            <p:ph type="body" sz="quarter" idx="11"/>
          </p:nvPr>
        </p:nvSpPr>
        <p:spPr>
          <a:xfrm>
            <a:off x="5220357" y="1283301"/>
            <a:ext cx="6782957" cy="3139321"/>
          </a:xfrm>
        </p:spPr>
        <p:txBody>
          <a:bodyPr wrap="square">
            <a:spAutoFit/>
          </a:bodyPr>
          <a:lstStyle/>
          <a:p>
            <a:pPr marL="0" indent="0">
              <a:buNone/>
            </a:pPr>
            <a:r>
              <a:rPr lang="en-US" dirty="0"/>
              <a:t>Security &amp; Compliance</a:t>
            </a:r>
          </a:p>
          <a:p>
            <a:pPr lvl="1" indent="-285750">
              <a:spcBef>
                <a:spcPts val="1200"/>
              </a:spcBef>
            </a:pPr>
            <a:r>
              <a:rPr lang="en-US" sz="2000" dirty="0">
                <a:solidFill>
                  <a:schemeClr val="tx1"/>
                </a:solidFill>
              </a:rPr>
              <a:t>HDInsight is an enterprise level service built on Azure. </a:t>
            </a:r>
          </a:p>
          <a:p>
            <a:pPr lvl="1" indent="-285750">
              <a:spcBef>
                <a:spcPts val="1200"/>
              </a:spcBef>
            </a:pPr>
            <a:r>
              <a:rPr lang="en-US" sz="2000" dirty="0">
                <a:solidFill>
                  <a:schemeClr val="tx1"/>
                </a:solidFill>
              </a:rPr>
              <a:t>Every customer benefits from the compliance features that Azure has to offer. </a:t>
            </a:r>
          </a:p>
          <a:p>
            <a:pPr lvl="1" indent="-285750">
              <a:spcBef>
                <a:spcPts val="1200"/>
              </a:spcBef>
            </a:pPr>
            <a:r>
              <a:rPr lang="en-US" sz="2000" dirty="0">
                <a:solidFill>
                  <a:schemeClr val="tx1"/>
                </a:solidFill>
              </a:rPr>
              <a:t>In addition to this, HDInsight has introduced new security features such as HIPAA compliance, Active Directory authentication, SSH based access, Apache Ranger support, and </a:t>
            </a:r>
            <a:r>
              <a:rPr lang="en-US" sz="2000" dirty="0">
                <a:solidFill>
                  <a:schemeClr val="tx1"/>
                </a:solidFill>
                <a:hlinkClick r:id="rId2"/>
              </a:rPr>
              <a:t>more</a:t>
            </a:r>
            <a:r>
              <a:rPr lang="en-US" sz="2000" dirty="0">
                <a:solidFill>
                  <a:schemeClr val="tx1"/>
                </a:solidFill>
              </a:rPr>
              <a:t>.</a:t>
            </a:r>
          </a:p>
        </p:txBody>
      </p:sp>
    </p:spTree>
    <p:extLst>
      <p:ext uri="{BB962C8B-B14F-4D97-AF65-F5344CB8AC3E}">
        <p14:creationId xmlns:p14="http://schemas.microsoft.com/office/powerpoint/2010/main" val="24266642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9</a:t>
            </a:fld>
            <a:endParaRPr lang="en-US" dirty="0"/>
          </a:p>
        </p:txBody>
      </p:sp>
      <p:sp>
        <p:nvSpPr>
          <p:cNvPr id="4" name="TextBox 3"/>
          <p:cNvSpPr txBox="1"/>
          <p:nvPr/>
        </p:nvSpPr>
        <p:spPr>
          <a:xfrm>
            <a:off x="470848" y="1305233"/>
            <a:ext cx="11209875" cy="671052"/>
          </a:xfrm>
          <a:prstGeom prst="rect">
            <a:avLst/>
          </a:prstGeom>
          <a:solidFill>
            <a:schemeClr val="accent3"/>
          </a:solidFill>
        </p:spPr>
        <p:txBody>
          <a:bodyPr wrap="none" lIns="182880" tIns="146304" rIns="182880" bIns="146304" rtlCol="0">
            <a:noAutofit/>
          </a:bodyPr>
          <a:lstStyle/>
          <a:p>
            <a:pPr algn="ctr">
              <a:lnSpc>
                <a:spcPct val="90000"/>
              </a:lnSpc>
              <a:spcAft>
                <a:spcPts val="600"/>
              </a:spcAft>
            </a:pPr>
            <a:r>
              <a:rPr lang="en-US" sz="2000" dirty="0">
                <a:solidFill>
                  <a:schemeClr val="bg1"/>
                </a:solidFill>
                <a:latin typeface="Segoe UI Semibold" panose="020B0702040204020203" pitchFamily="34" charset="0"/>
                <a:cs typeface="Segoe UI Semibold" panose="020B0702040204020203" pitchFamily="34" charset="0"/>
              </a:rPr>
              <a:t>A scalable, reliable and highly distributed file system to store structured and unstructured data</a:t>
            </a:r>
          </a:p>
        </p:txBody>
      </p:sp>
      <p:sp>
        <p:nvSpPr>
          <p:cNvPr id="5" name="TextBox 4"/>
          <p:cNvSpPr txBox="1"/>
          <p:nvPr/>
        </p:nvSpPr>
        <p:spPr>
          <a:xfrm>
            <a:off x="374910" y="1973082"/>
            <a:ext cx="8060206" cy="4053149"/>
          </a:xfrm>
          <a:prstGeom prst="rect">
            <a:avLst/>
          </a:prstGeom>
          <a:noFill/>
        </p:spPr>
        <p:txBody>
          <a:bodyPr wrap="square" lIns="182880" tIns="146304" rIns="182880" bIns="146304" rtlCol="0">
            <a:noAutofit/>
          </a:bodyPr>
          <a:lstStyle/>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A open-source Apache Project</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Optimized for high throughput of data access rather than low latency of data access.</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Data is organized into files and directories</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Files are divided into uniform size block and divided across cluster nodes</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Data blocks are re-balanced (using different models)</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Block placement is exposed to application so that computation can be place close to the data (enables the “Move the Computation to the Data” philosophy”)</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Blocks are replicated (default 3) to handle failures and for performance</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Checksums for corruption detection and recovery</a:t>
            </a:r>
          </a:p>
          <a:p>
            <a:pPr marL="285750" indent="-285750">
              <a:lnSpc>
                <a:spcPts val="22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POSIX-style permissions and access control model</a:t>
            </a:r>
          </a:p>
          <a:p>
            <a:pPr>
              <a:lnSpc>
                <a:spcPct val="90000"/>
              </a:lnSpc>
              <a:spcAft>
                <a:spcPts val="600"/>
              </a:spcAft>
              <a:buClr>
                <a:schemeClr val="accent3"/>
              </a:buClr>
              <a:buSzPct val="75000"/>
            </a:pPr>
            <a:endParaRPr lang="en-US" dirty="0">
              <a:solidFill>
                <a:schemeClr val="tx1">
                  <a:lumMod val="85000"/>
                  <a:lumOff val="15000"/>
                </a:schemeClr>
              </a:solidFill>
            </a:endParaRPr>
          </a:p>
        </p:txBody>
      </p:sp>
      <p:pic>
        <p:nvPicPr>
          <p:cNvPr id="27650" name="Picture 2" descr="https://hadoop4manish.files.wordpress.com/2015/09/hdf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065" y="2477191"/>
            <a:ext cx="3048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16516"/>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Kafka on HDI benefits</a:t>
            </a:r>
          </a:p>
        </p:txBody>
      </p:sp>
      <p:sp>
        <p:nvSpPr>
          <p:cNvPr id="3" name="Content Placeholder 2"/>
          <p:cNvSpPr>
            <a:spLocks noGrp="1"/>
          </p:cNvSpPr>
          <p:nvPr>
            <p:ph type="body" sz="quarter" idx="11"/>
          </p:nvPr>
        </p:nvSpPr>
        <p:spPr>
          <a:xfrm>
            <a:off x="5220357" y="1283301"/>
            <a:ext cx="6553001" cy="4167295"/>
          </a:xfrm>
        </p:spPr>
        <p:txBody>
          <a:bodyPr>
            <a:spAutoFit/>
          </a:bodyPr>
          <a:lstStyle/>
          <a:p>
            <a:pPr marL="0" indent="0">
              <a:spcBef>
                <a:spcPts val="1200"/>
              </a:spcBef>
              <a:buNone/>
            </a:pPr>
            <a:r>
              <a:rPr lang="en-US" dirty="0"/>
              <a:t>Enterprise grade Alerting</a:t>
            </a:r>
            <a:br>
              <a:rPr lang="en-US" dirty="0"/>
            </a:br>
            <a:r>
              <a:rPr lang="en-US" dirty="0"/>
              <a:t>and Monitoring</a:t>
            </a:r>
          </a:p>
          <a:p>
            <a:pPr marL="0" indent="0">
              <a:spcBef>
                <a:spcPts val="1200"/>
              </a:spcBef>
              <a:buNone/>
            </a:pPr>
            <a:r>
              <a:rPr lang="en-US" sz="2000" dirty="0">
                <a:solidFill>
                  <a:schemeClr val="tx1"/>
                </a:solidFill>
                <a:latin typeface="+mn-lt"/>
              </a:rPr>
              <a:t>HDInsight Kafka has native integration with Azure Operations Management Suite (OMS) </a:t>
            </a:r>
          </a:p>
          <a:p>
            <a:pPr lvl="1" indent="-285750">
              <a:spcBef>
                <a:spcPts val="1200"/>
              </a:spcBef>
            </a:pPr>
            <a:r>
              <a:rPr lang="en-US" sz="2000" dirty="0">
                <a:solidFill>
                  <a:schemeClr val="tx1"/>
                </a:solidFill>
              </a:rPr>
              <a:t>Monitor all of your resources from the Azure Portal</a:t>
            </a:r>
          </a:p>
          <a:p>
            <a:pPr lvl="1" indent="-285750">
              <a:spcBef>
                <a:spcPts val="1200"/>
              </a:spcBef>
            </a:pPr>
            <a:r>
              <a:rPr lang="en-US" sz="2000" dirty="0">
                <a:solidFill>
                  <a:schemeClr val="tx1"/>
                </a:solidFill>
              </a:rPr>
              <a:t>Collect, search, analyze Hadoop Logs + JMX Metrics</a:t>
            </a:r>
          </a:p>
          <a:p>
            <a:pPr lvl="1" indent="-285750">
              <a:spcBef>
                <a:spcPts val="1200"/>
              </a:spcBef>
            </a:pPr>
            <a:r>
              <a:rPr lang="en-US" sz="2000" dirty="0">
                <a:solidFill>
                  <a:schemeClr val="tx1"/>
                </a:solidFill>
              </a:rPr>
              <a:t>Set alerts, take predictive actions with Azure Automation Runbooks</a:t>
            </a:r>
          </a:p>
          <a:p>
            <a:pPr lvl="1" indent="-285750">
              <a:spcBef>
                <a:spcPts val="1200"/>
              </a:spcBef>
            </a:pPr>
            <a:r>
              <a:rPr lang="en-US" sz="2000" dirty="0">
                <a:solidFill>
                  <a:schemeClr val="tx1"/>
                </a:solidFill>
              </a:rPr>
              <a:t>Leverage pre-built visualizations, or build custom ones to fit your business needs</a:t>
            </a:r>
          </a:p>
        </p:txBody>
      </p:sp>
    </p:spTree>
    <p:extLst>
      <p:ext uri="{BB962C8B-B14F-4D97-AF65-F5344CB8AC3E}">
        <p14:creationId xmlns:p14="http://schemas.microsoft.com/office/powerpoint/2010/main" val="26874408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Kafka availability</a:t>
            </a:r>
          </a:p>
        </p:txBody>
      </p:sp>
      <p:sp>
        <p:nvSpPr>
          <p:cNvPr id="3" name="Content Placeholder 2"/>
          <p:cNvSpPr>
            <a:spLocks noGrp="1"/>
          </p:cNvSpPr>
          <p:nvPr>
            <p:ph type="body" sz="quarter" idx="11"/>
          </p:nvPr>
        </p:nvSpPr>
        <p:spPr>
          <a:xfrm>
            <a:off x="5220357" y="1283301"/>
            <a:ext cx="6553001" cy="3391698"/>
          </a:xfrm>
        </p:spPr>
        <p:txBody>
          <a:bodyPr>
            <a:spAutoFit/>
          </a:bodyPr>
          <a:lstStyle/>
          <a:p>
            <a:pPr marL="0" indent="0">
              <a:spcBef>
                <a:spcPts val="2400"/>
              </a:spcBef>
              <a:buNone/>
            </a:pPr>
            <a:r>
              <a:rPr lang="en-US" sz="3200" dirty="0"/>
              <a:t>Currently incubating</a:t>
            </a:r>
            <a:endParaRPr lang="en-US" dirty="0"/>
          </a:p>
          <a:p>
            <a:pPr marL="0" indent="0">
              <a:spcBef>
                <a:spcPts val="2400"/>
              </a:spcBef>
              <a:buNone/>
            </a:pPr>
            <a:r>
              <a:rPr lang="en-US" sz="3200" dirty="0"/>
              <a:t>Limited Preview Mid-November</a:t>
            </a:r>
            <a:endParaRPr lang="en-US" dirty="0"/>
          </a:p>
          <a:p>
            <a:pPr marL="0" indent="0">
              <a:spcBef>
                <a:spcPts val="2400"/>
              </a:spcBef>
              <a:buNone/>
            </a:pPr>
            <a:r>
              <a:rPr lang="en-US" sz="3200" dirty="0"/>
              <a:t>Public Preview Mid-February, General Availability shortly after</a:t>
            </a:r>
          </a:p>
          <a:p>
            <a:pPr lvl="1" indent="-285750">
              <a:spcBef>
                <a:spcPts val="1200"/>
              </a:spcBef>
            </a:pPr>
            <a:r>
              <a:rPr lang="en-US" sz="2000" dirty="0">
                <a:solidFill>
                  <a:schemeClr val="tx1"/>
                </a:solidFill>
              </a:rPr>
              <a:t>Public Preview will feature significant cost reductions as workloads scale.</a:t>
            </a:r>
          </a:p>
        </p:txBody>
      </p:sp>
    </p:spTree>
    <p:extLst>
      <p:ext uri="{BB962C8B-B14F-4D97-AF65-F5344CB8AC3E}">
        <p14:creationId xmlns:p14="http://schemas.microsoft.com/office/powerpoint/2010/main" val="264059332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Enablement</a:t>
            </a:r>
          </a:p>
        </p:txBody>
      </p:sp>
      <p:sp>
        <p:nvSpPr>
          <p:cNvPr id="6" name="Rectangle 5"/>
          <p:cNvSpPr/>
          <p:nvPr/>
        </p:nvSpPr>
        <p:spPr bwMode="auto">
          <a:xfrm>
            <a:off x="6138358" y="1350137"/>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Transformation</a:t>
            </a:r>
          </a:p>
        </p:txBody>
      </p:sp>
      <p:sp>
        <p:nvSpPr>
          <p:cNvPr id="9" name="Rectangle 8"/>
          <p:cNvSpPr/>
          <p:nvPr/>
        </p:nvSpPr>
        <p:spPr bwMode="auto">
          <a:xfrm>
            <a:off x="2328626" y="1350137"/>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Collection</a:t>
            </a:r>
          </a:p>
        </p:txBody>
      </p:sp>
      <p:sp>
        <p:nvSpPr>
          <p:cNvPr id="12" name="Rectangle 11"/>
          <p:cNvSpPr/>
          <p:nvPr/>
        </p:nvSpPr>
        <p:spPr bwMode="auto">
          <a:xfrm>
            <a:off x="9948091" y="1348892"/>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Presentation and action</a:t>
            </a:r>
          </a:p>
        </p:txBody>
      </p:sp>
      <p:sp>
        <p:nvSpPr>
          <p:cNvPr id="16" name="Rectangle 15"/>
          <p:cNvSpPr/>
          <p:nvPr/>
        </p:nvSpPr>
        <p:spPr bwMode="auto">
          <a:xfrm>
            <a:off x="4233492" y="1350137"/>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Event queuing system</a:t>
            </a:r>
          </a:p>
        </p:txBody>
      </p:sp>
      <p:sp>
        <p:nvSpPr>
          <p:cNvPr id="19" name="Rectangle 18"/>
          <p:cNvSpPr/>
          <p:nvPr/>
        </p:nvSpPr>
        <p:spPr bwMode="auto">
          <a:xfrm>
            <a:off x="8043224" y="1348892"/>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Long-term storage</a:t>
            </a:r>
          </a:p>
        </p:txBody>
      </p:sp>
      <p:grpSp>
        <p:nvGrpSpPr>
          <p:cNvPr id="206" name="Group 205"/>
          <p:cNvGrpSpPr/>
          <p:nvPr/>
        </p:nvGrpSpPr>
        <p:grpSpPr>
          <a:xfrm>
            <a:off x="10213942" y="3209298"/>
            <a:ext cx="1233090" cy="686435"/>
            <a:chOff x="10248685" y="3349803"/>
            <a:chExt cx="1233090" cy="686435"/>
          </a:xfrm>
        </p:grpSpPr>
        <p:sp>
          <p:nvSpPr>
            <p:cNvPr id="50" name="Freeform 8"/>
            <p:cNvSpPr>
              <a:spLocks noChangeAspect="1" noEditPoints="1"/>
            </p:cNvSpPr>
            <p:nvPr/>
          </p:nvSpPr>
          <p:spPr bwMode="black">
            <a:xfrm>
              <a:off x="10648143" y="3349803"/>
              <a:ext cx="434176" cy="43406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1"/>
            </a:solidFill>
            <a:ln>
              <a:noFill/>
            </a:ln>
          </p:spPr>
          <p:txBody>
            <a:bodyPr vert="horz" wrap="square" lIns="80664" tIns="40332" rIns="80664" bIns="4033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000000"/>
                </a:solidFill>
                <a:effectLst/>
                <a:uLnTx/>
                <a:uFillTx/>
              </a:endParaRPr>
            </a:p>
          </p:txBody>
        </p:sp>
        <p:sp>
          <p:nvSpPr>
            <p:cNvPr id="51" name="TextBox 50"/>
            <p:cNvSpPr txBox="1"/>
            <p:nvPr/>
          </p:nvSpPr>
          <p:spPr>
            <a:xfrm>
              <a:off x="10248685" y="3851572"/>
              <a:ext cx="1233090" cy="184666"/>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mn-lt"/>
                </a:rPr>
                <a:t>Search and query</a:t>
              </a:r>
            </a:p>
          </p:txBody>
        </p:sp>
      </p:grpSp>
      <p:grpSp>
        <p:nvGrpSpPr>
          <p:cNvPr id="207" name="Group 206"/>
          <p:cNvGrpSpPr/>
          <p:nvPr/>
        </p:nvGrpSpPr>
        <p:grpSpPr>
          <a:xfrm>
            <a:off x="10271256" y="2134477"/>
            <a:ext cx="1118462" cy="789786"/>
            <a:chOff x="10305998" y="2274982"/>
            <a:chExt cx="1118462" cy="789786"/>
          </a:xfrm>
        </p:grpSpPr>
        <p:sp>
          <p:nvSpPr>
            <p:cNvPr id="46" name="Freeform 27"/>
            <p:cNvSpPr>
              <a:spLocks noChangeAspect="1" noEditPoints="1"/>
            </p:cNvSpPr>
            <p:nvPr/>
          </p:nvSpPr>
          <p:spPr bwMode="black">
            <a:xfrm>
              <a:off x="10590632" y="2274982"/>
              <a:ext cx="549193" cy="353776"/>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89617" tIns="44808" rIns="89617" bIns="4480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7" name="TextBox 46"/>
            <p:cNvSpPr txBox="1"/>
            <p:nvPr/>
          </p:nvSpPr>
          <p:spPr>
            <a:xfrm>
              <a:off x="10305998" y="2695436"/>
              <a:ext cx="1118462" cy="36933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914367"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mn-lt"/>
                </a:rPr>
                <a:t>Web/thick client </a:t>
              </a:r>
              <a:br>
                <a:rPr kumimoji="0" lang="en-US" sz="1200" b="0" i="0" u="none" strike="noStrike" kern="0" cap="none" spc="0" normalizeH="0" baseline="0" noProof="0" dirty="0">
                  <a:ln>
                    <a:noFill/>
                  </a:ln>
                  <a:solidFill>
                    <a:srgbClr val="505050"/>
                  </a:solidFill>
                  <a:effectLst/>
                  <a:uLnTx/>
                  <a:uFillTx/>
                  <a:latin typeface="+mn-lt"/>
                </a:rPr>
              </a:br>
              <a:r>
                <a:rPr kumimoji="0" lang="en-US" sz="1200" b="0" i="0" u="none" strike="noStrike" kern="0" cap="none" spc="0" normalizeH="0" baseline="0" noProof="0" dirty="0">
                  <a:ln>
                    <a:noFill/>
                  </a:ln>
                  <a:solidFill>
                    <a:srgbClr val="505050"/>
                  </a:solidFill>
                  <a:effectLst/>
                  <a:uLnTx/>
                  <a:uFillTx/>
                  <a:latin typeface="+mn-lt"/>
                </a:rPr>
                <a:t>dashboards</a:t>
              </a:r>
            </a:p>
          </p:txBody>
        </p:sp>
      </p:grpSp>
      <p:sp>
        <p:nvSpPr>
          <p:cNvPr id="28" name="TextBox 27"/>
          <p:cNvSpPr txBox="1"/>
          <p:nvPr/>
        </p:nvSpPr>
        <p:spPr>
          <a:xfrm>
            <a:off x="9948090" y="5951688"/>
            <a:ext cx="1764793" cy="430887"/>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91436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mn-lt"/>
              </a:rPr>
              <a:t>Devices to</a:t>
            </a:r>
            <a:br>
              <a:rPr kumimoji="0" lang="en-US" sz="1400" b="0" i="0" u="none" strike="noStrike" kern="0" cap="none" spc="0" normalizeH="0" baseline="0" noProof="0" dirty="0">
                <a:ln>
                  <a:noFill/>
                </a:ln>
                <a:solidFill>
                  <a:srgbClr val="505050"/>
                </a:solidFill>
                <a:effectLst/>
                <a:uLnTx/>
                <a:uFillTx/>
                <a:latin typeface="+mn-lt"/>
              </a:rPr>
            </a:br>
            <a:r>
              <a:rPr kumimoji="0" lang="en-US" sz="1400" b="0" i="0" u="none" strike="noStrike" kern="0" cap="none" spc="0" normalizeH="0" baseline="0" noProof="0" dirty="0">
                <a:ln>
                  <a:noFill/>
                </a:ln>
                <a:solidFill>
                  <a:srgbClr val="505050"/>
                </a:solidFill>
                <a:effectLst/>
                <a:uLnTx/>
                <a:uFillTx/>
                <a:latin typeface="+mn-lt"/>
              </a:rPr>
              <a:t>take action</a:t>
            </a:r>
          </a:p>
        </p:txBody>
      </p:sp>
      <p:grpSp>
        <p:nvGrpSpPr>
          <p:cNvPr id="204" name="Group 203"/>
          <p:cNvGrpSpPr/>
          <p:nvPr/>
        </p:nvGrpSpPr>
        <p:grpSpPr>
          <a:xfrm>
            <a:off x="10492702" y="5109842"/>
            <a:ext cx="675570" cy="676916"/>
            <a:chOff x="10534085" y="5397963"/>
            <a:chExt cx="675570" cy="676916"/>
          </a:xfrm>
        </p:grpSpPr>
        <p:sp>
          <p:nvSpPr>
            <p:cNvPr id="29" name="TextBox 28"/>
            <p:cNvSpPr txBox="1"/>
            <p:nvPr/>
          </p:nvSpPr>
          <p:spPr>
            <a:xfrm>
              <a:off x="10534085" y="5890213"/>
              <a:ext cx="675570" cy="18466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mn-lt"/>
                </a:rPr>
                <a:t>Event hub</a:t>
              </a:r>
            </a:p>
          </p:txBody>
        </p:sp>
        <p:grpSp>
          <p:nvGrpSpPr>
            <p:cNvPr id="30" name="Group 29"/>
            <p:cNvGrpSpPr/>
            <p:nvPr/>
          </p:nvGrpSpPr>
          <p:grpSpPr>
            <a:xfrm>
              <a:off x="10654121" y="5397963"/>
              <a:ext cx="422216" cy="414648"/>
              <a:chOff x="10407690" y="6565900"/>
              <a:chExt cx="918249" cy="774700"/>
            </a:xfrm>
            <a:solidFill>
              <a:schemeClr val="accent6"/>
            </a:solidFill>
          </p:grpSpPr>
          <p:grpSp>
            <p:nvGrpSpPr>
              <p:cNvPr id="31" name="Group 30"/>
              <p:cNvGrpSpPr/>
              <p:nvPr/>
            </p:nvGrpSpPr>
            <p:grpSpPr>
              <a:xfrm>
                <a:off x="10407690" y="6565900"/>
                <a:ext cx="918249" cy="205801"/>
                <a:chOff x="10452140" y="6610350"/>
                <a:chExt cx="918249" cy="205801"/>
              </a:xfrm>
              <a:grpFill/>
            </p:grpSpPr>
            <p:sp>
              <p:nvSpPr>
                <p:cNvPr id="43" name="Rectangle 42"/>
                <p:cNvSpPr/>
                <p:nvPr/>
              </p:nvSpPr>
              <p:spPr bwMode="auto">
                <a:xfrm>
                  <a:off x="10452140" y="66103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p:cNvSpPr/>
                <p:nvPr/>
              </p:nvSpPr>
              <p:spPr bwMode="auto">
                <a:xfrm>
                  <a:off x="10452141" y="6610350"/>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Rectangle 44"/>
                <p:cNvSpPr/>
                <p:nvPr/>
              </p:nvSpPr>
              <p:spPr bwMode="auto">
                <a:xfrm>
                  <a:off x="11245924" y="6610350"/>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2" name="Group 31"/>
              <p:cNvGrpSpPr/>
              <p:nvPr/>
            </p:nvGrpSpPr>
            <p:grpSpPr>
              <a:xfrm>
                <a:off x="10407690" y="6739951"/>
                <a:ext cx="918249" cy="600649"/>
                <a:chOff x="10407690" y="6739951"/>
                <a:chExt cx="918249" cy="600649"/>
              </a:xfrm>
              <a:grpFill/>
            </p:grpSpPr>
            <p:grpSp>
              <p:nvGrpSpPr>
                <p:cNvPr id="33" name="Group 32"/>
                <p:cNvGrpSpPr/>
                <p:nvPr/>
              </p:nvGrpSpPr>
              <p:grpSpPr>
                <a:xfrm>
                  <a:off x="10407690" y="7134799"/>
                  <a:ext cx="918249" cy="205801"/>
                  <a:chOff x="10452140" y="6988749"/>
                  <a:chExt cx="918249" cy="205801"/>
                </a:xfrm>
                <a:grpFill/>
              </p:grpSpPr>
              <p:sp>
                <p:nvSpPr>
                  <p:cNvPr id="40" name="Rectangle 39"/>
                  <p:cNvSpPr/>
                  <p:nvPr/>
                </p:nvSpPr>
                <p:spPr bwMode="auto">
                  <a:xfrm>
                    <a:off x="10452140" y="70802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Rectangle 40"/>
                  <p:cNvSpPr/>
                  <p:nvPr/>
                </p:nvSpPr>
                <p:spPr bwMode="auto">
                  <a:xfrm>
                    <a:off x="10452141" y="6988749"/>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11245924" y="6988749"/>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4" name="Rectangle 33"/>
                <p:cNvSpPr/>
                <p:nvPr/>
              </p:nvSpPr>
              <p:spPr bwMode="auto">
                <a:xfrm>
                  <a:off x="10648118" y="673995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p:cNvSpPr/>
                <p:nvPr/>
              </p:nvSpPr>
              <p:spPr bwMode="auto">
                <a:xfrm>
                  <a:off x="10648118" y="689807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bwMode="auto">
                <a:xfrm>
                  <a:off x="10648118" y="7055835"/>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 name="Rectangle 36"/>
                <p:cNvSpPr/>
                <p:nvPr/>
              </p:nvSpPr>
              <p:spPr bwMode="auto">
                <a:xfrm>
                  <a:off x="10833137" y="697594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Rectangle 37"/>
                <p:cNvSpPr/>
                <p:nvPr/>
              </p:nvSpPr>
              <p:spPr bwMode="auto">
                <a:xfrm>
                  <a:off x="10833137" y="6819846"/>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Rectangle 38"/>
                <p:cNvSpPr/>
                <p:nvPr/>
              </p:nvSpPr>
              <p:spPr bwMode="auto">
                <a:xfrm>
                  <a:off x="11018157" y="6916390"/>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sp>
        <p:nvSpPr>
          <p:cNvPr id="55" name="Rectangle 54"/>
          <p:cNvSpPr/>
          <p:nvPr/>
        </p:nvSpPr>
        <p:spPr bwMode="auto">
          <a:xfrm>
            <a:off x="423760" y="1359969"/>
            <a:ext cx="1764792" cy="5074482"/>
          </a:xfrm>
          <a:prstGeom prst="rect">
            <a:avLst/>
          </a:prstGeom>
          <a:solidFill>
            <a:schemeClr val="bg1">
              <a:lumMod val="95000"/>
            </a:schemeClr>
          </a:solidFill>
        </p:spPr>
        <p:txBody>
          <a:bodyPr wrap="square" lIns="91440" tIns="44821" rIns="91440"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Event producers</a:t>
            </a:r>
          </a:p>
        </p:txBody>
      </p:sp>
      <p:grpSp>
        <p:nvGrpSpPr>
          <p:cNvPr id="178" name="Group 177"/>
          <p:cNvGrpSpPr/>
          <p:nvPr/>
        </p:nvGrpSpPr>
        <p:grpSpPr>
          <a:xfrm>
            <a:off x="889375" y="2274982"/>
            <a:ext cx="833563" cy="812401"/>
            <a:chOff x="889375" y="2274982"/>
            <a:chExt cx="833563" cy="812401"/>
          </a:xfrm>
        </p:grpSpPr>
        <p:sp>
          <p:nvSpPr>
            <p:cNvPr id="77" name="Freeform 34"/>
            <p:cNvSpPr>
              <a:spLocks noChangeAspect="1" noEditPoints="1"/>
            </p:cNvSpPr>
            <p:nvPr/>
          </p:nvSpPr>
          <p:spPr bwMode="auto">
            <a:xfrm>
              <a:off x="1037500" y="2274982"/>
              <a:ext cx="537312" cy="52897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8" name="TextBox 77"/>
            <p:cNvSpPr txBox="1"/>
            <p:nvPr/>
          </p:nvSpPr>
          <p:spPr>
            <a:xfrm>
              <a:off x="889375" y="2902717"/>
              <a:ext cx="833563" cy="184666"/>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Applications</a:t>
              </a:r>
            </a:p>
          </p:txBody>
        </p:sp>
      </p:grpSp>
      <p:grpSp>
        <p:nvGrpSpPr>
          <p:cNvPr id="175" name="Group 174"/>
          <p:cNvGrpSpPr/>
          <p:nvPr/>
        </p:nvGrpSpPr>
        <p:grpSpPr>
          <a:xfrm>
            <a:off x="692419" y="5408166"/>
            <a:ext cx="1235314" cy="693575"/>
            <a:chOff x="692419" y="5608057"/>
            <a:chExt cx="1235314" cy="693575"/>
          </a:xfrm>
        </p:grpSpPr>
        <p:sp>
          <p:nvSpPr>
            <p:cNvPr id="73" name="TextBox 72"/>
            <p:cNvSpPr txBox="1"/>
            <p:nvPr/>
          </p:nvSpPr>
          <p:spPr>
            <a:xfrm>
              <a:off x="692419" y="6116966"/>
              <a:ext cx="1235314" cy="184666"/>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Web and social</a:t>
              </a:r>
            </a:p>
          </p:txBody>
        </p:sp>
        <p:sp>
          <p:nvSpPr>
            <p:cNvPr id="75" name="Freeform 30"/>
            <p:cNvSpPr>
              <a:spLocks noChangeAspect="1" noEditPoints="1"/>
            </p:cNvSpPr>
            <p:nvPr/>
          </p:nvSpPr>
          <p:spPr bwMode="auto">
            <a:xfrm>
              <a:off x="933906" y="5608057"/>
              <a:ext cx="311711" cy="38137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defTabSz="91383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76" name="Freeform 13"/>
            <p:cNvSpPr>
              <a:spLocks noChangeAspect="1" noEditPoints="1"/>
            </p:cNvSpPr>
            <p:nvPr/>
          </p:nvSpPr>
          <p:spPr bwMode="black">
            <a:xfrm>
              <a:off x="1278122" y="5608057"/>
              <a:ext cx="439302" cy="37234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78" tIns="41139" rIns="82278" bIns="41139" numCol="1" rtlCol="0" anchor="ctr" anchorCtr="0" compatLnSpc="1">
              <a:prstTxWarp prst="textNoShape">
                <a:avLst/>
              </a:prstTxWarp>
            </a:bodyPr>
            <a:lstStyle/>
            <a:p>
              <a:pPr marL="0" marR="0" lvl="0" indent="0" defTabSz="7404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50000"/>
                  </a:srgbClr>
                </a:solidFill>
                <a:effectLst/>
                <a:uLnTx/>
                <a:uFillTx/>
              </a:endParaRPr>
            </a:p>
          </p:txBody>
        </p:sp>
      </p:grpSp>
      <p:sp>
        <p:nvSpPr>
          <p:cNvPr id="79" name="Right Arrow 76"/>
          <p:cNvSpPr/>
          <p:nvPr/>
        </p:nvSpPr>
        <p:spPr bwMode="auto">
          <a:xfrm>
            <a:off x="8573726" y="2246015"/>
            <a:ext cx="748074" cy="4061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0" rIns="0" bIns="0" numCol="1" spcCol="0" rtlCol="0" fromWordArt="0" anchor="ctr" anchorCtr="0" forceAA="0" compatLnSpc="1">
            <a:prstTxWarp prst="textNoShape">
              <a:avLst/>
            </a:prstTxWarp>
            <a:noAutofit/>
          </a:bodyPr>
          <a:lstStyle/>
          <a:p>
            <a:pPr marL="0" marR="0" lvl="0" indent="0" defTabSz="913751"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83" name="Rectangle 82"/>
          <p:cNvSpPr/>
          <p:nvPr/>
        </p:nvSpPr>
        <p:spPr bwMode="auto">
          <a:xfrm>
            <a:off x="8242298" y="3776323"/>
            <a:ext cx="1410923" cy="337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751"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ea typeface="Segoe UI" pitchFamily="34" charset="0"/>
                <a:cs typeface="Segoe UI" pitchFamily="34" charset="0"/>
              </a:rPr>
              <a:t>Apache HBase on</a:t>
            </a:r>
          </a:p>
          <a:p>
            <a:pPr marL="0" marR="0" lvl="0" indent="0" algn="ctr" defTabSz="913751"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505050"/>
                </a:solidFill>
                <a:effectLst/>
                <a:uLnTx/>
                <a:uFillTx/>
                <a:ea typeface="Segoe UI" pitchFamily="34" charset="0"/>
                <a:cs typeface="Segoe UI" pitchFamily="34" charset="0"/>
              </a:rPr>
              <a:t>HDInsight</a:t>
            </a:r>
          </a:p>
        </p:txBody>
      </p:sp>
      <p:sp>
        <p:nvSpPr>
          <p:cNvPr id="82" name="Rectangle 81"/>
          <p:cNvSpPr/>
          <p:nvPr/>
        </p:nvSpPr>
        <p:spPr bwMode="auto">
          <a:xfrm>
            <a:off x="8468673" y="4346639"/>
            <a:ext cx="1148867" cy="775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505050"/>
                </a:solidFill>
                <a:effectLst/>
                <a:uLnTx/>
                <a:uFillTx/>
                <a:ea typeface="Segoe UI" pitchFamily="34" charset="0"/>
                <a:cs typeface="Segoe UI" pitchFamily="34" charset="0"/>
              </a:rPr>
              <a:t>DocumentDB</a:t>
            </a:r>
            <a:endParaRPr kumimoji="0" lang="en-US" sz="1200" b="0" i="0" u="none" strike="noStrike" kern="0" cap="none" spc="0" normalizeH="0" baseline="0" noProof="0" dirty="0">
              <a:ln>
                <a:noFill/>
              </a:ln>
              <a:solidFill>
                <a:srgbClr val="505050"/>
              </a:solidFill>
              <a:effectLst/>
              <a:uLnTx/>
              <a:uFillTx/>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505050"/>
                </a:solidFill>
                <a:effectLst/>
                <a:uLnTx/>
                <a:uFillTx/>
              </a:rPr>
              <a:t>Solr</a:t>
            </a:r>
            <a:r>
              <a:rPr kumimoji="0" lang="en-US" sz="1200" b="0" i="0" u="none" strike="noStrike" kern="0" cap="none" spc="0" normalizeH="0" baseline="0" noProof="0" dirty="0">
                <a:ln>
                  <a:noFill/>
                </a:ln>
                <a:solidFill>
                  <a:srgbClr val="505050"/>
                </a:solidFill>
                <a:effectLst/>
                <a:uLnTx/>
                <a:uFillTx/>
              </a:rPr>
              <a:t> Azure </a:t>
            </a:r>
            <a:br>
              <a:rPr kumimoji="0" lang="en-US" sz="1200" b="0" i="0" u="none" strike="noStrike" kern="0" cap="none" spc="0" normalizeH="0" baseline="0" noProof="0" dirty="0">
                <a:ln>
                  <a:noFill/>
                </a:ln>
                <a:solidFill>
                  <a:srgbClr val="505050"/>
                </a:solidFill>
                <a:effectLst/>
                <a:uLnTx/>
                <a:uFillTx/>
              </a:rPr>
            </a:br>
            <a:r>
              <a:rPr kumimoji="0" lang="en-US" sz="1200" b="0" i="0" u="none" strike="noStrike" kern="0" cap="none" spc="0" normalizeH="0" baseline="0" noProof="0" dirty="0">
                <a:ln>
                  <a:noFill/>
                </a:ln>
                <a:solidFill>
                  <a:srgbClr val="505050"/>
                </a:solidFill>
                <a:effectLst/>
                <a:uLnTx/>
                <a:uFillTx/>
              </a:rPr>
              <a:t>Search</a:t>
            </a:r>
            <a:r>
              <a:rPr kumimoji="0" lang="en-US" sz="1200" b="0" i="0" u="none" strike="noStrike" kern="0" cap="none" spc="0" normalizeH="0" baseline="0" noProof="0" dirty="0">
                <a:ln>
                  <a:noFill/>
                </a:ln>
                <a:solidFill>
                  <a:srgbClr val="505050"/>
                </a:solidFill>
                <a:effectLst/>
                <a:uLnTx/>
                <a:uFillTx/>
                <a:cs typeface="Segoe UI" pitchFamily="34" charset="0"/>
              </a:rPr>
              <a:t>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505050"/>
                </a:solidFill>
                <a:effectLst/>
                <a:uLnTx/>
                <a:uFillTx/>
                <a:cs typeface="Segoe UI" pitchFamily="34" charset="0"/>
              </a:rPr>
              <a:t>MongoDB</a:t>
            </a:r>
            <a:r>
              <a:rPr kumimoji="0" lang="en-US" sz="1200" b="0" i="0" u="none" strike="noStrike" kern="0" cap="none" spc="0" normalizeH="0" baseline="0" noProof="0" dirty="0">
                <a:ln>
                  <a:noFill/>
                </a:ln>
                <a:solidFill>
                  <a:srgbClr val="505050"/>
                </a:solidFill>
                <a:effectLst/>
                <a:uLnTx/>
                <a:uFillTx/>
                <a:cs typeface="Segoe UI" pitchFamily="34" charset="0"/>
              </a:rPr>
              <a:t> SQL </a:t>
            </a:r>
            <a:endParaRPr kumimoji="0" lang="en-US" sz="1200" b="0" i="0" u="none" strike="noStrike" kern="0" cap="none" spc="0" normalizeH="0" baseline="0" noProof="0" dirty="0">
              <a:ln>
                <a:noFill/>
              </a:ln>
              <a:solidFill>
                <a:srgbClr val="505050"/>
              </a:solidFill>
              <a:effectLst/>
              <a:uLnTx/>
              <a:uFillTx/>
            </a:endParaRPr>
          </a:p>
        </p:txBody>
      </p:sp>
      <p:cxnSp>
        <p:nvCxnSpPr>
          <p:cNvPr id="87" name="Straight Arrow Connector 86"/>
          <p:cNvCxnSpPr/>
          <p:nvPr/>
        </p:nvCxnSpPr>
        <p:spPr>
          <a:xfrm flipV="1">
            <a:off x="1894919" y="4019588"/>
            <a:ext cx="2755747" cy="124389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894918" y="3832613"/>
            <a:ext cx="647314"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675427" y="4041757"/>
            <a:ext cx="1071191" cy="369332"/>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Cloud gateways</a:t>
            </a:r>
            <a:br>
              <a:rPr kumimoji="0" lang="en-US" sz="1200" b="0" i="0" u="none" strike="noStrike" kern="0" cap="none" spc="0" normalizeH="0" baseline="0" noProof="0" dirty="0">
                <a:ln>
                  <a:noFill/>
                </a:ln>
                <a:solidFill>
                  <a:srgbClr val="505050"/>
                </a:solidFill>
                <a:effectLst/>
                <a:uLnTx/>
                <a:uFillTx/>
              </a:rPr>
            </a:br>
            <a:r>
              <a:rPr kumimoji="0" lang="en-US" sz="1200" b="0" i="0" u="none" strike="noStrike" kern="0" cap="none" spc="0" normalizeH="0" baseline="0" noProof="0" dirty="0">
                <a:ln>
                  <a:noFill/>
                </a:ln>
                <a:solidFill>
                  <a:srgbClr val="505050"/>
                </a:solidFill>
                <a:effectLst/>
                <a:uLnTx/>
                <a:uFillTx/>
              </a:rPr>
              <a:t>(web APIs)</a:t>
            </a:r>
          </a:p>
        </p:txBody>
      </p:sp>
      <p:sp>
        <p:nvSpPr>
          <p:cNvPr id="95" name="Freeform 30"/>
          <p:cNvSpPr>
            <a:spLocks noChangeAspect="1" noEditPoints="1"/>
          </p:cNvSpPr>
          <p:nvPr/>
        </p:nvSpPr>
        <p:spPr bwMode="auto">
          <a:xfrm>
            <a:off x="2825015" y="3524685"/>
            <a:ext cx="772015" cy="49490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92" name="TextBox 91"/>
          <p:cNvSpPr txBox="1"/>
          <p:nvPr/>
        </p:nvSpPr>
        <p:spPr>
          <a:xfrm>
            <a:off x="2707622" y="5717235"/>
            <a:ext cx="1044854" cy="184666"/>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Field gateways</a:t>
            </a:r>
          </a:p>
        </p:txBody>
      </p:sp>
      <p:sp>
        <p:nvSpPr>
          <p:cNvPr id="93" name="Freeform 58"/>
          <p:cNvSpPr>
            <a:spLocks noChangeAspect="1" noEditPoints="1"/>
          </p:cNvSpPr>
          <p:nvPr/>
        </p:nvSpPr>
        <p:spPr bwMode="black">
          <a:xfrm>
            <a:off x="3000762" y="5165383"/>
            <a:ext cx="451518" cy="48394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4" tIns="40332" rIns="80664" bIns="4033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cxnSp>
        <p:nvCxnSpPr>
          <p:cNvPr id="96" name="Straight Arrow Connector 95"/>
          <p:cNvCxnSpPr/>
          <p:nvPr/>
        </p:nvCxnSpPr>
        <p:spPr>
          <a:xfrm>
            <a:off x="3714984" y="3832613"/>
            <a:ext cx="940473"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607626" y="4172054"/>
            <a:ext cx="1067421" cy="1159331"/>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bwMode="auto">
          <a:xfrm>
            <a:off x="6519788" y="2709304"/>
            <a:ext cx="1058610" cy="182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ea typeface="Segoe UI" pitchFamily="34" charset="0"/>
                <a:cs typeface="Segoe UI" pitchFamily="34" charset="0"/>
              </a:rPr>
              <a:t>Azure ML</a:t>
            </a:r>
          </a:p>
        </p:txBody>
      </p:sp>
      <p:sp>
        <p:nvSpPr>
          <p:cNvPr id="136" name="TextBox 135"/>
          <p:cNvSpPr txBox="1"/>
          <p:nvPr/>
        </p:nvSpPr>
        <p:spPr>
          <a:xfrm>
            <a:off x="6380479" y="5690316"/>
            <a:ext cx="1366274" cy="184666"/>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Storage adapters</a:t>
            </a:r>
          </a:p>
        </p:txBody>
      </p:sp>
      <p:sp>
        <p:nvSpPr>
          <p:cNvPr id="134" name="TextBox 133"/>
          <p:cNvSpPr txBox="1"/>
          <p:nvPr/>
        </p:nvSpPr>
        <p:spPr>
          <a:xfrm>
            <a:off x="6229392" y="6101741"/>
            <a:ext cx="1582724" cy="21544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505050"/>
                </a:solidFill>
                <a:effectLst/>
                <a:uLnTx/>
                <a:uFillTx/>
              </a:rPr>
              <a:t>Stream processing</a:t>
            </a:r>
          </a:p>
        </p:txBody>
      </p:sp>
      <p:cxnSp>
        <p:nvCxnSpPr>
          <p:cNvPr id="141" name="Straight Arrow Connector 140"/>
          <p:cNvCxnSpPr/>
          <p:nvPr/>
        </p:nvCxnSpPr>
        <p:spPr>
          <a:xfrm>
            <a:off x="1775877" y="2762128"/>
            <a:ext cx="2910552" cy="816781"/>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1" name="Oval 100"/>
          <p:cNvSpPr/>
          <p:nvPr/>
        </p:nvSpPr>
        <p:spPr bwMode="auto">
          <a:xfrm>
            <a:off x="4606885" y="4055558"/>
            <a:ext cx="1042399" cy="259675"/>
          </a:xfrm>
          <a:prstGeom prst="ellipse">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Event hubs</a:t>
            </a:r>
          </a:p>
        </p:txBody>
      </p:sp>
      <p:grpSp>
        <p:nvGrpSpPr>
          <p:cNvPr id="102" name="Group 101"/>
          <p:cNvGrpSpPr/>
          <p:nvPr/>
        </p:nvGrpSpPr>
        <p:grpSpPr>
          <a:xfrm>
            <a:off x="4916976" y="3592350"/>
            <a:ext cx="422217" cy="414647"/>
            <a:chOff x="10407690" y="6565900"/>
            <a:chExt cx="918249" cy="774700"/>
          </a:xfrm>
          <a:solidFill>
            <a:schemeClr val="accent6"/>
          </a:solidFill>
        </p:grpSpPr>
        <p:grpSp>
          <p:nvGrpSpPr>
            <p:cNvPr id="103" name="Group 102"/>
            <p:cNvGrpSpPr/>
            <p:nvPr/>
          </p:nvGrpSpPr>
          <p:grpSpPr>
            <a:xfrm>
              <a:off x="10407690" y="6565900"/>
              <a:ext cx="918249" cy="205801"/>
              <a:chOff x="10452140" y="6610350"/>
              <a:chExt cx="918249" cy="205801"/>
            </a:xfrm>
            <a:grpFill/>
          </p:grpSpPr>
          <p:sp>
            <p:nvSpPr>
              <p:cNvPr id="115" name="Rectangle 114"/>
              <p:cNvSpPr/>
              <p:nvPr/>
            </p:nvSpPr>
            <p:spPr bwMode="auto">
              <a:xfrm>
                <a:off x="10452140" y="66103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6" name="Rectangle 115"/>
              <p:cNvSpPr/>
              <p:nvPr/>
            </p:nvSpPr>
            <p:spPr bwMode="auto">
              <a:xfrm>
                <a:off x="10452141" y="6610350"/>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bwMode="auto">
              <a:xfrm>
                <a:off x="11245924" y="6610350"/>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4" name="Group 103"/>
            <p:cNvGrpSpPr/>
            <p:nvPr/>
          </p:nvGrpSpPr>
          <p:grpSpPr>
            <a:xfrm>
              <a:off x="10407690" y="6739951"/>
              <a:ext cx="918249" cy="600649"/>
              <a:chOff x="10407690" y="6739951"/>
              <a:chExt cx="918249" cy="600649"/>
            </a:xfrm>
            <a:grpFill/>
          </p:grpSpPr>
          <p:grpSp>
            <p:nvGrpSpPr>
              <p:cNvPr id="105" name="Group 104"/>
              <p:cNvGrpSpPr/>
              <p:nvPr/>
            </p:nvGrpSpPr>
            <p:grpSpPr>
              <a:xfrm>
                <a:off x="10407690" y="7134799"/>
                <a:ext cx="918249" cy="205801"/>
                <a:chOff x="10452140" y="6988749"/>
                <a:chExt cx="918249" cy="205801"/>
              </a:xfrm>
              <a:grpFill/>
            </p:grpSpPr>
            <p:sp>
              <p:nvSpPr>
                <p:cNvPr id="112" name="Rectangle 111"/>
                <p:cNvSpPr/>
                <p:nvPr/>
              </p:nvSpPr>
              <p:spPr bwMode="auto">
                <a:xfrm>
                  <a:off x="10452140" y="7080250"/>
                  <a:ext cx="914400" cy="11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3" name="Rectangle 112"/>
                <p:cNvSpPr/>
                <p:nvPr/>
              </p:nvSpPr>
              <p:spPr bwMode="auto">
                <a:xfrm>
                  <a:off x="10452141" y="6988749"/>
                  <a:ext cx="120094"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4" name="Rectangle 113"/>
                <p:cNvSpPr/>
                <p:nvPr/>
              </p:nvSpPr>
              <p:spPr bwMode="auto">
                <a:xfrm>
                  <a:off x="11245924" y="6988749"/>
                  <a:ext cx="124465" cy="205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06" name="Rectangle 105"/>
              <p:cNvSpPr/>
              <p:nvPr/>
            </p:nvSpPr>
            <p:spPr bwMode="auto">
              <a:xfrm>
                <a:off x="10648118" y="673995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bwMode="auto">
              <a:xfrm>
                <a:off x="10648118" y="689807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8" name="Rectangle 107"/>
              <p:cNvSpPr/>
              <p:nvPr/>
            </p:nvSpPr>
            <p:spPr bwMode="auto">
              <a:xfrm>
                <a:off x="10648118" y="7055835"/>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bwMode="auto">
              <a:xfrm>
                <a:off x="10833137" y="6975941"/>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10833137" y="6819846"/>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11018157" y="6916390"/>
                <a:ext cx="137160"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47" name="Group 146"/>
          <p:cNvGrpSpPr/>
          <p:nvPr/>
        </p:nvGrpSpPr>
        <p:grpSpPr>
          <a:xfrm>
            <a:off x="6228480" y="3312599"/>
            <a:ext cx="1583636" cy="1325530"/>
            <a:chOff x="6228480" y="3312599"/>
            <a:chExt cx="1583636" cy="1325530"/>
          </a:xfrm>
        </p:grpSpPr>
        <p:sp>
          <p:nvSpPr>
            <p:cNvPr id="148" name="Rectangle 147"/>
            <p:cNvSpPr/>
            <p:nvPr/>
          </p:nvSpPr>
          <p:spPr bwMode="auto">
            <a:xfrm>
              <a:off x="6228480" y="3312599"/>
              <a:ext cx="1583636" cy="1325530"/>
            </a:xfrm>
            <a:prstGeom prst="rect">
              <a:avLst/>
            </a:prstGeom>
            <a:solidFill>
              <a:schemeClr val="bg1"/>
            </a:solidFill>
            <a:ln>
              <a:solidFill>
                <a:schemeClr val="bg2"/>
              </a:solidFill>
            </a:ln>
          </p:spPr>
          <p:txBody>
            <a:bodyPr wrap="non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HDInsight</a:t>
              </a:r>
            </a:p>
          </p:txBody>
        </p:sp>
        <p:pic>
          <p:nvPicPr>
            <p:cNvPr id="151" name="Picture 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83809" y="4093261"/>
              <a:ext cx="759613" cy="40125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8"/>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560921" y="3696417"/>
              <a:ext cx="1005391" cy="3669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1" name="Straight Arrow Connector 160"/>
          <p:cNvCxnSpPr/>
          <p:nvPr/>
        </p:nvCxnSpPr>
        <p:spPr>
          <a:xfrm>
            <a:off x="2071192" y="1703367"/>
            <a:ext cx="37479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3976058" y="1703367"/>
            <a:ext cx="37479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5880924" y="1703367"/>
            <a:ext cx="374794" cy="0"/>
          </a:xfrm>
          <a:prstGeom prst="straightConnector1">
            <a:avLst/>
          </a:prstGeom>
          <a:ln w="25400">
            <a:solidFill>
              <a:schemeClr val="bg1">
                <a:lumMod val="65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7785790" y="1703367"/>
            <a:ext cx="374794" cy="0"/>
          </a:xfrm>
          <a:prstGeom prst="straightConnector1">
            <a:avLst/>
          </a:prstGeom>
          <a:ln w="25400">
            <a:solidFill>
              <a:schemeClr val="bg1">
                <a:lumMod val="65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9690657" y="1703367"/>
            <a:ext cx="37479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4346673" y="4752507"/>
            <a:ext cx="1566158" cy="1282535"/>
            <a:chOff x="4346673" y="4495283"/>
            <a:chExt cx="1566158" cy="1282535"/>
          </a:xfrm>
        </p:grpSpPr>
        <p:sp>
          <p:nvSpPr>
            <p:cNvPr id="145" name="Rectangle 144"/>
            <p:cNvSpPr/>
            <p:nvPr/>
          </p:nvSpPr>
          <p:spPr bwMode="auto">
            <a:xfrm>
              <a:off x="4346673" y="4495283"/>
              <a:ext cx="1566158" cy="1282535"/>
            </a:xfrm>
            <a:prstGeom prst="rect">
              <a:avLst/>
            </a:prstGeom>
            <a:solidFill>
              <a:schemeClr val="bg1"/>
            </a:solidFill>
            <a:ln>
              <a:solidFill>
                <a:schemeClr val="bg2"/>
              </a:solidFill>
            </a:ln>
          </p:spPr>
          <p:txBody>
            <a:bodyPr wrap="square" lIns="179285" tIns="44821" rIns="179285" bIns="179285" rtlCol="0" anchor="t">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HDInsight Kafka</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7212" y="5088428"/>
              <a:ext cx="1060769" cy="485466"/>
            </a:xfrm>
            <a:prstGeom prst="rect">
              <a:avLst/>
            </a:prstGeom>
          </p:spPr>
        </p:pic>
      </p:grpSp>
      <p:grpSp>
        <p:nvGrpSpPr>
          <p:cNvPr id="176" name="Group 175"/>
          <p:cNvGrpSpPr/>
          <p:nvPr/>
        </p:nvGrpSpPr>
        <p:grpSpPr>
          <a:xfrm>
            <a:off x="949838" y="4561854"/>
            <a:ext cx="712637" cy="415278"/>
            <a:chOff x="949838" y="4802123"/>
            <a:chExt cx="712637" cy="415278"/>
          </a:xfrm>
        </p:grpSpPr>
        <p:sp>
          <p:nvSpPr>
            <p:cNvPr id="62" name="TextBox 61"/>
            <p:cNvSpPr txBox="1"/>
            <p:nvPr/>
          </p:nvSpPr>
          <p:spPr>
            <a:xfrm>
              <a:off x="949838" y="5032735"/>
              <a:ext cx="712637" cy="184666"/>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rPr>
                <a:t>Sensors</a:t>
              </a:r>
            </a:p>
          </p:txBody>
        </p:sp>
        <p:sp>
          <p:nvSpPr>
            <p:cNvPr id="167" name="Freeform 156"/>
            <p:cNvSpPr>
              <a:spLocks noChangeAspect="1" noChangeArrowheads="1"/>
            </p:cNvSpPr>
            <p:nvPr/>
          </p:nvSpPr>
          <p:spPr bwMode="black">
            <a:xfrm>
              <a:off x="1015736" y="4802123"/>
              <a:ext cx="580840" cy="163940"/>
            </a:xfrm>
            <a:custGeom>
              <a:avLst/>
              <a:gdLst>
                <a:gd name="connsiteX0" fmla="*/ 272856 w 2169380"/>
                <a:gd name="connsiteY0" fmla="*/ 121270 h 612300"/>
                <a:gd name="connsiteX1" fmla="*/ 336861 w 2169380"/>
                <a:gd name="connsiteY1" fmla="*/ 188642 h 612300"/>
                <a:gd name="connsiteX2" fmla="*/ 272856 w 2169380"/>
                <a:gd name="connsiteY2" fmla="*/ 256014 h 612300"/>
                <a:gd name="connsiteX3" fmla="*/ 208851 w 2169380"/>
                <a:gd name="connsiteY3" fmla="*/ 188642 h 612300"/>
                <a:gd name="connsiteX4" fmla="*/ 272856 w 2169380"/>
                <a:gd name="connsiteY4" fmla="*/ 121270 h 612300"/>
                <a:gd name="connsiteX5" fmla="*/ 272856 w 2169380"/>
                <a:gd name="connsiteY5" fmla="*/ 53898 h 612300"/>
                <a:gd name="connsiteX6" fmla="*/ 141479 w 2169380"/>
                <a:gd name="connsiteY6" fmla="*/ 192009 h 612300"/>
                <a:gd name="connsiteX7" fmla="*/ 272856 w 2169380"/>
                <a:gd name="connsiteY7" fmla="*/ 330120 h 612300"/>
                <a:gd name="connsiteX8" fmla="*/ 404233 w 2169380"/>
                <a:gd name="connsiteY8" fmla="*/ 192009 h 612300"/>
                <a:gd name="connsiteX9" fmla="*/ 272856 w 2169380"/>
                <a:gd name="connsiteY9" fmla="*/ 53898 h 612300"/>
                <a:gd name="connsiteX10" fmla="*/ 0 w 2169380"/>
                <a:gd name="connsiteY10" fmla="*/ 0 h 612300"/>
                <a:gd name="connsiteX11" fmla="*/ 2169380 w 2169380"/>
                <a:gd name="connsiteY11" fmla="*/ 0 h 612300"/>
                <a:gd name="connsiteX12" fmla="*/ 2169380 w 2169380"/>
                <a:gd name="connsiteY12" fmla="*/ 377278 h 612300"/>
                <a:gd name="connsiteX13" fmla="*/ 2169380 w 2169380"/>
                <a:gd name="connsiteY13" fmla="*/ 377283 h 612300"/>
                <a:gd name="connsiteX14" fmla="*/ 2169378 w 2169380"/>
                <a:gd name="connsiteY14" fmla="*/ 377283 h 612300"/>
                <a:gd name="connsiteX15" fmla="*/ 2149168 w 2169380"/>
                <a:gd name="connsiteY15" fmla="*/ 432495 h 612300"/>
                <a:gd name="connsiteX16" fmla="*/ 1563031 w 2169380"/>
                <a:gd name="connsiteY16" fmla="*/ 432495 h 612300"/>
                <a:gd name="connsiteX17" fmla="*/ 1563031 w 2169380"/>
                <a:gd name="connsiteY17" fmla="*/ 497770 h 612300"/>
                <a:gd name="connsiteX18" fmla="*/ 2169380 w 2169380"/>
                <a:gd name="connsiteY18" fmla="*/ 497770 h 612300"/>
                <a:gd name="connsiteX19" fmla="*/ 2169380 w 2169380"/>
                <a:gd name="connsiteY19" fmla="*/ 612300 h 612300"/>
                <a:gd name="connsiteX20" fmla="*/ 0 w 2169380"/>
                <a:gd name="connsiteY20" fmla="*/ 612300 h 612300"/>
                <a:gd name="connsiteX21" fmla="*/ 0 w 2169380"/>
                <a:gd name="connsiteY21" fmla="*/ 497770 h 612300"/>
                <a:gd name="connsiteX22" fmla="*/ 613084 w 2169380"/>
                <a:gd name="connsiteY22" fmla="*/ 497770 h 612300"/>
                <a:gd name="connsiteX23" fmla="*/ 613084 w 2169380"/>
                <a:gd name="connsiteY23" fmla="*/ 432495 h 612300"/>
                <a:gd name="connsiteX24" fmla="*/ 20211 w 2169380"/>
                <a:gd name="connsiteY24" fmla="*/ 432495 h 612300"/>
                <a:gd name="connsiteX25" fmla="*/ 2 w 2169380"/>
                <a:gd name="connsiteY25" fmla="*/ 377283 h 612300"/>
                <a:gd name="connsiteX26" fmla="*/ 0 w 2169380"/>
                <a:gd name="connsiteY26" fmla="*/ 377283 h 612300"/>
                <a:gd name="connsiteX27" fmla="*/ 0 w 2169380"/>
                <a:gd name="connsiteY27" fmla="*/ 377278 h 61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9380" h="612300">
                  <a:moveTo>
                    <a:pt x="272856" y="121270"/>
                  </a:moveTo>
                  <a:cubicBezTo>
                    <a:pt x="308205" y="121270"/>
                    <a:pt x="336861" y="151433"/>
                    <a:pt x="336861" y="188642"/>
                  </a:cubicBezTo>
                  <a:cubicBezTo>
                    <a:pt x="336861" y="225851"/>
                    <a:pt x="308205" y="256014"/>
                    <a:pt x="272856" y="256014"/>
                  </a:cubicBezTo>
                  <a:cubicBezTo>
                    <a:pt x="237507" y="256014"/>
                    <a:pt x="208851" y="225851"/>
                    <a:pt x="208851" y="188642"/>
                  </a:cubicBezTo>
                  <a:cubicBezTo>
                    <a:pt x="208851" y="151433"/>
                    <a:pt x="237507" y="121270"/>
                    <a:pt x="272856" y="121270"/>
                  </a:cubicBezTo>
                  <a:close/>
                  <a:moveTo>
                    <a:pt x="272856" y="53898"/>
                  </a:moveTo>
                  <a:cubicBezTo>
                    <a:pt x="200298" y="53898"/>
                    <a:pt x="141479" y="115732"/>
                    <a:pt x="141479" y="192009"/>
                  </a:cubicBezTo>
                  <a:cubicBezTo>
                    <a:pt x="141479" y="268286"/>
                    <a:pt x="200298" y="330120"/>
                    <a:pt x="272856" y="330120"/>
                  </a:cubicBezTo>
                  <a:cubicBezTo>
                    <a:pt x="345414" y="330120"/>
                    <a:pt x="404233" y="268286"/>
                    <a:pt x="404233" y="192009"/>
                  </a:cubicBezTo>
                  <a:cubicBezTo>
                    <a:pt x="404233" y="115732"/>
                    <a:pt x="345414" y="53898"/>
                    <a:pt x="272856" y="53898"/>
                  </a:cubicBezTo>
                  <a:close/>
                  <a:moveTo>
                    <a:pt x="0" y="0"/>
                  </a:moveTo>
                  <a:lnTo>
                    <a:pt x="2169380" y="0"/>
                  </a:lnTo>
                  <a:lnTo>
                    <a:pt x="2169380" y="377278"/>
                  </a:lnTo>
                  <a:lnTo>
                    <a:pt x="2169380" y="377283"/>
                  </a:lnTo>
                  <a:lnTo>
                    <a:pt x="2169378" y="377283"/>
                  </a:lnTo>
                  <a:lnTo>
                    <a:pt x="2149168" y="432495"/>
                  </a:lnTo>
                  <a:lnTo>
                    <a:pt x="1563031" y="432495"/>
                  </a:lnTo>
                  <a:lnTo>
                    <a:pt x="1563031" y="497770"/>
                  </a:lnTo>
                  <a:lnTo>
                    <a:pt x="2169380" y="497770"/>
                  </a:lnTo>
                  <a:lnTo>
                    <a:pt x="2169380" y="612300"/>
                  </a:lnTo>
                  <a:lnTo>
                    <a:pt x="0" y="612300"/>
                  </a:lnTo>
                  <a:lnTo>
                    <a:pt x="0" y="497770"/>
                  </a:lnTo>
                  <a:lnTo>
                    <a:pt x="613084" y="497770"/>
                  </a:lnTo>
                  <a:lnTo>
                    <a:pt x="613084" y="432495"/>
                  </a:lnTo>
                  <a:lnTo>
                    <a:pt x="20211" y="432495"/>
                  </a:lnTo>
                  <a:lnTo>
                    <a:pt x="2" y="377283"/>
                  </a:lnTo>
                  <a:lnTo>
                    <a:pt x="0" y="377283"/>
                  </a:lnTo>
                  <a:lnTo>
                    <a:pt x="0" y="37727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Freeform 9"/>
          <p:cNvSpPr>
            <a:spLocks noChangeAspect="1" noEditPoints="1"/>
          </p:cNvSpPr>
          <p:nvPr/>
        </p:nvSpPr>
        <p:spPr bwMode="black">
          <a:xfrm>
            <a:off x="6720571" y="5155174"/>
            <a:ext cx="591134" cy="47931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nvGrpSpPr>
          <p:cNvPr id="205" name="Group 204"/>
          <p:cNvGrpSpPr/>
          <p:nvPr/>
        </p:nvGrpSpPr>
        <p:grpSpPr>
          <a:xfrm>
            <a:off x="10081480" y="4257637"/>
            <a:ext cx="1498014" cy="619168"/>
            <a:chOff x="10111601" y="4441043"/>
            <a:chExt cx="1498014" cy="619168"/>
          </a:xfrm>
        </p:grpSpPr>
        <p:sp>
          <p:nvSpPr>
            <p:cNvPr id="49" name="TextBox 48"/>
            <p:cNvSpPr txBox="1"/>
            <p:nvPr/>
          </p:nvSpPr>
          <p:spPr>
            <a:xfrm>
              <a:off x="10111601" y="4875545"/>
              <a:ext cx="1498014" cy="184666"/>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mn-lt"/>
                </a:rPr>
                <a:t>Data analytics (Excel)</a:t>
              </a:r>
            </a:p>
          </p:txBody>
        </p:sp>
        <p:sp>
          <p:nvSpPr>
            <p:cNvPr id="169" name="Freeform 93"/>
            <p:cNvSpPr>
              <a:spLocks noChangeAspect="1"/>
            </p:cNvSpPr>
            <p:nvPr/>
          </p:nvSpPr>
          <p:spPr bwMode="auto">
            <a:xfrm>
              <a:off x="10629556" y="4441043"/>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0" name="Freeform: Shape 169"/>
          <p:cNvSpPr>
            <a:spLocks/>
          </p:cNvSpPr>
          <p:nvPr/>
        </p:nvSpPr>
        <p:spPr bwMode="auto">
          <a:xfrm>
            <a:off x="8639143" y="3245442"/>
            <a:ext cx="572954" cy="411402"/>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nvGrpSpPr>
          <p:cNvPr id="177" name="Group 176"/>
          <p:cNvGrpSpPr/>
          <p:nvPr/>
        </p:nvGrpSpPr>
        <p:grpSpPr>
          <a:xfrm>
            <a:off x="897930" y="3518417"/>
            <a:ext cx="816453" cy="612403"/>
            <a:chOff x="897930" y="3630535"/>
            <a:chExt cx="816453" cy="612403"/>
          </a:xfrm>
        </p:grpSpPr>
        <p:sp>
          <p:nvSpPr>
            <p:cNvPr id="69" name="TextBox 68"/>
            <p:cNvSpPr txBox="1"/>
            <p:nvPr/>
          </p:nvSpPr>
          <p:spPr>
            <a:xfrm>
              <a:off x="1048874" y="4058272"/>
              <a:ext cx="514564" cy="184666"/>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505050"/>
                  </a:solidFill>
                  <a:effectLst/>
                  <a:uLnTx/>
                  <a:uFillTx/>
                </a:rPr>
                <a:t>Devices</a:t>
              </a:r>
            </a:p>
          </p:txBody>
        </p:sp>
        <p:grpSp>
          <p:nvGrpSpPr>
            <p:cNvPr id="173" name="Group 172"/>
            <p:cNvGrpSpPr/>
            <p:nvPr/>
          </p:nvGrpSpPr>
          <p:grpSpPr>
            <a:xfrm>
              <a:off x="897930" y="3630535"/>
              <a:ext cx="816453" cy="385396"/>
              <a:chOff x="942981" y="3534203"/>
              <a:chExt cx="816453" cy="385396"/>
            </a:xfrm>
          </p:grpSpPr>
          <p:sp>
            <p:nvSpPr>
              <p:cNvPr id="171" name="Freeform 13"/>
              <p:cNvSpPr>
                <a:spLocks noChangeAspect="1" noEditPoints="1"/>
              </p:cNvSpPr>
              <p:nvPr/>
            </p:nvSpPr>
            <p:spPr bwMode="black">
              <a:xfrm>
                <a:off x="942981" y="3607087"/>
                <a:ext cx="162139" cy="30443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172" name="Freeform 29"/>
              <p:cNvSpPr>
                <a:spLocks noChangeAspect="1" noEditPoints="1"/>
              </p:cNvSpPr>
              <p:nvPr/>
            </p:nvSpPr>
            <p:spPr bwMode="black">
              <a:xfrm>
                <a:off x="1149350" y="3534203"/>
                <a:ext cx="610084" cy="385396"/>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grpSp>
      <p:cxnSp>
        <p:nvCxnSpPr>
          <p:cNvPr id="185" name="Straight Arrow Connector 184"/>
          <p:cNvCxnSpPr/>
          <p:nvPr/>
        </p:nvCxnSpPr>
        <p:spPr>
          <a:xfrm>
            <a:off x="5484504" y="3832613"/>
            <a:ext cx="743976"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a:off x="5484504" y="3975364"/>
            <a:ext cx="1163039" cy="124615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7870310" y="4734163"/>
            <a:ext cx="221404"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a:off x="9768053" y="4734163"/>
            <a:ext cx="221404"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11371073" y="5356168"/>
            <a:ext cx="483470"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4" name="Right Arrow 76"/>
          <p:cNvSpPr/>
          <p:nvPr/>
        </p:nvSpPr>
        <p:spPr bwMode="auto">
          <a:xfrm>
            <a:off x="8279069" y="2738930"/>
            <a:ext cx="1293102"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ea typeface="Segoe UI" pitchFamily="34" charset="0"/>
                <a:cs typeface="Segoe UI" pitchFamily="34" charset="0"/>
              </a:rPr>
              <a:t>Live Dashboards</a:t>
            </a:r>
          </a:p>
        </p:txBody>
      </p:sp>
      <p:sp>
        <p:nvSpPr>
          <p:cNvPr id="208" name="Freeform 188"/>
          <p:cNvSpPr/>
          <p:nvPr/>
        </p:nvSpPr>
        <p:spPr bwMode="auto">
          <a:xfrm>
            <a:off x="6805419" y="2175768"/>
            <a:ext cx="421438" cy="443566"/>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9638560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left)">
                                      <p:cBhvr>
                                        <p:cTn id="15" dur="500"/>
                                        <p:tgtEl>
                                          <p:spTgt spid="9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left)">
                                      <p:cBhvr>
                                        <p:cTn id="19" dur="500"/>
                                        <p:tgtEl>
                                          <p:spTgt spid="8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500"/>
                                        <p:tgtEl>
                                          <p:spTgt spid="9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1"/>
                                        </p:tgtEl>
                                        <p:attrNameLst>
                                          <p:attrName>style.visibility</p:attrName>
                                        </p:attrNameLst>
                                      </p:cBhvr>
                                      <p:to>
                                        <p:strVal val="visible"/>
                                      </p:to>
                                    </p:set>
                                    <p:animEffect transition="in" filter="wipe(left)">
                                      <p:cBhvr>
                                        <p:cTn id="32" dur="500"/>
                                        <p:tgtEl>
                                          <p:spTgt spid="1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wipe(left)">
                                      <p:cBhvr>
                                        <p:cTn id="42" dur="500"/>
                                        <p:tgtEl>
                                          <p:spTgt spid="1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left)">
                                      <p:cBhvr>
                                        <p:cTn id="47" dur="500"/>
                                        <p:tgtEl>
                                          <p:spTgt spid="1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wipe(left)">
                                      <p:cBhvr>
                                        <p:cTn id="52" dur="500"/>
                                        <p:tgtEl>
                                          <p:spTgt spid="165"/>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5"/>
                                        </p:tgtEl>
                                        <p:attrNameLst>
                                          <p:attrName>style.visibility</p:attrName>
                                        </p:attrNameLst>
                                      </p:cBhvr>
                                      <p:to>
                                        <p:strVal val="visible"/>
                                      </p:to>
                                    </p:set>
                                    <p:animEffect transition="in" filter="wipe(left)">
                                      <p:cBhvr>
                                        <p:cTn id="56" dur="500"/>
                                        <p:tgtEl>
                                          <p:spTgt spid="185"/>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187"/>
                                        </p:tgtEl>
                                        <p:attrNameLst>
                                          <p:attrName>style.visibility</p:attrName>
                                        </p:attrNameLst>
                                      </p:cBhvr>
                                      <p:to>
                                        <p:strVal val="visible"/>
                                      </p:to>
                                    </p:set>
                                    <p:animEffect transition="in" filter="wipe(left)">
                                      <p:cBhvr>
                                        <p:cTn id="60" dur="500"/>
                                        <p:tgtEl>
                                          <p:spTgt spid="187"/>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189"/>
                                        </p:tgtEl>
                                        <p:attrNameLst>
                                          <p:attrName>style.visibility</p:attrName>
                                        </p:attrNameLst>
                                      </p:cBhvr>
                                      <p:to>
                                        <p:strVal val="visible"/>
                                      </p:to>
                                    </p:set>
                                    <p:animEffect transition="in" filter="wipe(left)">
                                      <p:cBhvr>
                                        <p:cTn id="64" dur="500"/>
                                        <p:tgtEl>
                                          <p:spTgt spid="189"/>
                                        </p:tgtEl>
                                      </p:cBhvr>
                                    </p:animEffect>
                                  </p:childTnLst>
                                </p:cTn>
                              </p:par>
                            </p:childTnLst>
                          </p:cTn>
                        </p:par>
                        <p:par>
                          <p:cTn id="65" fill="hold">
                            <p:stCondLst>
                              <p:cond delay="2000"/>
                            </p:stCondLst>
                            <p:childTnLst>
                              <p:par>
                                <p:cTn id="66" presetID="22" presetClass="entr" presetSubtype="8" fill="hold" nodeType="after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wipe(left)">
                                      <p:cBhvr>
                                        <p:cTn id="68" dur="500"/>
                                        <p:tgtEl>
                                          <p:spTgt spid="191"/>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92"/>
                                        </p:tgtEl>
                                        <p:attrNameLst>
                                          <p:attrName>style.visibility</p:attrName>
                                        </p:attrNameLst>
                                      </p:cBhvr>
                                      <p:to>
                                        <p:strVal val="visible"/>
                                      </p:to>
                                    </p:set>
                                    <p:animEffect transition="in" filter="wipe(left)">
                                      <p:cBhvr>
                                        <p:cTn id="72" dur="500"/>
                                        <p:tgtEl>
                                          <p:spTgt spid="192"/>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194"/>
                                        </p:tgtEl>
                                        <p:attrNameLst>
                                          <p:attrName>style.visibility</p:attrName>
                                        </p:attrNameLst>
                                      </p:cBhvr>
                                      <p:to>
                                        <p:strVal val="visible"/>
                                      </p:to>
                                    </p:set>
                                    <p:animEffect transition="in" filter="fade">
                                      <p:cBhvr>
                                        <p:cTn id="76"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9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ingestion technology</a:t>
            </a:r>
          </a:p>
        </p:txBody>
      </p:sp>
      <p:graphicFrame>
        <p:nvGraphicFramePr>
          <p:cNvPr id="4" name="Content Placeholder 3"/>
          <p:cNvGraphicFramePr>
            <a:graphicFrameLocks noGrp="1"/>
          </p:cNvGraphicFramePr>
          <p:nvPr>
            <p:ph idx="4294967295"/>
            <p:extLst/>
          </p:nvPr>
        </p:nvGraphicFramePr>
        <p:xfrm>
          <a:off x="268927" y="1582738"/>
          <a:ext cx="9404229" cy="4621764"/>
        </p:xfrm>
        <a:graphic>
          <a:graphicData uri="http://schemas.openxmlformats.org/drawingml/2006/table">
            <a:tbl>
              <a:tblPr firstRow="1" bandRow="1">
                <a:tableStyleId>{9DCAF9ED-07DC-4A11-8D7F-57B35C25682E}</a:tableStyleId>
              </a:tblPr>
              <a:tblGrid>
                <a:gridCol w="2564987">
                  <a:extLst>
                    <a:ext uri="{9D8B030D-6E8A-4147-A177-3AD203B41FA5}">
                      <a16:colId xmlns:a16="http://schemas.microsoft.com/office/drawing/2014/main" val="1525941442"/>
                    </a:ext>
                  </a:extLst>
                </a:gridCol>
                <a:gridCol w="3458029">
                  <a:extLst>
                    <a:ext uri="{9D8B030D-6E8A-4147-A177-3AD203B41FA5}">
                      <a16:colId xmlns:a16="http://schemas.microsoft.com/office/drawing/2014/main" val="2229799226"/>
                    </a:ext>
                  </a:extLst>
                </a:gridCol>
                <a:gridCol w="3381213">
                  <a:extLst>
                    <a:ext uri="{9D8B030D-6E8A-4147-A177-3AD203B41FA5}">
                      <a16:colId xmlns:a16="http://schemas.microsoft.com/office/drawing/2014/main" val="122452388"/>
                    </a:ext>
                  </a:extLst>
                </a:gridCol>
              </a:tblGrid>
              <a:tr h="420114">
                <a:tc>
                  <a:txBody>
                    <a:bodyPr/>
                    <a:lstStyle/>
                    <a:p>
                      <a:endParaRPr lang="en-US" sz="1800" dirty="0"/>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r>
                        <a:rPr lang="en-US" sz="1800" dirty="0">
                          <a:gradFill>
                            <a:gsLst>
                              <a:gs pos="100000">
                                <a:schemeClr val="bg1"/>
                              </a:gs>
                              <a:gs pos="0">
                                <a:schemeClr val="bg1"/>
                              </a:gs>
                            </a:gsLst>
                            <a:lin ang="5400000" scaled="0"/>
                          </a:gradFill>
                        </a:rPr>
                        <a:t>Kafka</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r>
                        <a:rPr lang="en-US" sz="1800" dirty="0">
                          <a:gradFill>
                            <a:gsLst>
                              <a:gs pos="100000">
                                <a:schemeClr val="bg1"/>
                              </a:gs>
                              <a:gs pos="0">
                                <a:schemeClr val="bg1"/>
                              </a:gs>
                            </a:gsLst>
                            <a:lin ang="5400000" scaled="0"/>
                          </a:gradFill>
                        </a:rPr>
                        <a:t>Azure event hubs</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3728011299"/>
                  </a:ext>
                </a:extLst>
              </a:tr>
              <a:tr h="420114">
                <a:tc>
                  <a:txBody>
                    <a:bodyPr/>
                    <a:lstStyle/>
                    <a:p>
                      <a:r>
                        <a:rPr lang="en-US" sz="1800" dirty="0">
                          <a:solidFill>
                            <a:schemeClr val="tx1">
                              <a:lumMod val="65000"/>
                              <a:lumOff val="35000"/>
                            </a:schemeClr>
                          </a:solidFill>
                        </a:rPr>
                        <a:t>Managed</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b="0" dirty="0">
                          <a:solidFill>
                            <a:schemeClr val="tx1">
                              <a:lumMod val="65000"/>
                              <a:lumOff val="35000"/>
                            </a:schemeClr>
                          </a:solidFill>
                        </a:rPr>
                        <a:t>Yes</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b="0" dirty="0">
                          <a:solidFill>
                            <a:schemeClr val="tx1">
                              <a:lumMod val="65000"/>
                              <a:lumOff val="35000"/>
                            </a:schemeClr>
                          </a:solidFill>
                        </a:rPr>
                        <a:t>Yes</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extLst>
                  <a:ext uri="{0D108BD9-81ED-4DB2-BD59-A6C34878D82A}">
                    <a16:rowId xmlns:a16="http://schemas.microsoft.com/office/drawing/2014/main" val="519985119"/>
                  </a:ext>
                </a:extLst>
              </a:tr>
              <a:tr h="420114">
                <a:tc>
                  <a:txBody>
                    <a:bodyPr/>
                    <a:lstStyle/>
                    <a:p>
                      <a:r>
                        <a:rPr lang="en-US" sz="1800" dirty="0">
                          <a:solidFill>
                            <a:schemeClr val="tx1">
                              <a:lumMod val="65000"/>
                              <a:lumOff val="35000"/>
                            </a:schemeClr>
                          </a:solidFill>
                        </a:rPr>
                        <a:t>Ordering</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Yes</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Yes</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63612347"/>
                  </a:ext>
                </a:extLst>
              </a:tr>
              <a:tr h="420114">
                <a:tc>
                  <a:txBody>
                    <a:bodyPr/>
                    <a:lstStyle/>
                    <a:p>
                      <a:pPr marL="0" algn="l" defTabSz="914367" rtl="0" eaLnBrk="1" latinLnBrk="0" hangingPunct="1"/>
                      <a:r>
                        <a:rPr lang="en-US" sz="1800" kern="1200" dirty="0">
                          <a:solidFill>
                            <a:schemeClr val="tx1">
                              <a:lumMod val="65000"/>
                              <a:lumOff val="35000"/>
                            </a:schemeClr>
                          </a:solidFill>
                          <a:latin typeface="+mn-lt"/>
                          <a:ea typeface="+mn-ea"/>
                          <a:cs typeface="+mn-cs"/>
                        </a:rPr>
                        <a:t>Delivery</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pPr marL="0" algn="l" defTabSz="914367" rtl="0" eaLnBrk="1" latinLnBrk="0" hangingPunct="1"/>
                      <a:r>
                        <a:rPr lang="en-US" sz="1800" kern="1200" dirty="0">
                          <a:solidFill>
                            <a:schemeClr val="tx1">
                              <a:lumMod val="65000"/>
                              <a:lumOff val="35000"/>
                            </a:schemeClr>
                          </a:solidFill>
                          <a:latin typeface="+mn-lt"/>
                          <a:ea typeface="+mn-ea"/>
                          <a:cs typeface="+mn-cs"/>
                        </a:rPr>
                        <a:t>At-least-once</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pPr marL="0" algn="l" defTabSz="914367" rtl="0" eaLnBrk="1" latinLnBrk="0" hangingPunct="1"/>
                      <a:r>
                        <a:rPr lang="en-US" sz="1800" kern="1200" dirty="0">
                          <a:solidFill>
                            <a:schemeClr val="tx1">
                              <a:lumMod val="65000"/>
                              <a:lumOff val="35000"/>
                            </a:schemeClr>
                          </a:solidFill>
                          <a:latin typeface="+mn-lt"/>
                          <a:ea typeface="+mn-ea"/>
                          <a:cs typeface="+mn-cs"/>
                        </a:rPr>
                        <a:t>At-least-once</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extLst>
                  <a:ext uri="{0D108BD9-81ED-4DB2-BD59-A6C34878D82A}">
                    <a16:rowId xmlns:a16="http://schemas.microsoft.com/office/drawing/2014/main" val="317086771"/>
                  </a:ext>
                </a:extLst>
              </a:tr>
              <a:tr h="420114">
                <a:tc>
                  <a:txBody>
                    <a:bodyPr/>
                    <a:lstStyle/>
                    <a:p>
                      <a:r>
                        <a:rPr lang="en-US" sz="1800" dirty="0">
                          <a:solidFill>
                            <a:schemeClr val="tx1">
                              <a:lumMod val="65000"/>
                              <a:lumOff val="35000"/>
                            </a:schemeClr>
                          </a:solidFill>
                        </a:rPr>
                        <a:t>Lifetime</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Configurable</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1–30 Days</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83142296"/>
                  </a:ext>
                </a:extLst>
              </a:tr>
              <a:tr h="420114">
                <a:tc>
                  <a:txBody>
                    <a:bodyPr/>
                    <a:lstStyle/>
                    <a:p>
                      <a:r>
                        <a:rPr lang="en-US" sz="1800" dirty="0">
                          <a:solidFill>
                            <a:schemeClr val="tx1">
                              <a:lumMod val="65000"/>
                              <a:lumOff val="35000"/>
                            </a:schemeClr>
                          </a:solidFill>
                        </a:rPr>
                        <a:t>Replication</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dirty="0">
                          <a:solidFill>
                            <a:schemeClr val="tx1">
                              <a:lumMod val="65000"/>
                              <a:lumOff val="35000"/>
                            </a:schemeClr>
                          </a:solidFill>
                        </a:rPr>
                        <a:t>Configurable</a:t>
                      </a:r>
                      <a:r>
                        <a:rPr lang="en-US" sz="1800" baseline="0" dirty="0">
                          <a:solidFill>
                            <a:schemeClr val="tx1">
                              <a:lumMod val="65000"/>
                              <a:lumOff val="35000"/>
                            </a:schemeClr>
                          </a:solidFill>
                        </a:rPr>
                        <a:t> within region</a:t>
                      </a:r>
                      <a:endParaRPr lang="en-US" sz="1800" dirty="0">
                        <a:solidFill>
                          <a:schemeClr val="tx1">
                            <a:lumMod val="65000"/>
                            <a:lumOff val="35000"/>
                          </a:schemeClr>
                        </a:solidFill>
                      </a:endParaRP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dirty="0">
                          <a:solidFill>
                            <a:schemeClr val="tx1">
                              <a:lumMod val="65000"/>
                              <a:lumOff val="35000"/>
                            </a:schemeClr>
                          </a:solidFill>
                        </a:rPr>
                        <a:t>Yes</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extLst>
                  <a:ext uri="{0D108BD9-81ED-4DB2-BD59-A6C34878D82A}">
                    <a16:rowId xmlns:a16="http://schemas.microsoft.com/office/drawing/2014/main" val="2414684927"/>
                  </a:ext>
                </a:extLst>
              </a:tr>
              <a:tr h="420114">
                <a:tc>
                  <a:txBody>
                    <a:bodyPr/>
                    <a:lstStyle/>
                    <a:p>
                      <a:r>
                        <a:rPr lang="en-US" sz="1800" dirty="0">
                          <a:solidFill>
                            <a:schemeClr val="tx1">
                              <a:lumMod val="65000"/>
                              <a:lumOff val="35000"/>
                            </a:schemeClr>
                          </a:solidFill>
                        </a:rPr>
                        <a:t>Throughput</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*nodes</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20</a:t>
                      </a:r>
                      <a:r>
                        <a:rPr lang="en-US" sz="1800" baseline="0" dirty="0">
                          <a:solidFill>
                            <a:schemeClr val="tx1">
                              <a:lumMod val="65000"/>
                              <a:lumOff val="35000"/>
                            </a:schemeClr>
                          </a:solidFill>
                        </a:rPr>
                        <a:t> throughput units</a:t>
                      </a:r>
                      <a:endParaRPr lang="en-US" sz="1800" dirty="0">
                        <a:solidFill>
                          <a:schemeClr val="tx1">
                            <a:lumMod val="65000"/>
                            <a:lumOff val="35000"/>
                          </a:schemeClr>
                        </a:solidFill>
                      </a:endParaRP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248500273"/>
                  </a:ext>
                </a:extLst>
              </a:tr>
              <a:tr h="420114">
                <a:tc>
                  <a:txBody>
                    <a:bodyPr/>
                    <a:lstStyle/>
                    <a:p>
                      <a:r>
                        <a:rPr lang="en-US" sz="1800" dirty="0">
                          <a:solidFill>
                            <a:schemeClr val="tx1">
                              <a:lumMod val="65000"/>
                              <a:lumOff val="35000"/>
                            </a:schemeClr>
                          </a:solidFill>
                        </a:rPr>
                        <a:t>Parallel clients</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b="1" dirty="0">
                          <a:solidFill>
                            <a:schemeClr val="tx1">
                              <a:lumMod val="65000"/>
                              <a:lumOff val="35000"/>
                            </a:schemeClr>
                          </a:solidFill>
                        </a:rPr>
                        <a:t>Yes</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dirty="0">
                          <a:solidFill>
                            <a:schemeClr val="tx1">
                              <a:lumMod val="65000"/>
                              <a:lumOff val="35000"/>
                            </a:schemeClr>
                          </a:solidFill>
                        </a:rPr>
                        <a:t>No</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extLst>
                  <a:ext uri="{0D108BD9-81ED-4DB2-BD59-A6C34878D82A}">
                    <a16:rowId xmlns:a16="http://schemas.microsoft.com/office/drawing/2014/main" val="365472816"/>
                  </a:ext>
                </a:extLst>
              </a:tr>
              <a:tr h="420114">
                <a:tc>
                  <a:txBody>
                    <a:bodyPr/>
                    <a:lstStyle/>
                    <a:p>
                      <a:r>
                        <a:rPr lang="en-US" sz="1800" dirty="0">
                          <a:solidFill>
                            <a:schemeClr val="tx1">
                              <a:lumMod val="65000"/>
                              <a:lumOff val="35000"/>
                            </a:schemeClr>
                          </a:solidFill>
                        </a:rPr>
                        <a:t>MapReduce</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b="1" dirty="0">
                          <a:solidFill>
                            <a:schemeClr val="tx1">
                              <a:lumMod val="65000"/>
                              <a:lumOff val="35000"/>
                            </a:schemeClr>
                          </a:solidFill>
                        </a:rPr>
                        <a:t>Yes</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dirty="0">
                          <a:solidFill>
                            <a:schemeClr val="tx1">
                              <a:lumMod val="65000"/>
                              <a:lumOff val="35000"/>
                            </a:schemeClr>
                          </a:solidFill>
                        </a:rPr>
                        <a:t>No</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15025273"/>
                  </a:ext>
                </a:extLst>
              </a:tr>
              <a:tr h="420114">
                <a:tc>
                  <a:txBody>
                    <a:bodyPr/>
                    <a:lstStyle/>
                    <a:p>
                      <a:r>
                        <a:rPr lang="en-US" sz="1800" dirty="0">
                          <a:solidFill>
                            <a:schemeClr val="tx1">
                              <a:lumMod val="65000"/>
                              <a:lumOff val="35000"/>
                            </a:schemeClr>
                          </a:solidFill>
                        </a:rPr>
                        <a:t>Record size</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dirty="0">
                          <a:solidFill>
                            <a:schemeClr val="tx1">
                              <a:lumMod val="65000"/>
                              <a:lumOff val="35000"/>
                            </a:schemeClr>
                          </a:solidFill>
                        </a:rPr>
                        <a:t>Configurable</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tc>
                  <a:txBody>
                    <a:bodyPr/>
                    <a:lstStyle/>
                    <a:p>
                      <a:r>
                        <a:rPr lang="en-US" sz="1800" dirty="0">
                          <a:solidFill>
                            <a:schemeClr val="tx1">
                              <a:lumMod val="65000"/>
                              <a:lumOff val="35000"/>
                            </a:schemeClr>
                          </a:solidFill>
                        </a:rPr>
                        <a:t>256K</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EAE8EE"/>
                    </a:solidFill>
                  </a:tcPr>
                </a:tc>
                <a:extLst>
                  <a:ext uri="{0D108BD9-81ED-4DB2-BD59-A6C34878D82A}">
                    <a16:rowId xmlns:a16="http://schemas.microsoft.com/office/drawing/2014/main" val="61564839"/>
                  </a:ext>
                </a:extLst>
              </a:tr>
              <a:tr h="420624">
                <a:tc>
                  <a:txBody>
                    <a:bodyPr/>
                    <a:lstStyle/>
                    <a:p>
                      <a:r>
                        <a:rPr lang="en-US" sz="1800" dirty="0">
                          <a:solidFill>
                            <a:schemeClr val="tx1">
                              <a:lumMod val="65000"/>
                              <a:lumOff val="35000"/>
                            </a:schemeClr>
                          </a:solidFill>
                        </a:rPr>
                        <a:t>Cost</a:t>
                      </a:r>
                    </a:p>
                  </a:txBody>
                  <a:tcPr marL="91427" marR="91427" marT="45713" marB="45713"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b="1" dirty="0">
                          <a:solidFill>
                            <a:schemeClr val="tx1">
                              <a:lumMod val="65000"/>
                              <a:lumOff val="35000"/>
                            </a:schemeClr>
                          </a:solidFill>
                        </a:rPr>
                        <a:t>Low</a:t>
                      </a:r>
                    </a:p>
                  </a:txBody>
                  <a:tcPr marL="91427" marR="91427" marT="45713" marB="4571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800" b="0" dirty="0">
                          <a:solidFill>
                            <a:schemeClr val="tx1">
                              <a:lumMod val="65000"/>
                              <a:lumOff val="35000"/>
                            </a:schemeClr>
                          </a:solidFill>
                        </a:rPr>
                        <a:t>Medium – High as scaled out </a:t>
                      </a:r>
                    </a:p>
                  </a:txBody>
                  <a:tcPr marL="91427" marR="91427" marT="45713" marB="45713"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19333920"/>
                  </a:ext>
                </a:extLst>
              </a:tr>
            </a:tbl>
          </a:graphicData>
        </a:graphic>
      </p:graphicFrame>
    </p:spTree>
    <p:extLst>
      <p:ext uri="{BB962C8B-B14F-4D97-AF65-F5344CB8AC3E}">
        <p14:creationId xmlns:p14="http://schemas.microsoft.com/office/powerpoint/2010/main" val="2584395987"/>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a:t>a streaming </a:t>
            </a:r>
            <a:r>
              <a:rPr lang="en-US" dirty="0"/>
              <a:t>technology</a:t>
            </a:r>
          </a:p>
        </p:txBody>
      </p:sp>
      <p:graphicFrame>
        <p:nvGraphicFramePr>
          <p:cNvPr id="4" name="Content Placeholder 3"/>
          <p:cNvGraphicFramePr>
            <a:graphicFrameLocks noGrp="1"/>
          </p:cNvGraphicFramePr>
          <p:nvPr>
            <p:ph idx="4294967295"/>
            <p:extLst/>
          </p:nvPr>
        </p:nvGraphicFramePr>
        <p:xfrm>
          <a:off x="268926" y="1573668"/>
          <a:ext cx="10656703" cy="4295840"/>
        </p:xfrm>
        <a:graphic>
          <a:graphicData uri="http://schemas.openxmlformats.org/drawingml/2006/table">
            <a:tbl>
              <a:tblPr firstRow="1" bandRow="1">
                <a:effectLst/>
                <a:tableStyleId>{B301B821-A1FF-4177-AEE7-76D212191A09}</a:tableStyleId>
              </a:tblPr>
              <a:tblGrid>
                <a:gridCol w="1911885">
                  <a:extLst>
                    <a:ext uri="{9D8B030D-6E8A-4147-A177-3AD203B41FA5}">
                      <a16:colId xmlns:a16="http://schemas.microsoft.com/office/drawing/2014/main" val="1525941442"/>
                    </a:ext>
                  </a:extLst>
                </a:gridCol>
                <a:gridCol w="3022951">
                  <a:extLst>
                    <a:ext uri="{9D8B030D-6E8A-4147-A177-3AD203B41FA5}">
                      <a16:colId xmlns:a16="http://schemas.microsoft.com/office/drawing/2014/main" val="3411101941"/>
                    </a:ext>
                  </a:extLst>
                </a:gridCol>
                <a:gridCol w="2902833">
                  <a:extLst>
                    <a:ext uri="{9D8B030D-6E8A-4147-A177-3AD203B41FA5}">
                      <a16:colId xmlns:a16="http://schemas.microsoft.com/office/drawing/2014/main" val="2229799226"/>
                    </a:ext>
                  </a:extLst>
                </a:gridCol>
                <a:gridCol w="2819034">
                  <a:extLst>
                    <a:ext uri="{9D8B030D-6E8A-4147-A177-3AD203B41FA5}">
                      <a16:colId xmlns:a16="http://schemas.microsoft.com/office/drawing/2014/main" val="2416215981"/>
                    </a:ext>
                  </a:extLst>
                </a:gridCol>
              </a:tblGrid>
              <a:tr h="308380">
                <a:tc>
                  <a:txBody>
                    <a:bodyPr/>
                    <a:lstStyle/>
                    <a:p>
                      <a:endParaRPr lang="en-US" sz="1200" dirty="0"/>
                    </a:p>
                  </a:txBody>
                  <a:tcPr marL="89642" marR="89642" marT="62750" marB="62750"/>
                </a:tc>
                <a:tc>
                  <a:txBody>
                    <a:bodyPr/>
                    <a:lstStyle/>
                    <a:p>
                      <a:r>
                        <a:rPr lang="en-US" sz="1200" dirty="0">
                          <a:gradFill>
                            <a:gsLst>
                              <a:gs pos="100000">
                                <a:schemeClr val="bg1"/>
                              </a:gs>
                              <a:gs pos="0">
                                <a:schemeClr val="bg1"/>
                              </a:gs>
                            </a:gsLst>
                            <a:lin ang="5400000" scaled="0"/>
                          </a:gradFill>
                        </a:rPr>
                        <a:t>Azure Stream Analytics</a:t>
                      </a:r>
                    </a:p>
                  </a:txBody>
                  <a:tcPr marL="89642" marR="89642" marT="62750" marB="62750"/>
                </a:tc>
                <a:tc>
                  <a:txBody>
                    <a:bodyPr/>
                    <a:lstStyle/>
                    <a:p>
                      <a:r>
                        <a:rPr lang="en-US" sz="1200" dirty="0">
                          <a:gradFill>
                            <a:gsLst>
                              <a:gs pos="100000">
                                <a:schemeClr val="bg1"/>
                              </a:gs>
                              <a:gs pos="0">
                                <a:schemeClr val="bg1"/>
                              </a:gs>
                            </a:gsLst>
                            <a:lin ang="5400000" scaled="0"/>
                          </a:gradFill>
                        </a:rPr>
                        <a:t>Storm </a:t>
                      </a:r>
                    </a:p>
                  </a:txBody>
                  <a:tcPr marL="89642" marR="89642" marT="62750" marB="62750"/>
                </a:tc>
                <a:tc>
                  <a:txBody>
                    <a:bodyPr/>
                    <a:lstStyle/>
                    <a:p>
                      <a:r>
                        <a:rPr lang="en-US" sz="1200" dirty="0">
                          <a:gradFill>
                            <a:gsLst>
                              <a:gs pos="100000">
                                <a:schemeClr val="bg1"/>
                              </a:gs>
                              <a:gs pos="0">
                                <a:schemeClr val="bg1"/>
                              </a:gs>
                            </a:gsLst>
                            <a:lin ang="5400000" scaled="0"/>
                          </a:gradFill>
                        </a:rPr>
                        <a:t>Spark Streaming</a:t>
                      </a:r>
                    </a:p>
                  </a:txBody>
                  <a:tcPr marL="89642" marR="89642" marT="62750" marB="62750"/>
                </a:tc>
                <a:extLst>
                  <a:ext uri="{0D108BD9-81ED-4DB2-BD59-A6C34878D82A}">
                    <a16:rowId xmlns:a16="http://schemas.microsoft.com/office/drawing/2014/main" val="3728011299"/>
                  </a:ext>
                </a:extLst>
              </a:tr>
              <a:tr h="308380">
                <a:tc>
                  <a:txBody>
                    <a:bodyPr/>
                    <a:lstStyle/>
                    <a:p>
                      <a:pPr algn="l"/>
                      <a:r>
                        <a:rPr lang="en-US" sz="1200" dirty="0">
                          <a:solidFill>
                            <a:schemeClr val="tx1">
                              <a:lumMod val="65000"/>
                              <a:lumOff val="35000"/>
                            </a:schemeClr>
                          </a:solidFill>
                        </a:rPr>
                        <a:t>Managed</a:t>
                      </a:r>
                      <a:endParaRPr lang="en-US" sz="1200" b="1" dirty="0">
                        <a:solidFill>
                          <a:schemeClr val="tx1">
                            <a:lumMod val="65000"/>
                            <a:lumOff val="35000"/>
                          </a:schemeClr>
                        </a:solidFill>
                      </a:endParaRPr>
                    </a:p>
                  </a:txBody>
                  <a:tcPr marL="89642" marR="89642" marT="62750" marB="62750"/>
                </a:tc>
                <a:tc>
                  <a:txBody>
                    <a:bodyPr/>
                    <a:lstStyle/>
                    <a:p>
                      <a:r>
                        <a:rPr lang="en-US" sz="1200" dirty="0">
                          <a:solidFill>
                            <a:schemeClr val="tx1">
                              <a:lumMod val="65000"/>
                              <a:lumOff val="35000"/>
                            </a:schemeClr>
                          </a:solidFill>
                        </a:rPr>
                        <a:t>Yes</a:t>
                      </a:r>
                      <a:endParaRPr lang="en-US" sz="1200" b="1" dirty="0">
                        <a:solidFill>
                          <a:schemeClr val="tx1">
                            <a:lumMod val="65000"/>
                            <a:lumOff val="35000"/>
                          </a:schemeClr>
                        </a:solidFill>
                      </a:endParaRPr>
                    </a:p>
                  </a:txBody>
                  <a:tcPr marL="89642" marR="89642" marT="62750" marB="62750"/>
                </a:tc>
                <a:tc>
                  <a:txBody>
                    <a:bodyPr/>
                    <a:lstStyle/>
                    <a:p>
                      <a:r>
                        <a:rPr lang="en-US" sz="1200" b="0" dirty="0">
                          <a:solidFill>
                            <a:schemeClr val="tx1">
                              <a:lumMod val="65000"/>
                              <a:lumOff val="35000"/>
                            </a:schemeClr>
                          </a:solidFill>
                        </a:rPr>
                        <a:t>Yes</a:t>
                      </a:r>
                    </a:p>
                  </a:txBody>
                  <a:tcPr marL="89642" marR="89642" marT="62750" marB="62750"/>
                </a:tc>
                <a:tc>
                  <a:txBody>
                    <a:bodyPr/>
                    <a:lstStyle/>
                    <a:p>
                      <a:r>
                        <a:rPr lang="en-US" sz="1200" dirty="0">
                          <a:solidFill>
                            <a:schemeClr val="tx1">
                              <a:lumMod val="65000"/>
                              <a:lumOff val="35000"/>
                            </a:schemeClr>
                          </a:solidFill>
                        </a:rPr>
                        <a:t>Yes</a:t>
                      </a:r>
                    </a:p>
                  </a:txBody>
                  <a:tcPr marL="89642" marR="89642" marT="62750" marB="62750"/>
                </a:tc>
                <a:extLst>
                  <a:ext uri="{0D108BD9-81ED-4DB2-BD59-A6C34878D82A}">
                    <a16:rowId xmlns:a16="http://schemas.microsoft.com/office/drawing/2014/main" val="519985119"/>
                  </a:ext>
                </a:extLst>
              </a:tr>
              <a:tr h="491260">
                <a:tc>
                  <a:txBody>
                    <a:bodyPr/>
                    <a:lstStyle/>
                    <a:p>
                      <a:pPr algn="l"/>
                      <a:r>
                        <a:rPr lang="en-US" sz="1200" dirty="0">
                          <a:solidFill>
                            <a:schemeClr val="tx1">
                              <a:lumMod val="65000"/>
                              <a:lumOff val="35000"/>
                            </a:schemeClr>
                          </a:solidFill>
                        </a:rPr>
                        <a:t>Temporal operators</a:t>
                      </a:r>
                      <a:endParaRPr lang="en-US" sz="1200" b="1" dirty="0">
                        <a:solidFill>
                          <a:schemeClr val="tx1">
                            <a:lumMod val="65000"/>
                            <a:lumOff val="35000"/>
                          </a:schemeClr>
                        </a:solidFill>
                      </a:endParaRPr>
                    </a:p>
                  </a:txBody>
                  <a:tcPr marL="89642" marR="89642" marT="62750" marB="62750"/>
                </a:tc>
                <a:tc>
                  <a:txBody>
                    <a:bodyPr/>
                    <a:lstStyle/>
                    <a:p>
                      <a:r>
                        <a:rPr lang="en-US" sz="1200" dirty="0">
                          <a:solidFill>
                            <a:schemeClr val="tx1">
                              <a:lumMod val="65000"/>
                              <a:lumOff val="35000"/>
                            </a:schemeClr>
                          </a:solidFill>
                        </a:rPr>
                        <a:t>Windowed aggregates, and temporal </a:t>
                      </a:r>
                      <a:br>
                        <a:rPr lang="en-US" sz="1200" dirty="0">
                          <a:solidFill>
                            <a:schemeClr val="tx1">
                              <a:lumMod val="65000"/>
                              <a:lumOff val="35000"/>
                            </a:schemeClr>
                          </a:solidFill>
                        </a:rPr>
                      </a:br>
                      <a:r>
                        <a:rPr lang="en-US" sz="1200" dirty="0">
                          <a:solidFill>
                            <a:schemeClr val="tx1">
                              <a:lumMod val="65000"/>
                              <a:lumOff val="35000"/>
                            </a:schemeClr>
                          </a:solidFill>
                        </a:rPr>
                        <a:t>joins are supported out of the box</a:t>
                      </a:r>
                    </a:p>
                  </a:txBody>
                  <a:tcPr marL="89642" marR="89642" marT="62750" marB="62750"/>
                </a:tc>
                <a:tc>
                  <a:txBody>
                    <a:bodyPr/>
                    <a:lstStyle/>
                    <a:p>
                      <a:r>
                        <a:rPr lang="en-US" sz="1200" dirty="0">
                          <a:solidFill>
                            <a:schemeClr val="tx1">
                              <a:lumMod val="65000"/>
                              <a:lumOff val="35000"/>
                            </a:schemeClr>
                          </a:solidFill>
                        </a:rPr>
                        <a:t>Temporal operators must to be implemented</a:t>
                      </a:r>
                    </a:p>
                  </a:txBody>
                  <a:tcPr marL="89642" marR="89642" marT="62750" marB="6275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rPr>
                        <a:t>Temporal operators must </a:t>
                      </a:r>
                      <a:br>
                        <a:rPr lang="en-US" sz="1200" dirty="0">
                          <a:solidFill>
                            <a:schemeClr val="tx1">
                              <a:lumMod val="65000"/>
                              <a:lumOff val="35000"/>
                            </a:schemeClr>
                          </a:solidFill>
                        </a:rPr>
                      </a:br>
                      <a:r>
                        <a:rPr lang="en-US" sz="1200" dirty="0">
                          <a:solidFill>
                            <a:schemeClr val="tx1">
                              <a:lumMod val="65000"/>
                              <a:lumOff val="35000"/>
                            </a:schemeClr>
                          </a:solidFill>
                        </a:rPr>
                        <a:t>to be implemented</a:t>
                      </a:r>
                    </a:p>
                  </a:txBody>
                  <a:tcPr marL="89642" marR="89642" marT="62750" marB="62750"/>
                </a:tc>
                <a:extLst>
                  <a:ext uri="{0D108BD9-81ED-4DB2-BD59-A6C34878D82A}">
                    <a16:rowId xmlns:a16="http://schemas.microsoft.com/office/drawing/2014/main" val="2763612347"/>
                  </a:ext>
                </a:extLst>
              </a:tr>
              <a:tr h="491260">
                <a:tc>
                  <a:txBody>
                    <a:bodyPr/>
                    <a:lstStyle/>
                    <a:p>
                      <a:pPr algn="l"/>
                      <a:r>
                        <a:rPr lang="en-US" sz="1200" kern="1200" dirty="0">
                          <a:solidFill>
                            <a:schemeClr val="tx1">
                              <a:lumMod val="65000"/>
                              <a:lumOff val="35000"/>
                            </a:schemeClr>
                          </a:solidFill>
                        </a:rPr>
                        <a:t>Development experience </a:t>
                      </a:r>
                      <a:endParaRPr lang="en-US" sz="1200" b="1"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Interactive authoring and debugging experience through Azure Portal</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Visual Studio,</a:t>
                      </a:r>
                      <a:r>
                        <a:rPr lang="en-US" sz="1200" kern="1200" baseline="0" dirty="0">
                          <a:solidFill>
                            <a:schemeClr val="tx1">
                              <a:lumMod val="65000"/>
                              <a:lumOff val="35000"/>
                            </a:schemeClr>
                          </a:solidFill>
                        </a:rPr>
                        <a:t> etc.</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latin typeface="+mn-lt"/>
                          <a:ea typeface="+mn-ea"/>
                          <a:cs typeface="+mn-cs"/>
                        </a:rPr>
                        <a:t>Visual Studio, etc.</a:t>
                      </a:r>
                    </a:p>
                  </a:txBody>
                  <a:tcPr marL="89642" marR="89642" marT="62750" marB="62750"/>
                </a:tc>
                <a:extLst>
                  <a:ext uri="{0D108BD9-81ED-4DB2-BD59-A6C34878D82A}">
                    <a16:rowId xmlns:a16="http://schemas.microsoft.com/office/drawing/2014/main" val="2702475479"/>
                  </a:ext>
                </a:extLst>
              </a:tr>
              <a:tr h="491260">
                <a:tc>
                  <a:txBody>
                    <a:bodyPr/>
                    <a:lstStyle/>
                    <a:p>
                      <a:pPr algn="l"/>
                      <a:r>
                        <a:rPr lang="en-US" sz="1200" kern="1200" dirty="0">
                          <a:solidFill>
                            <a:schemeClr val="tx1">
                              <a:lumMod val="65000"/>
                              <a:lumOff val="35000"/>
                            </a:schemeClr>
                          </a:solidFill>
                        </a:rPr>
                        <a:t>Data encoding formats </a:t>
                      </a:r>
                      <a:endParaRPr lang="en-US" sz="1200" b="1"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Stream Analytics requires UTF-8 </a:t>
                      </a:r>
                      <a:br>
                        <a:rPr lang="en-US" sz="1200" kern="1200" dirty="0">
                          <a:solidFill>
                            <a:schemeClr val="tx1">
                              <a:lumMod val="65000"/>
                              <a:lumOff val="35000"/>
                            </a:schemeClr>
                          </a:solidFill>
                        </a:rPr>
                      </a:br>
                      <a:r>
                        <a:rPr lang="en-US" sz="1200" kern="1200" dirty="0">
                          <a:solidFill>
                            <a:schemeClr val="tx1">
                              <a:lumMod val="65000"/>
                              <a:lumOff val="35000"/>
                            </a:schemeClr>
                          </a:solidFill>
                        </a:rPr>
                        <a:t>data format to be utilized</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Any data encoding format may be implemented via custom code</a:t>
                      </a:r>
                      <a:endParaRPr lang="en-US" sz="1200" b="1" kern="1200" dirty="0">
                        <a:solidFill>
                          <a:schemeClr val="tx1">
                            <a:lumMod val="65000"/>
                            <a:lumOff val="35000"/>
                          </a:schemeClr>
                        </a:solidFill>
                        <a:latin typeface="+mn-lt"/>
                        <a:ea typeface="+mn-ea"/>
                        <a:cs typeface="+mn-cs"/>
                      </a:endParaRPr>
                    </a:p>
                  </a:txBody>
                  <a:tcPr marL="89642" marR="89642" marT="62750" marB="6275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rPr>
                        <a:t>Any data encoding format may be implemented via custom code</a:t>
                      </a:r>
                      <a:endParaRPr lang="en-US" sz="1200" b="1" kern="1200" dirty="0">
                        <a:solidFill>
                          <a:schemeClr val="tx1">
                            <a:lumMod val="65000"/>
                            <a:lumOff val="35000"/>
                          </a:schemeClr>
                        </a:solidFill>
                        <a:latin typeface="+mn-lt"/>
                        <a:ea typeface="+mn-ea"/>
                        <a:cs typeface="+mn-cs"/>
                      </a:endParaRPr>
                    </a:p>
                  </a:txBody>
                  <a:tcPr marL="89642" marR="89642" marT="62750" marB="62750"/>
                </a:tc>
                <a:extLst>
                  <a:ext uri="{0D108BD9-81ED-4DB2-BD59-A6C34878D82A}">
                    <a16:rowId xmlns:a16="http://schemas.microsoft.com/office/drawing/2014/main" val="2119618150"/>
                  </a:ext>
                </a:extLst>
              </a:tr>
              <a:tr h="857020">
                <a:tc>
                  <a:txBody>
                    <a:bodyPr/>
                    <a:lstStyle/>
                    <a:p>
                      <a:pPr algn="l"/>
                      <a:r>
                        <a:rPr lang="en-US" sz="1200" kern="1200" dirty="0">
                          <a:solidFill>
                            <a:schemeClr val="tx1">
                              <a:lumMod val="65000"/>
                              <a:lumOff val="35000"/>
                            </a:schemeClr>
                          </a:solidFill>
                        </a:rPr>
                        <a:t>Scalability </a:t>
                      </a:r>
                      <a:endParaRPr lang="en-US" sz="1200" b="1" kern="1200" dirty="0">
                        <a:solidFill>
                          <a:schemeClr val="tx1">
                            <a:lumMod val="65000"/>
                            <a:lumOff val="35000"/>
                          </a:schemeClr>
                        </a:solidFill>
                        <a:latin typeface="+mn-lt"/>
                        <a:ea typeface="+mn-ea"/>
                        <a:cs typeface="+mn-cs"/>
                      </a:endParaRPr>
                    </a:p>
                  </a:txBody>
                  <a:tcPr marL="89642" marR="89642" marT="62750" marB="62750">
                    <a:solidFill>
                      <a:srgbClr val="EAE8EE"/>
                    </a:solidFill>
                  </a:tcPr>
                </a:tc>
                <a:tc>
                  <a:txBody>
                    <a:bodyPr/>
                    <a:lstStyle/>
                    <a:p>
                      <a:r>
                        <a:rPr lang="en-US" sz="1200" kern="1200" dirty="0">
                          <a:solidFill>
                            <a:schemeClr val="tx1">
                              <a:lumMod val="65000"/>
                              <a:lumOff val="35000"/>
                            </a:schemeClr>
                          </a:solidFill>
                        </a:rPr>
                        <a:t>Number of Streaming Units for each job. Each Streaming Unit processes up to 1MB/s. Max of 50 units by default.</a:t>
                      </a:r>
                      <a:br>
                        <a:rPr lang="en-US" sz="1200" kern="1200" dirty="0">
                          <a:solidFill>
                            <a:schemeClr val="tx1">
                              <a:lumMod val="65000"/>
                              <a:lumOff val="35000"/>
                            </a:schemeClr>
                          </a:solidFill>
                        </a:rPr>
                      </a:br>
                      <a:r>
                        <a:rPr lang="en-US" sz="1200" kern="1200" dirty="0">
                          <a:solidFill>
                            <a:schemeClr val="tx1">
                              <a:lumMod val="65000"/>
                              <a:lumOff val="35000"/>
                            </a:schemeClr>
                          </a:solidFill>
                        </a:rPr>
                        <a:t>Call to increase limit</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Number of nodes in the HDI Storm cluster. No limit on number of nodes (Top limit defined by your Azure quota). Call to increase limit</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rPr>
                        <a:t>Number of nodes in the HDI Spark cluster. No limit on number of nodes (Top limit defined by your Azure quota). Call to increase limit</a:t>
                      </a:r>
                      <a:endParaRPr lang="en-US" sz="1200" kern="1200" dirty="0">
                        <a:solidFill>
                          <a:schemeClr val="tx1">
                            <a:lumMod val="65000"/>
                            <a:lumOff val="35000"/>
                          </a:schemeClr>
                        </a:solidFill>
                        <a:latin typeface="+mn-lt"/>
                        <a:ea typeface="+mn-ea"/>
                        <a:cs typeface="+mn-cs"/>
                      </a:endParaRPr>
                    </a:p>
                  </a:txBody>
                  <a:tcPr marL="89642" marR="89642" marT="62750" marB="62750"/>
                </a:tc>
                <a:extLst>
                  <a:ext uri="{0D108BD9-81ED-4DB2-BD59-A6C34878D82A}">
                    <a16:rowId xmlns:a16="http://schemas.microsoft.com/office/drawing/2014/main" val="3101251134"/>
                  </a:ext>
                </a:extLst>
              </a:tr>
              <a:tr h="857020">
                <a:tc>
                  <a:txBody>
                    <a:bodyPr/>
                    <a:lstStyle/>
                    <a:p>
                      <a:pPr algn="l"/>
                      <a:r>
                        <a:rPr lang="en-US" sz="1200" kern="1200" dirty="0">
                          <a:solidFill>
                            <a:schemeClr val="tx1">
                              <a:lumMod val="65000"/>
                              <a:lumOff val="35000"/>
                            </a:schemeClr>
                          </a:solidFill>
                        </a:rPr>
                        <a:t>Data processing limits </a:t>
                      </a:r>
                      <a:endParaRPr lang="en-US" sz="1200" b="1"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Users can scale up or down number of Streaming Units to increase data processing or optimize costs</a:t>
                      </a:r>
                    </a:p>
                    <a:p>
                      <a:r>
                        <a:rPr lang="en-US" sz="1200" kern="1200" dirty="0">
                          <a:solidFill>
                            <a:schemeClr val="tx1">
                              <a:lumMod val="65000"/>
                              <a:lumOff val="35000"/>
                            </a:schemeClr>
                          </a:solidFill>
                        </a:rPr>
                        <a:t>Scale up to 1 GB/s </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User can scale up or down </a:t>
                      </a:r>
                      <a:br>
                        <a:rPr lang="en-US" sz="1200" kern="1200" dirty="0">
                          <a:solidFill>
                            <a:schemeClr val="tx1">
                              <a:lumMod val="65000"/>
                              <a:lumOff val="35000"/>
                            </a:schemeClr>
                          </a:solidFill>
                        </a:rPr>
                      </a:br>
                      <a:r>
                        <a:rPr lang="en-US" sz="1200" kern="1200" dirty="0">
                          <a:solidFill>
                            <a:schemeClr val="tx1">
                              <a:lumMod val="65000"/>
                              <a:lumOff val="35000"/>
                            </a:schemeClr>
                          </a:solidFill>
                        </a:rPr>
                        <a:t>cluster size to meet needs</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rPr>
                        <a:t>User can scale up or down </a:t>
                      </a:r>
                      <a:br>
                        <a:rPr lang="en-US" sz="1200" kern="1200" dirty="0">
                          <a:solidFill>
                            <a:schemeClr val="tx1">
                              <a:lumMod val="65000"/>
                              <a:lumOff val="35000"/>
                            </a:schemeClr>
                          </a:solidFill>
                        </a:rPr>
                      </a:br>
                      <a:r>
                        <a:rPr lang="en-US" sz="1200" kern="1200" dirty="0">
                          <a:solidFill>
                            <a:schemeClr val="tx1">
                              <a:lumMod val="65000"/>
                              <a:lumOff val="35000"/>
                            </a:schemeClr>
                          </a:solidFill>
                        </a:rPr>
                        <a:t>cluster size to meet needs.</a:t>
                      </a:r>
                      <a:endParaRPr lang="en-US" sz="1200" kern="1200" dirty="0">
                        <a:solidFill>
                          <a:schemeClr val="tx1">
                            <a:lumMod val="65000"/>
                            <a:lumOff val="35000"/>
                          </a:schemeClr>
                        </a:solidFill>
                        <a:latin typeface="+mn-lt"/>
                        <a:ea typeface="+mn-ea"/>
                        <a:cs typeface="+mn-cs"/>
                      </a:endParaRPr>
                    </a:p>
                    <a:p>
                      <a:endParaRPr lang="en-US" sz="1200" kern="1200" dirty="0">
                        <a:solidFill>
                          <a:schemeClr val="tx1">
                            <a:lumMod val="65000"/>
                            <a:lumOff val="35000"/>
                          </a:schemeClr>
                        </a:solidFill>
                        <a:latin typeface="+mn-lt"/>
                        <a:ea typeface="+mn-ea"/>
                        <a:cs typeface="+mn-cs"/>
                      </a:endParaRPr>
                    </a:p>
                  </a:txBody>
                  <a:tcPr marL="89642" marR="89642" marT="62750" marB="62750"/>
                </a:tc>
                <a:extLst>
                  <a:ext uri="{0D108BD9-81ED-4DB2-BD59-A6C34878D82A}">
                    <a16:rowId xmlns:a16="http://schemas.microsoft.com/office/drawing/2014/main" val="331643635"/>
                  </a:ext>
                </a:extLst>
              </a:tr>
              <a:tr h="491260">
                <a:tc>
                  <a:txBody>
                    <a:bodyPr/>
                    <a:lstStyle/>
                    <a:p>
                      <a:pPr marL="49213" indent="-49213" algn="l"/>
                      <a:r>
                        <a:rPr lang="en-US" sz="1200" kern="1200" dirty="0">
                          <a:solidFill>
                            <a:schemeClr val="tx1">
                              <a:lumMod val="65000"/>
                              <a:lumOff val="35000"/>
                            </a:schemeClr>
                          </a:solidFill>
                        </a:rPr>
                        <a:t> Late arrival and out of </a:t>
                      </a:r>
                      <a:br>
                        <a:rPr lang="en-US" sz="1200" kern="1200" dirty="0">
                          <a:solidFill>
                            <a:schemeClr val="tx1">
                              <a:lumMod val="65000"/>
                              <a:lumOff val="35000"/>
                            </a:schemeClr>
                          </a:solidFill>
                        </a:rPr>
                      </a:br>
                      <a:r>
                        <a:rPr lang="en-US" sz="1200" kern="1200" dirty="0">
                          <a:solidFill>
                            <a:schemeClr val="tx1">
                              <a:lumMod val="65000"/>
                              <a:lumOff val="35000"/>
                            </a:schemeClr>
                          </a:solidFill>
                        </a:rPr>
                        <a:t>order</a:t>
                      </a:r>
                      <a:r>
                        <a:rPr lang="en-US" sz="1200" kern="1200" baseline="0" dirty="0">
                          <a:solidFill>
                            <a:schemeClr val="tx1">
                              <a:lumMod val="65000"/>
                              <a:lumOff val="35000"/>
                            </a:schemeClr>
                          </a:solidFill>
                        </a:rPr>
                        <a:t> </a:t>
                      </a:r>
                      <a:r>
                        <a:rPr lang="en-US" sz="1200" kern="1200" dirty="0">
                          <a:solidFill>
                            <a:schemeClr val="tx1">
                              <a:lumMod val="65000"/>
                              <a:lumOff val="35000"/>
                            </a:schemeClr>
                          </a:solidFill>
                        </a:rPr>
                        <a:t>event handling </a:t>
                      </a:r>
                      <a:endParaRPr lang="en-US" sz="1200" b="1"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Built-in configurable policies to reorder, </a:t>
                      </a:r>
                      <a:br>
                        <a:rPr lang="en-US" sz="1200" kern="1200" dirty="0">
                          <a:solidFill>
                            <a:schemeClr val="tx1">
                              <a:lumMod val="65000"/>
                              <a:lumOff val="35000"/>
                            </a:schemeClr>
                          </a:solidFill>
                        </a:rPr>
                      </a:br>
                      <a:r>
                        <a:rPr lang="en-US" sz="1200" kern="1200" dirty="0">
                          <a:solidFill>
                            <a:schemeClr val="tx1">
                              <a:lumMod val="65000"/>
                              <a:lumOff val="35000"/>
                            </a:schemeClr>
                          </a:solidFill>
                        </a:rPr>
                        <a:t>drop events or adjust event time</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r>
                        <a:rPr lang="en-US" sz="1200" kern="1200" dirty="0">
                          <a:solidFill>
                            <a:schemeClr val="tx1">
                              <a:lumMod val="65000"/>
                              <a:lumOff val="35000"/>
                            </a:schemeClr>
                          </a:solidFill>
                        </a:rPr>
                        <a:t>User must implement logic to </a:t>
                      </a:r>
                      <a:br>
                        <a:rPr lang="en-US" sz="1200" kern="1200" dirty="0">
                          <a:solidFill>
                            <a:schemeClr val="tx1">
                              <a:lumMod val="65000"/>
                              <a:lumOff val="35000"/>
                            </a:schemeClr>
                          </a:solidFill>
                        </a:rPr>
                      </a:br>
                      <a:r>
                        <a:rPr lang="en-US" sz="1200" kern="1200" dirty="0">
                          <a:solidFill>
                            <a:schemeClr val="tx1">
                              <a:lumMod val="65000"/>
                              <a:lumOff val="35000"/>
                            </a:schemeClr>
                          </a:solidFill>
                        </a:rPr>
                        <a:t>handle this scenario</a:t>
                      </a:r>
                      <a:endParaRPr lang="en-US" sz="1200" kern="1200" dirty="0">
                        <a:solidFill>
                          <a:schemeClr val="tx1">
                            <a:lumMod val="65000"/>
                            <a:lumOff val="35000"/>
                          </a:schemeClr>
                        </a:solidFill>
                        <a:latin typeface="+mn-lt"/>
                        <a:ea typeface="+mn-ea"/>
                        <a:cs typeface="+mn-cs"/>
                      </a:endParaRPr>
                    </a:p>
                  </a:txBody>
                  <a:tcPr marL="89642" marR="89642" marT="62750" marB="6275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rPr>
                        <a:t>User must implement logic to </a:t>
                      </a:r>
                      <a:br>
                        <a:rPr lang="en-US" sz="1200" kern="1200" dirty="0">
                          <a:solidFill>
                            <a:schemeClr val="tx1">
                              <a:lumMod val="65000"/>
                              <a:lumOff val="35000"/>
                            </a:schemeClr>
                          </a:solidFill>
                        </a:rPr>
                      </a:br>
                      <a:r>
                        <a:rPr lang="en-US" sz="1200" kern="1200" dirty="0">
                          <a:solidFill>
                            <a:schemeClr val="tx1">
                              <a:lumMod val="65000"/>
                              <a:lumOff val="35000"/>
                            </a:schemeClr>
                          </a:solidFill>
                        </a:rPr>
                        <a:t>handle this scenario</a:t>
                      </a:r>
                      <a:endParaRPr lang="en-US" sz="1200" kern="1200" dirty="0">
                        <a:solidFill>
                          <a:schemeClr val="tx1">
                            <a:lumMod val="65000"/>
                            <a:lumOff val="35000"/>
                          </a:schemeClr>
                        </a:solidFill>
                        <a:latin typeface="+mn-lt"/>
                        <a:ea typeface="+mn-ea"/>
                        <a:cs typeface="+mn-cs"/>
                      </a:endParaRPr>
                    </a:p>
                  </a:txBody>
                  <a:tcPr marL="89642" marR="89642" marT="62750" marB="62750"/>
                </a:tc>
                <a:extLst>
                  <a:ext uri="{0D108BD9-81ED-4DB2-BD59-A6C34878D82A}">
                    <a16:rowId xmlns:a16="http://schemas.microsoft.com/office/drawing/2014/main" val="2488124379"/>
                  </a:ext>
                </a:extLst>
              </a:tr>
            </a:tbl>
          </a:graphicData>
        </a:graphic>
      </p:graphicFrame>
    </p:spTree>
    <p:extLst>
      <p:ext uri="{BB962C8B-B14F-4D97-AF65-F5344CB8AC3E}">
        <p14:creationId xmlns:p14="http://schemas.microsoft.com/office/powerpoint/2010/main" val="1487085399"/>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066" y="2084555"/>
            <a:ext cx="10755572" cy="4481488"/>
          </a:xfrm>
          <a:prstGeom prst="rect">
            <a:avLst/>
          </a:pr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a:defRPr/>
            </a:pPr>
            <a:endParaRPr lang="en-US" sz="1765" dirty="0">
              <a:solidFill>
                <a:srgbClr val="FFFFFF"/>
              </a:solidFill>
            </a:endParaRPr>
          </a:p>
        </p:txBody>
      </p:sp>
      <p:pic>
        <p:nvPicPr>
          <p:cNvPr id="46082"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3020" y="2271283"/>
            <a:ext cx="1277535" cy="280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466132" y="2959437"/>
            <a:ext cx="5825935" cy="892298"/>
          </a:xfrm>
          <a:prstGeom prst="rect">
            <a:avLst/>
          </a:prstGeom>
          <a:noFill/>
        </p:spPr>
        <p:txBody>
          <a:bodyPr>
            <a:spAutoFit/>
          </a:bodyPr>
          <a:lstStyle/>
          <a:p>
            <a:pPr defTabSz="914192">
              <a:defRPr/>
            </a:pPr>
            <a:r>
              <a:rPr lang="en-US" sz="5097" dirty="0">
                <a:gradFill>
                  <a:gsLst>
                    <a:gs pos="2917">
                      <a:srgbClr val="FFFFFF"/>
                    </a:gs>
                    <a:gs pos="100000">
                      <a:srgbClr val="FFFFFF"/>
                    </a:gs>
                  </a:gsLst>
                  <a:lin ang="5400000" scaled="0"/>
                </a:gradFill>
                <a:latin typeface="Segoe UI Light"/>
              </a:rPr>
              <a:t>Get started today!</a:t>
            </a:r>
          </a:p>
        </p:txBody>
      </p:sp>
      <p:sp>
        <p:nvSpPr>
          <p:cNvPr id="11" name="TextBox 10"/>
          <p:cNvSpPr txBox="1"/>
          <p:nvPr/>
        </p:nvSpPr>
        <p:spPr>
          <a:xfrm>
            <a:off x="466133" y="3889599"/>
            <a:ext cx="10559507" cy="341584"/>
          </a:xfrm>
          <a:prstGeom prst="rect">
            <a:avLst/>
          </a:prstGeom>
          <a:noFill/>
        </p:spPr>
        <p:txBody>
          <a:bodyPr>
            <a:spAutoFit/>
          </a:bodyPr>
          <a:lstStyle/>
          <a:p>
            <a:pPr marL="280067" lvl="1" indent="-280067" defTabSz="895919">
              <a:lnSpc>
                <a:spcPct val="90000"/>
              </a:lnSpc>
              <a:spcAft>
                <a:spcPts val="1175"/>
              </a:spcAft>
              <a:buFont typeface="Wingdings" pitchFamily="2" charset="2"/>
              <a:buChar char="§"/>
              <a:defRPr/>
            </a:pPr>
            <a:r>
              <a:rPr lang="en-US" sz="1765" dirty="0">
                <a:solidFill>
                  <a:srgbClr val="FFFFFF"/>
                </a:solidFill>
                <a:latin typeface="Segoe UI Light"/>
              </a:rPr>
              <a:t>For more information visit: http://azure.microsoft.com/en-us/services/hdinsight/  </a:t>
            </a:r>
          </a:p>
        </p:txBody>
      </p:sp>
    </p:spTree>
    <p:extLst>
      <p:ext uri="{BB962C8B-B14F-4D97-AF65-F5344CB8AC3E}">
        <p14:creationId xmlns:p14="http://schemas.microsoft.com/office/powerpoint/2010/main" val="3315871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3.xml><?xml version="1.0" encoding="utf-8"?>
<a:theme xmlns:a="http://schemas.openxmlformats.org/drawingml/2006/main" name="2_Theme1">
  <a:themeElements>
    <a:clrScheme name="Custom 23">
      <a:dk1>
        <a:srgbClr val="000000"/>
      </a:dk1>
      <a:lt1>
        <a:srgbClr val="FFFFFF"/>
      </a:lt1>
      <a:dk2>
        <a:srgbClr val="32145A"/>
      </a:dk2>
      <a:lt2>
        <a:srgbClr val="D2D2D2"/>
      </a:lt2>
      <a:accent1>
        <a:srgbClr val="68217A"/>
      </a:accent1>
      <a:accent2>
        <a:srgbClr val="0072C6"/>
      </a:accent2>
      <a:accent3>
        <a:srgbClr val="00BCF2"/>
      </a:accent3>
      <a:accent4>
        <a:srgbClr val="008272"/>
      </a:accent4>
      <a:accent5>
        <a:srgbClr val="FF8C00"/>
      </a:accent5>
      <a:accent6>
        <a:srgbClr val="DC3C00"/>
      </a:accent6>
      <a:hlink>
        <a:srgbClr val="68217A"/>
      </a:hlink>
      <a:folHlink>
        <a:srgbClr val="B4A0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deck is a technical overview of the Hadoop and related projects, like Hive, Pig, Tez, HBase, Storm and Kafka on HDInsight.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Nishant Thacker</DisplayName>
        <AccountId>144</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Cloud ＆ Enterprise Conversations Domain</TermName>
          <TermId xmlns="http://schemas.microsoft.com/office/infopath/2007/PartnerControls">ab3ceaba-e38a-46cd-ac14-3fcc9aa094c0</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s>
    </eb54ac91059940029a3cc8a4ff5af673>
    <PublishingPageContent xmlns="http://schemas.microsoft.com/sharepoint/v3" xsi:nil="true"/>
    <ContentID xmlns="230e9df3-be65-4c73-a93b-d1236ebd677e" xsi:nil="true"/>
    <Coowner xmlns="230e9df3-be65-4c73-a93b-d1236ebd677e">
      <UserInfo>
        <DisplayName>i:0#.f|membership|ochiu@microsoft.com</DisplayName>
        <AccountId>123</AccountId>
        <AccountType/>
      </UserInfo>
      <UserInfo>
        <DisplayName>i:0#.f|membership|v-anmarv@microsoft.com</DisplayName>
        <AccountId>45</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cloud computing</TermName>
          <TermId xmlns="http://schemas.microsoft.com/office/infopath/2007/PartnerControls">b21bb78b-b941-4a14-8b2a-a3600087b48d</TermId>
        </TermInfo>
        <TermInfo xmlns="http://schemas.microsoft.com/office/infopath/2007/PartnerControls">
          <TermName xmlns="http://schemas.microsoft.com/office/infopath/2007/PartnerControls">cloud services</TermName>
          <TermId xmlns="http://schemas.microsoft.com/office/infopath/2007/PartnerControls">d4f73be5-052d-4768-baf8-f3e948173e00</TermId>
        </TermInfo>
        <TermInfo xmlns="http://schemas.microsoft.com/office/infopath/2007/PartnerControls">
          <TermName xmlns="http://schemas.microsoft.com/office/infopath/2007/PartnerControls">Microsoft Azure HDInsight Service</TermName>
          <TermId xmlns="http://schemas.microsoft.com/office/infopath/2007/PartnerControls">caa4b4da-5318-4157-9150-05739acda99c</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https://microsoft.sharepoint.com/sites/Infopedia_G01KC/Media/Thumbnails/G01KC-1-112/Hadoop%20on%20HDInsight%20-%20Technical%20Overview.png</Url>
      <Description>/sites/Infopedia_G01KC/Media/Thumbnails/G01KC-1-112/Hadoop on HDInsight - Technical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Microsoft Azure in Enterprise</TermName>
          <TermId xmlns="http://schemas.microsoft.com/office/infopath/2007/PartnerControls">84891928-61ad-4dbf-88e4-8b4469e6f307</TermId>
        </TermInfo>
        <TermInfo xmlns="http://schemas.microsoft.com/office/infopath/2007/PartnerControls">
          <TermName xmlns="http://schemas.microsoft.com/office/infopath/2007/PartnerControls">Big Data</TermName>
          <TermId xmlns="http://schemas.microsoft.com/office/infopath/2007/PartnerControls">582c631e-d886-4ba1-801f-ad52722ec38e</TermId>
        </TermInfo>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294</Value>
      <Value>133</Value>
      <Value>291</Value>
      <Value>401</Value>
      <Value>30</Value>
      <Value>29</Value>
      <Value>435</Value>
      <Value>397</Value>
      <Value>26</Value>
      <Value>399</Value>
      <Value>208</Value>
      <Value>22</Value>
      <Value>21</Value>
      <Value>20</Value>
      <Value>165</Value>
      <Value>14</Value>
      <Value>382</Value>
      <Value>159</Value>
      <Value>82</Value>
      <Value>42</Value>
      <Value>374</Value>
      <Value>400</Value>
      <Value>257</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TermInfo xmlns="http://schemas.microsoft.com/office/infopath/2007/PartnerControls">
          <TermName xmlns="http://schemas.microsoft.com/office/infopath/2007/PartnerControls">Apache Hadoop</TermName>
          <TermId xmlns="http://schemas.microsoft.com/office/infopath/2007/PartnerControls">fcd1f651-ca31-4dce-b311-44af674a49db</TermId>
        </TermInfo>
      </Terms>
    </kf34bcdc8fc34e479d3f94c6210e8e27>
    <GenericText2 xmlns="230e9df3-be65-4c73-a93b-d1236ebd677e">G01KC-1-112 KC02-23-13089</GenericText2>
    <_dlc_DocId xmlns="230e9df3-be65-4c73-a93b-d1236ebd677e">G01KC-99682991-20908</_dlc_DocId>
    <_dlc_DocIdUrl xmlns="230e9df3-be65-4c73-a93b-d1236ebd677e">
      <Url>https://microsoft.sharepoint.com/sites/Infopedia_G01KC/_layouts/15/DocIdRedir.aspx?ID=G01KC-99682991-20908</Url>
      <Description>G01KC-99682991-20908</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G01KC-1-112</ParentID1>
  </documentManagement>
</p:propertie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E8FC4B5-01E5-4D3F-AA7B-4BF5ADA53D4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D19922D-6EC8-4256-99EE-7A1357B29DFF}"/>
</file>

<file path=customXml/itemProps3.xml><?xml version="1.0" encoding="utf-8"?>
<ds:datastoreItem xmlns:ds="http://schemas.openxmlformats.org/officeDocument/2006/customXml" ds:itemID="{0FA46B94-696E-4A06-A99D-7AB5873EC870}">
  <ds:schemaRefs>
    <ds:schemaRef ds:uri="http://schemas.microsoft.com/sharepoint/v3/contenttype/forms"/>
  </ds:schemaRefs>
</ds:datastoreItem>
</file>

<file path=customXml/itemProps4.xml><?xml version="1.0" encoding="utf-8"?>
<ds:datastoreItem xmlns:ds="http://schemas.openxmlformats.org/officeDocument/2006/customXml" ds:itemID="{6F96A25B-4D9E-4332-ABCD-23085A6A3207}"/>
</file>

<file path=customXml/itemProps5.xml><?xml version="1.0" encoding="utf-8"?>
<ds:datastoreItem xmlns:ds="http://schemas.openxmlformats.org/officeDocument/2006/customXml" ds:itemID="{51B95C02-13BF-4DA0-94D2-B5252222FD50}"/>
</file>

<file path=docProps/app.xml><?xml version="1.0" encoding="utf-8"?>
<Properties xmlns="http://schemas.openxmlformats.org/officeDocument/2006/extended-properties" xmlns:vt="http://schemas.openxmlformats.org/officeDocument/2006/docPropsVTypes">
  <TotalTime>14637</TotalTime>
  <Words>9239</Words>
  <Application>Microsoft Office PowerPoint</Application>
  <PresentationFormat>Widescreen</PresentationFormat>
  <Paragraphs>1828</Paragraphs>
  <Slides>95</Slides>
  <Notes>22</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95</vt:i4>
      </vt:variant>
    </vt:vector>
  </HeadingPairs>
  <TitlesOfParts>
    <vt:vector size="116" baseType="lpstr">
      <vt:lpstr>ＭＳ Ｐゴシック</vt:lpstr>
      <vt:lpstr>ＭＳ Ｐゴシック</vt:lpstr>
      <vt:lpstr>Arial</vt:lpstr>
      <vt:lpstr>Calibri</vt:lpstr>
      <vt:lpstr>Calibri Light</vt:lpstr>
      <vt:lpstr>Cambria</vt:lpstr>
      <vt:lpstr>Consolas</vt:lpstr>
      <vt:lpstr>Helvetica Neue</vt:lpstr>
      <vt:lpstr>Segoe</vt:lpstr>
      <vt:lpstr>Segoe Semibold</vt:lpstr>
      <vt:lpstr>Segoe UI</vt:lpstr>
      <vt:lpstr>Segoe UI Light</vt:lpstr>
      <vt:lpstr>Segoe UI Semibold</vt:lpstr>
      <vt:lpstr>Segoe UI Semilight</vt:lpstr>
      <vt:lpstr>Times New Roman</vt:lpstr>
      <vt:lpstr>Trebuchet MS</vt:lpstr>
      <vt:lpstr>Wingdings</vt:lpstr>
      <vt:lpstr>Theme1</vt:lpstr>
      <vt:lpstr>1_Theme1</vt:lpstr>
      <vt:lpstr>2_Theme1</vt:lpstr>
      <vt:lpstr>think-cell Slide</vt:lpstr>
      <vt:lpstr>Hadoop on HDInsight Technical Overview   Nishant Thacker Technical Product Manager Microsoft </vt:lpstr>
      <vt:lpstr>PowerPoint Presentation</vt:lpstr>
      <vt:lpstr>PowerPoint Presentation</vt:lpstr>
      <vt:lpstr>Hadoop – What is it?</vt:lpstr>
      <vt:lpstr>MapReduce Component: Job Tracker</vt:lpstr>
      <vt:lpstr>MapReduce Component: Task Tracker</vt:lpstr>
      <vt:lpstr>Hadoop MapReduce Concept</vt:lpstr>
      <vt:lpstr>MapReduce: How it works</vt:lpstr>
      <vt:lpstr>HDFS – What is it?</vt:lpstr>
      <vt:lpstr>HDFS: Reading and Writing Data</vt:lpstr>
      <vt:lpstr>HDFS Components</vt:lpstr>
      <vt:lpstr>Apache YARN – What is it?</vt:lpstr>
      <vt:lpstr>YARN – Motivation</vt:lpstr>
      <vt:lpstr>YARN: Cluster Components </vt:lpstr>
      <vt:lpstr>YARN: Process Flow</vt:lpstr>
      <vt:lpstr>Apache Tez – What is it?</vt:lpstr>
      <vt:lpstr>Tez DAG Components</vt:lpstr>
      <vt:lpstr>Tez: DAG Execution </vt:lpstr>
      <vt:lpstr>Tez – How it improves performance?</vt:lpstr>
      <vt:lpstr>HDInsight – What is it?</vt:lpstr>
      <vt:lpstr>HDInsight: How/Where it fits?</vt:lpstr>
      <vt:lpstr>HDInsight cluster architecture</vt:lpstr>
      <vt:lpstr>Benefits of Hadoop as a Azure Service</vt:lpstr>
      <vt:lpstr>PowerPoint Presentation</vt:lpstr>
      <vt:lpstr>Hcatalog: What is it?</vt:lpstr>
      <vt:lpstr>HCatalog: How it works </vt:lpstr>
      <vt:lpstr>PowerPoint Presentation</vt:lpstr>
      <vt:lpstr>Apache HIVE: What is it?</vt:lpstr>
      <vt:lpstr>Hive: Query Execution Components</vt:lpstr>
      <vt:lpstr>HiveQL: Execution Flow   </vt:lpstr>
      <vt:lpstr>Hive Data Organization Hierarchy</vt:lpstr>
      <vt:lpstr>Sample Data – Customers File</vt:lpstr>
      <vt:lpstr>Sample Data – Orders File</vt:lpstr>
      <vt:lpstr>Hive Table Creation</vt:lpstr>
      <vt:lpstr>Loading Data into Hive Tables</vt:lpstr>
      <vt:lpstr>Customers Table</vt:lpstr>
      <vt:lpstr>HiveQL Overview</vt:lpstr>
      <vt:lpstr>HiveQL</vt:lpstr>
      <vt:lpstr>HiveQL</vt:lpstr>
      <vt:lpstr>HDI on Linux: HiveQL Execution Choices </vt:lpstr>
      <vt:lpstr>Comparing RDBMS and Hive</vt:lpstr>
      <vt:lpstr>Recent Hive releases</vt:lpstr>
      <vt:lpstr>Visual Studio tooling</vt:lpstr>
      <vt:lpstr>PowerPoint Presentation</vt:lpstr>
      <vt:lpstr>Apache PIG: What is it?</vt:lpstr>
      <vt:lpstr>Apache PIG: Components</vt:lpstr>
      <vt:lpstr>Apache Pig Latin: Types</vt:lpstr>
      <vt:lpstr>Apache Pig: Commands</vt:lpstr>
      <vt:lpstr>Pig – Sample ‘Customers’ data file</vt:lpstr>
      <vt:lpstr>Pig – Sample ‘Orders’ data file</vt:lpstr>
      <vt:lpstr>Loading and Querying with Pig</vt:lpstr>
      <vt:lpstr>PowerPoint Presentation</vt:lpstr>
      <vt:lpstr>Apache HBase: What is it?</vt:lpstr>
      <vt:lpstr>HBase: Data model</vt:lpstr>
      <vt:lpstr>HBase: Key Components</vt:lpstr>
      <vt:lpstr>HBase Key Components: Overview</vt:lpstr>
      <vt:lpstr>HBase: Object Hierarchy</vt:lpstr>
      <vt:lpstr>Concept: Regions, Rows and Partitioning</vt:lpstr>
      <vt:lpstr>HBase Access API: Insert, Read, Delete Data</vt:lpstr>
      <vt:lpstr>HBase – Sample ‘Customer’ data File</vt:lpstr>
      <vt:lpstr>Hbase – Sample ‘Orders’ data file</vt:lpstr>
      <vt:lpstr>Create, Load, Query HBase Tables</vt:lpstr>
      <vt:lpstr>HBase as a platform </vt:lpstr>
      <vt:lpstr>When to use HBase in Azure</vt:lpstr>
      <vt:lpstr>HBase and RDBMS</vt:lpstr>
      <vt:lpstr>Apache Phoenix —SQL over HBase </vt:lpstr>
      <vt:lpstr>Apache Phoenix: SQL Support</vt:lpstr>
      <vt:lpstr>Apache Phoenix: Components</vt:lpstr>
      <vt:lpstr>PowerPoint Presentation</vt:lpstr>
      <vt:lpstr>Apache Storm: What is it?</vt:lpstr>
      <vt:lpstr>Apache Storm and Event Hubs</vt:lpstr>
      <vt:lpstr>Storm Application in 5 steps</vt:lpstr>
      <vt:lpstr>Storm Daemons</vt:lpstr>
      <vt:lpstr>Concept: Storm Spouts</vt:lpstr>
      <vt:lpstr>Concept: Storm Bolts</vt:lpstr>
      <vt:lpstr>Stream groupings</vt:lpstr>
      <vt:lpstr>At-least-once Message Processing</vt:lpstr>
      <vt:lpstr>Apache Trident: What is it?</vt:lpstr>
      <vt:lpstr>Trident and Storm</vt:lpstr>
      <vt:lpstr>Apache Storm on HDInsight</vt:lpstr>
      <vt:lpstr>Visual Studio tooling</vt:lpstr>
      <vt:lpstr>Apache Kafka on HDInsight</vt:lpstr>
      <vt:lpstr>Event ingestion patterns</vt:lpstr>
      <vt:lpstr>What is Apache Kafka?</vt:lpstr>
      <vt:lpstr>Kafka Architecture</vt:lpstr>
      <vt:lpstr>Kafka Architecture</vt:lpstr>
      <vt:lpstr>Why HDInsight Kafka</vt:lpstr>
      <vt:lpstr>Kafka on HDI benefits</vt:lpstr>
      <vt:lpstr>Kafka on HDI benefits</vt:lpstr>
      <vt:lpstr>Kafka on HDI benefits</vt:lpstr>
      <vt:lpstr>HDInsight Kafka availability</vt:lpstr>
      <vt:lpstr>Enablement</vt:lpstr>
      <vt:lpstr>Choosing a ingestion technology</vt:lpstr>
      <vt:lpstr>Choosing a streaming technology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on HDInsight - Technical Overview</dc:title>
  <dc:creator>Nishant Thacker</dc:creator>
  <cp:keywords/>
  <cp:lastModifiedBy>Dana Jay (Allyis Inc)</cp:lastModifiedBy>
  <cp:revision>420</cp:revision>
  <dcterms:created xsi:type="dcterms:W3CDTF">2015-02-09T17:29:20Z</dcterms:created>
  <dcterms:modified xsi:type="dcterms:W3CDTF">2017-01-11T18:04:45Z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Industries">
    <vt:lpwstr/>
  </property>
  <property fmtid="{D5CDD505-2E9C-101B-9397-08002B2CF9AE}" pid="7" name="Roles">
    <vt:lpwstr/>
  </property>
  <property fmtid="{D5CDD505-2E9C-101B-9397-08002B2CF9AE}" pid="8" name="Competitors">
    <vt:lpwstr>397;#Apache Hadoop|fcd1f651-ca31-4dce-b311-44af674a49db</vt:lpwstr>
  </property>
  <property fmtid="{D5CDD505-2E9C-101B-9397-08002B2CF9AE}" pid="9" name="SMSGDomain">
    <vt:lpwstr>22;#Server and Tools Business|6783548d-8609-4f97-be4a-4ca2616905a6;#159;#Cloud ＆ Enterprise Conversations Domain|ab3ceaba-e38a-46cd-ac14-3fcc9aa094c0;#82;#SQL Server Domain|0c0f1824-39dc-4b26-8c74-eff4364b812b;#21;#Cloud and Enterprise|adc2fe87-c79a-4ded-a449-3f86b954069d;#20;#Microsoft Azure Domain|d600a391-d529-4311-892b-2c05c1ab2538;#294;#Internet of Things Domain|34685f97-aa46-4d4d-881b-c9a2cde63bef</vt:lpwstr>
  </property>
  <property fmtid="{D5CDD505-2E9C-101B-9397-08002B2CF9AE}" pid="10" name="BusinessArchitecture">
    <vt:lpwstr>291;#Microsoft Azure in Enterprise|84891928-61ad-4dbf-88e4-8b4469e6f307;#400;#Big Data|582c631e-d886-4ba1-801f-ad52722ec38e;#401;#modern data warehouses|73a3f3c0-b1f4-4059-b3f7-d568167cd895;#165;#New Conversation|5ae50351-4e19-465d-a34a-e592b7a56769;#382;#Internet of Your Things|cb3354bd-6d29-4656-83fb-4e192665ca2b;#374;#machine learning|912b89bd-3197-4d37-838b-dea3c299099a</vt:lpwstr>
  </property>
  <property fmtid="{D5CDD505-2E9C-101B-9397-08002B2CF9AE}" pid="11" name="Products">
    <vt:lpwstr>26;#Microsoft Azure|669a3112-5edf-444b-a003-630063601f07;#73;#Microsoft SQL Server|261ba873-f3ab-420e-96d6-e3004596a551;#257;#cloud computing|b21bb78b-b941-4a14-8b2a-a3600087b48d;#208;#cloud services|d4f73be5-052d-4768-baf8-f3e948173e00;#133;#Microsoft Azure HDInsight Service|caa4b4da-5318-4157-9150-05739acda99c</vt:lpwstr>
  </property>
  <property fmtid="{D5CDD505-2E9C-101B-9397-08002B2CF9AE}" pid="12" name="Segments">
    <vt:lpwstr/>
  </property>
  <property fmtid="{D5CDD505-2E9C-101B-9397-08002B2CF9AE}" pid="13" name="ActivitiesAndPrograms">
    <vt:lpwstr/>
  </property>
  <property fmtid="{D5CDD505-2E9C-101B-9397-08002B2CF9AE}" pid="14" name="Partners">
    <vt:lpwstr/>
  </property>
  <property fmtid="{D5CDD505-2E9C-101B-9397-08002B2CF9AE}" pid="15" name="Topics">
    <vt:lpwstr>29;#features|94b87768-f145-4764-adbd-fec700e47348;#30;#hub subset|c6bfd112-b986-4a0a-aa8d-90e767bfdfa6</vt:lpwstr>
  </property>
  <property fmtid="{D5CDD505-2E9C-101B-9397-08002B2CF9AE}" pid="16" name="Groups">
    <vt:lpwstr>42;#Cloud and Enterprise Marketing Group|4f75e184-e5aa-4234-a07f-b032d60df254;#399;#SQL Server Marketing|bb7921b3-c1d8-4da4-b894-8b6075d9546d</vt:lpwstr>
  </property>
  <property fmtid="{D5CDD505-2E9C-101B-9397-08002B2CF9AE}" pid="17" name="_dlc_policyId">
    <vt:lpwstr/>
  </property>
  <property fmtid="{D5CDD505-2E9C-101B-9397-08002B2CF9AE}" pid="18" name="ItemRetentionFormula">
    <vt:lpwstr/>
  </property>
  <property fmtid="{D5CDD505-2E9C-101B-9397-08002B2CF9AE}" pid="19" name="_dlc_DocIdItemGuid">
    <vt:lpwstr>59185599-7fb8-474c-b049-1f5f3ba3e7f4</vt:lpwstr>
  </property>
  <property fmtid="{D5CDD505-2E9C-101B-9397-08002B2CF9AE}" pid="20" name="of67e5d4b76f4a9db8769983fda9cec0">
    <vt:lpwstr/>
  </property>
  <property fmtid="{D5CDD505-2E9C-101B-9397-08002B2CF9AE}" pid="21" name="NewsType">
    <vt:lpwstr/>
  </property>
  <property fmtid="{D5CDD505-2E9C-101B-9397-08002B2CF9AE}" pid="22" name="ItemType">
    <vt:lpwstr>435;#technical presentations|83a894cf-702b-47fc-aba5-41bd10dc1e75</vt:lpwstr>
  </property>
  <property fmtid="{D5CDD505-2E9C-101B-9397-08002B2CF9AE}" pid="23" name="Confidentiality">
    <vt:lpwstr>14;#customer ready|8986c41d-21c5-4f8f-8a12-ea4625b46858</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y fmtid="{D5CDD505-2E9C-101B-9397-08002B2CF9AE}" pid="42" name="SharedWithUsers">
    <vt:lpwstr>8424;#Madhu Desarapu</vt:lpwstr>
  </property>
  <property fmtid="{D5CDD505-2E9C-101B-9397-08002B2CF9AE}" pid="43" name="FolderExtensions">
    <vt:lpwstr/>
  </property>
  <property fmtid="{D5CDD505-2E9C-101B-9397-08002B2CF9AE}" pid="44" name="ParentID1">
    <vt:lpwstr>G01KC-1-112</vt:lpwstr>
  </property>
  <property fmtid="{D5CDD505-2E9C-101B-9397-08002B2CF9AE}" pid="45" name="Update Parent Child Relation(1)0">
    <vt:lpwstr>, </vt:lpwstr>
  </property>
  <property fmtid="{D5CDD505-2E9C-101B-9397-08002B2CF9AE}" pid="46" name="LastSharedByUser">
    <vt:lpwstr>madhud@microsoft.com</vt:lpwstr>
  </property>
  <property fmtid="{D5CDD505-2E9C-101B-9397-08002B2CF9AE}" pid="47" name="ODSWF1">
    <vt:lpwstr>, </vt:lpwstr>
  </property>
  <property fmtid="{D5CDD505-2E9C-101B-9397-08002B2CF9AE}" pid="48" name="ODSWF(1)0">
    <vt:lpwstr>, </vt:lpwstr>
  </property>
  <property fmtid="{D5CDD505-2E9C-101B-9397-08002B2CF9AE}" pid="49" name="Update Parent Child Relation(1)1">
    <vt:lpwstr>, </vt:lpwstr>
  </property>
  <property fmtid="{D5CDD505-2E9C-101B-9397-08002B2CF9AE}" pid="50" name="LastSharedByTime">
    <vt:filetime>2017-06-09T01:36:10Z</vt:filetime>
  </property>
  <property fmtid="{D5CDD505-2E9C-101B-9397-08002B2CF9AE}" pid="51" name="ODSWF2">
    <vt:lpwstr>, </vt:lpwstr>
  </property>
  <property fmtid="{D5CDD505-2E9C-101B-9397-08002B2CF9AE}" pid="52" name="ODSWF(1)1">
    <vt:lpwstr>, </vt:lpwstr>
  </property>
  <property fmtid="{D5CDD505-2E9C-101B-9397-08002B2CF9AE}" pid="53" name="_ip_UnifiedCompliancePolicyUIAction">
    <vt:lpwstr/>
  </property>
  <property fmtid="{D5CDD505-2E9C-101B-9397-08002B2CF9AE}" pid="54" name="_ip_UnifiedCompliancePolicyProperties">
    <vt:lpwstr/>
  </property>
  <property fmtid="{D5CDD505-2E9C-101B-9397-08002B2CF9AE}" pid="55" name="ODSWF2(1)">
    <vt:lpwstr>, </vt:lpwstr>
  </property>
  <property fmtid="{D5CDD505-2E9C-101B-9397-08002B2CF9AE}" pid="56" name="ODSWF2(1)0">
    <vt:lpwstr>, </vt:lpwstr>
  </property>
  <property fmtid="{D5CDD505-2E9C-101B-9397-08002B2CF9AE}" pid="57" name="ODSWF(1)">
    <vt:lpwstr>, </vt:lpwstr>
  </property>
</Properties>
</file>